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4"/>
  </p:notesMasterIdLst>
  <p:sldIdLst>
    <p:sldId id="256" r:id="rId3"/>
    <p:sldId id="257" r:id="rId4"/>
    <p:sldId id="258" r:id="rId5"/>
    <p:sldId id="259"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95501" autoAdjust="0"/>
  </p:normalViewPr>
  <p:slideViewPr>
    <p:cSldViewPr>
      <p:cViewPr varScale="1">
        <p:scale>
          <a:sx n="107" d="100"/>
          <a:sy n="107" d="100"/>
        </p:scale>
        <p:origin x="450"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CE882-C724-4D6E-A96E-3C69999A0D42}" type="datetimeFigureOut">
              <a:rPr lang="en-US" smtClean="0"/>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A3265-CA64-4367-A98C-083EB75B133D}" type="slidenum">
              <a:rPr lang="en-US" smtClean="0"/>
              <a:t>‹#›</a:t>
            </a:fld>
            <a:endParaRPr lang="en-US"/>
          </a:p>
        </p:txBody>
      </p:sp>
    </p:spTree>
    <p:extLst>
      <p:ext uri="{BB962C8B-B14F-4D97-AF65-F5344CB8AC3E}">
        <p14:creationId xmlns:p14="http://schemas.microsoft.com/office/powerpoint/2010/main" val="32816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441333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141252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05120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33644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236274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4552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1999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6435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582657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794113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40507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4115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09990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29679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477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50264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00545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95262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5833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768497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fontScale="32500" lnSpcReduction="20000"/>
          </a:bodyPr>
          <a:lstStyle/>
          <a:p>
            <a:r>
              <a:rPr lang="en-US" sz="1400" b="1" kern="1200" dirty="0" smtClean="0">
                <a:solidFill>
                  <a:schemeClr val="tx1"/>
                </a:solidFill>
                <a:latin typeface="+mn-lt"/>
                <a:ea typeface="+mn-ea"/>
                <a:cs typeface="+mn-cs"/>
              </a:rPr>
              <a:t>Stacked blocks with text</a:t>
            </a:r>
            <a:endParaRPr lang="en-US" sz="1400" kern="1200" dirty="0" smtClean="0">
              <a:solidFill>
                <a:schemeClr val="tx1"/>
              </a:solidFill>
              <a:latin typeface="+mn-lt"/>
              <a:ea typeface="+mn-ea"/>
              <a:cs typeface="+mn-cs"/>
            </a:endParaRPr>
          </a:p>
          <a:p>
            <a:r>
              <a:rPr lang="en-US" sz="1400" kern="1200" dirty="0" smtClean="0">
                <a:solidFill>
                  <a:schemeClr val="tx1"/>
                </a:solidFill>
                <a:latin typeface="+mn-lt"/>
                <a:ea typeface="+mn-ea"/>
                <a:cs typeface="+mn-cs"/>
              </a:rPr>
              <a:t>(Intermediate)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Drawing</a:t>
            </a:r>
            <a:r>
              <a:rPr lang="en-US" sz="1200" i="0" baseline="0" dirty="0" smtClean="0"/>
              <a:t> group, click </a:t>
            </a:r>
            <a:r>
              <a:rPr lang="en-US" sz="1200" b="1" i="0" baseline="0" dirty="0" smtClean="0"/>
              <a:t>Shapes</a:t>
            </a:r>
            <a:r>
              <a:rPr lang="en-US" sz="1200" i="0" baseline="0" dirty="0" smtClean="0"/>
              <a:t>, and then under </a:t>
            </a:r>
            <a:r>
              <a:rPr lang="en-US" sz="1200" b="1" i="0" baseline="0" dirty="0" smtClean="0"/>
              <a:t>Rectangles</a:t>
            </a:r>
            <a:r>
              <a:rPr lang="en-US" sz="1200" i="0" baseline="0" dirty="0" smtClean="0"/>
              <a:t> click </a:t>
            </a:r>
            <a:r>
              <a:rPr lang="en-US" sz="1200" b="1" i="0" baseline="0" dirty="0" smtClean="0"/>
              <a:t>Rectangle</a:t>
            </a:r>
            <a:r>
              <a:rPr lang="en-US" sz="1200" i="0" baseline="0" dirty="0" smtClean="0"/>
              <a:t> (first option from the left). On the slide, drag to draw a rectangle. </a:t>
            </a:r>
          </a:p>
          <a:p>
            <a:pPr marL="228600" indent="-228600">
              <a:buFont typeface="+mj-lt"/>
              <a:buAutoNum type="arabicPeriod"/>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Size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Under </a:t>
            </a:r>
            <a:r>
              <a:rPr lang="en-US" sz="1200" b="1" i="0" baseline="0" dirty="0" smtClean="0"/>
              <a:t>Size and rotate</a:t>
            </a:r>
            <a:r>
              <a:rPr lang="en-US" sz="1200" i="0" baseline="0" dirty="0" smtClean="0"/>
              <a:t>, in the </a:t>
            </a:r>
            <a:r>
              <a:rPr lang="en-US" sz="1200" b="1" i="0" baseline="0" dirty="0" smtClean="0"/>
              <a:t>Height </a:t>
            </a:r>
            <a:r>
              <a:rPr lang="en-US" sz="1200" i="0" baseline="0" dirty="0" smtClean="0"/>
              <a:t>box, enter </a:t>
            </a:r>
            <a:r>
              <a:rPr lang="en-US" sz="1200" b="1" i="0" baseline="0" dirty="0" smtClean="0"/>
              <a:t>1.75”</a:t>
            </a:r>
            <a:r>
              <a:rPr lang="en-US" sz="120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0" baseline="0" dirty="0" smtClean="0"/>
              <a:t>In the </a:t>
            </a:r>
            <a:r>
              <a:rPr lang="en-US" sz="1200" b="1" i="0" baseline="0" dirty="0" smtClean="0"/>
              <a:t>Width </a:t>
            </a:r>
            <a:r>
              <a:rPr lang="en-US" sz="1200" i="0" baseline="0" dirty="0" smtClean="0"/>
              <a:t>box, enter </a:t>
            </a:r>
            <a:r>
              <a:rPr lang="en-US" sz="1200" b="1" i="0" baseline="0" dirty="0" smtClean="0"/>
              <a:t>1.75”</a:t>
            </a:r>
            <a:r>
              <a:rPr lang="en-US" sz="1200" i="0" baseline="0" dirty="0" smtClean="0"/>
              <a:t>.</a:t>
            </a:r>
            <a:endParaRPr lang="en-US" sz="1200" i="0" dirty="0" smtClean="0"/>
          </a:p>
          <a:p>
            <a:pPr marL="228600" indent="-228600">
              <a:buFont typeface="+mj-lt"/>
              <a:buAutoNum type="arabicPeriod"/>
            </a:pPr>
            <a:r>
              <a:rPr lang="en-US" sz="1200" i="0" baseline="0" dirty="0" smtClean="0"/>
              <a:t>Also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1.76”</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a:t>
            </a:r>
            <a:r>
              <a:rPr lang="en-US" sz="1200" kern="1200" baseline="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Fill</a:t>
            </a:r>
            <a:r>
              <a:rPr lang="en-US" sz="1200" kern="1200" baseline="0" dirty="0" smtClean="0">
                <a:solidFill>
                  <a:schemeClr val="tx1"/>
                </a:solidFill>
                <a:latin typeface="+mn-lt"/>
                <a:ea typeface="+mn-ea"/>
                <a:cs typeface="+mn-cs"/>
              </a:rPr>
              <a:t> 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and then </a:t>
            </a:r>
            <a:r>
              <a:rPr lang="en-US" sz="1200" b="0" kern="1200" baseline="0" dirty="0" smtClean="0">
                <a:solidFill>
                  <a:schemeClr val="tx1"/>
                </a:solidFill>
                <a:latin typeface="+mn-lt"/>
                <a:ea typeface="+mn-ea"/>
                <a:cs typeface="+mn-cs"/>
              </a:rPr>
              <a:t>click</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a:t>
            </a:r>
            <a:r>
              <a:rPr lang="en-US" sz="1200" dirty="0" smtClean="0"/>
              <a:t>enter values for Red: </a:t>
            </a:r>
            <a:r>
              <a:rPr lang="en-US" sz="1200" b="1" dirty="0" smtClean="0"/>
              <a:t>223</a:t>
            </a:r>
            <a:r>
              <a:rPr lang="en-US" sz="1200" dirty="0" smtClean="0"/>
              <a:t>, Green: </a:t>
            </a:r>
            <a:r>
              <a:rPr lang="en-US" sz="1200" b="1" dirty="0" smtClean="0"/>
              <a:t>96</a:t>
            </a:r>
            <a:r>
              <a:rPr lang="en-US" sz="1200" dirty="0" smtClean="0"/>
              <a:t>, Blue: </a:t>
            </a:r>
            <a:r>
              <a:rPr lang="en-US" sz="1200" b="1" dirty="0" smtClean="0"/>
              <a:t>93</a:t>
            </a:r>
            <a:r>
              <a:rPr lang="en-US" sz="1200" dirty="0" smtClean="0"/>
              <a:t>.</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Line Color </a:t>
            </a:r>
            <a:r>
              <a:rPr lang="en-US" sz="1200" kern="1200" baseline="0" dirty="0" smtClean="0">
                <a:solidFill>
                  <a:schemeClr val="tx1"/>
                </a:solidFill>
                <a:latin typeface="+mn-lt"/>
                <a:ea typeface="+mn-ea"/>
                <a:cs typeface="+mn-cs"/>
              </a:rPr>
              <a:t>in the left pane, and then select </a:t>
            </a:r>
            <a:r>
              <a:rPr lang="en-US" sz="1200" b="1" kern="1200" baseline="0" dirty="0" smtClean="0">
                <a:solidFill>
                  <a:schemeClr val="tx1"/>
                </a:solidFill>
                <a:latin typeface="+mn-lt"/>
                <a:ea typeface="+mn-ea"/>
                <a:cs typeface="+mn-cs"/>
              </a:rPr>
              <a:t>No line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and then do the following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Outer</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Offset Diagonal Bottom Left </a:t>
            </a:r>
            <a:r>
              <a:rPr lang="en-US" sz="1200" kern="1200" dirty="0" smtClean="0">
                <a:solidFill>
                  <a:schemeClr val="tx1"/>
                </a:solidFill>
                <a:latin typeface="+mn-lt"/>
                <a:ea typeface="+mn-ea"/>
                <a:cs typeface="+mn-cs"/>
              </a:rPr>
              <a:t>(first row, third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70%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Size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110%</a:t>
            </a:r>
            <a:r>
              <a:rPr lang="en-US" sz="120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Blur</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28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Angle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190</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Distance</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20 pt</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Format </a:t>
            </a:r>
            <a:r>
              <a:rPr lang="en-US" sz="1200" kern="1200" baseline="0" dirty="0" smtClean="0">
                <a:solidFill>
                  <a:schemeClr val="tx1"/>
                </a:solidFill>
                <a:latin typeface="+mn-lt"/>
                <a:ea typeface="+mn-ea"/>
                <a:cs typeface="+mn-cs"/>
              </a:rPr>
              <a:t>in the left pane, and then do the following in the </a:t>
            </a:r>
            <a:r>
              <a:rPr lang="en-US" sz="1200" b="1" kern="1200" baseline="0" dirty="0" smtClean="0">
                <a:solidFill>
                  <a:schemeClr val="tx1"/>
                </a:solidFill>
                <a:latin typeface="+mn-lt"/>
                <a:ea typeface="+mn-ea"/>
                <a:cs typeface="+mn-cs"/>
              </a:rPr>
              <a:t>3-D Format</a:t>
            </a:r>
            <a:r>
              <a:rPr lang="en-US" sz="1200" kern="1200" baseline="0" dirty="0" smtClean="0">
                <a:solidFill>
                  <a:schemeClr val="tx1"/>
                </a:solidFill>
                <a:latin typeface="+mn-lt"/>
                <a:ea typeface="+mn-ea"/>
                <a:cs typeface="+mn-cs"/>
              </a:rPr>
              <a:t> pane:</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Depth</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130 pt</a:t>
            </a:r>
            <a:r>
              <a:rPr lang="en-US" sz="1200" kern="1200" baseline="0" dirty="0" smtClean="0">
                <a:solidFill>
                  <a:schemeClr val="tx1"/>
                </a:solidFill>
                <a:latin typeface="+mn-lt"/>
                <a:ea typeface="+mn-ea"/>
                <a:cs typeface="+mn-cs"/>
              </a:rPr>
              <a:t>. </a:t>
            </a:r>
          </a:p>
          <a:p>
            <a:pPr marL="685800" lvl="1" indent="-228600">
              <a:buFont typeface="Arial" pitchFamily="34" charset="0"/>
              <a:buChar char="•"/>
            </a:pPr>
            <a:r>
              <a:rPr lang="en-US" sz="120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Surface</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Material</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Standard</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Warm Matte </a:t>
            </a:r>
            <a:r>
              <a:rPr lang="en-US" sz="1200" kern="1200" baseline="0" dirty="0" smtClean="0">
                <a:solidFill>
                  <a:schemeClr val="tx1"/>
                </a:solidFill>
                <a:latin typeface="+mn-lt"/>
                <a:ea typeface="+mn-ea"/>
                <a:cs typeface="+mn-cs"/>
              </a:rPr>
              <a:t>(second option from the left). </a:t>
            </a:r>
          </a:p>
          <a:p>
            <a:pPr marL="685800" lvl="1" indent="-228600">
              <a:buFont typeface="Arial" pitchFamily="34" charset="0"/>
              <a:buChar char="•"/>
            </a:pPr>
            <a:r>
              <a:rPr lang="en-US" sz="1200" kern="1200" baseline="0" dirty="0" smtClean="0">
                <a:solidFill>
                  <a:schemeClr val="tx1"/>
                </a:solidFill>
                <a:latin typeface="+mn-lt"/>
                <a:ea typeface="+mn-ea"/>
                <a:cs typeface="+mn-cs"/>
              </a:rPr>
              <a:t>Click the button next to </a:t>
            </a:r>
            <a:r>
              <a:rPr lang="en-US" sz="1200" b="1" kern="1200" baseline="0" dirty="0" smtClean="0">
                <a:solidFill>
                  <a:schemeClr val="tx1"/>
                </a:solidFill>
                <a:latin typeface="+mn-lt"/>
                <a:ea typeface="+mn-ea"/>
                <a:cs typeface="+mn-cs"/>
              </a:rPr>
              <a:t>Lighting</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Neutral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Three Point </a:t>
            </a:r>
            <a:r>
              <a:rPr lang="en-US" sz="1200" kern="1200" baseline="0" dirty="0" smtClean="0">
                <a:solidFill>
                  <a:schemeClr val="tx1"/>
                </a:solidFill>
                <a:latin typeface="+mn-lt"/>
                <a:ea typeface="+mn-ea"/>
                <a:cs typeface="+mn-cs"/>
              </a:rPr>
              <a:t>(first row, first option from the left). </a:t>
            </a:r>
          </a:p>
          <a:p>
            <a:pPr marL="228600" indent="-228600">
              <a:buFont typeface="+mj-lt"/>
              <a:buAutoNum type="arabicPeriod"/>
            </a:pPr>
            <a:r>
              <a:rPr lang="en-US" sz="1200" kern="1200" dirty="0" smtClean="0">
                <a:solidFill>
                  <a:schemeClr val="tx1"/>
                </a:solidFill>
                <a:latin typeface="+mn-lt"/>
                <a:ea typeface="+mn-ea"/>
                <a:cs typeface="+mn-cs"/>
              </a:rPr>
              <a:t>Also </a:t>
            </a:r>
            <a:r>
              <a:rPr lang="en-US" sz="1200" kern="1200" baseline="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Shape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indent="-228600">
              <a:buFont typeface="+mj-lt"/>
              <a:buAutoNum type="arabicPeriod"/>
            </a:pPr>
            <a:r>
              <a:rPr lang="en-US" sz="1200" kern="1200" baseline="0" dirty="0" smtClean="0">
                <a:solidFill>
                  <a:schemeClr val="tx1"/>
                </a:solidFill>
                <a:latin typeface="+mn-lt"/>
                <a:ea typeface="+mn-ea"/>
                <a:cs typeface="+mn-cs"/>
              </a:rPr>
              <a:t>Select the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Select the second (duplicate)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a:t>
            </a:r>
            <a:r>
              <a:rPr lang="en-US" sz="1200" kern="1200" baseline="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4.23”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3.17”</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 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 </a:t>
            </a:r>
            <a:r>
              <a:rPr lang="en-US" sz="1200" kern="1200" baseline="0" dirty="0" smtClean="0">
                <a:solidFill>
                  <a:schemeClr val="tx1"/>
                </a:solidFill>
                <a:latin typeface="+mn-lt"/>
                <a:ea typeface="+mn-ea"/>
                <a:cs typeface="+mn-cs"/>
              </a:rPr>
              <a:t>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247</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154</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91</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Select the second rectangle. On the </a:t>
            </a:r>
            <a:r>
              <a:rPr lang="en-US" sz="1200" b="1" kern="1200" baseline="0" dirty="0" smtClean="0">
                <a:solidFill>
                  <a:schemeClr val="tx1"/>
                </a:solidFill>
                <a:latin typeface="+mn-lt"/>
                <a:ea typeface="+mn-ea"/>
                <a:cs typeface="+mn-cs"/>
              </a:rPr>
              <a:t>Home</a:t>
            </a:r>
            <a:r>
              <a:rPr lang="en-US" sz="1200" kern="1200" baseline="0" dirty="0" smtClean="0">
                <a:solidFill>
                  <a:schemeClr val="tx1"/>
                </a:solidFill>
                <a:latin typeface="+mn-lt"/>
                <a:ea typeface="+mn-ea"/>
                <a:cs typeface="+mn-cs"/>
              </a:rPr>
              <a:t> tab, in the </a:t>
            </a:r>
            <a:r>
              <a:rPr lang="en-US" sz="1200" b="1" kern="1200" baseline="0" dirty="0" smtClean="0">
                <a:solidFill>
                  <a:schemeClr val="tx1"/>
                </a:solidFill>
                <a:latin typeface="+mn-lt"/>
                <a:ea typeface="+mn-ea"/>
                <a:cs typeface="+mn-cs"/>
              </a:rPr>
              <a:t>Clipboard</a:t>
            </a:r>
            <a:r>
              <a:rPr lang="en-US" sz="1200" kern="1200" baseline="0" dirty="0" smtClean="0">
                <a:solidFill>
                  <a:schemeClr val="tx1"/>
                </a:solidFill>
                <a:latin typeface="+mn-lt"/>
                <a:ea typeface="+mn-ea"/>
                <a:cs typeface="+mn-cs"/>
              </a:rPr>
              <a:t> group, click the arrow to the right of </a:t>
            </a:r>
            <a:r>
              <a:rPr lang="en-US" sz="1200" b="1" kern="1200" baseline="0" dirty="0" smtClean="0">
                <a:solidFill>
                  <a:schemeClr val="tx1"/>
                </a:solidFill>
                <a:latin typeface="+mn-lt"/>
                <a:ea typeface="+mn-ea"/>
                <a:cs typeface="+mn-cs"/>
              </a:rPr>
              <a:t>Copy</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Duplicate</a:t>
            </a:r>
            <a:r>
              <a:rPr lang="en-US" sz="1200" kern="1200" baseline="0" dirty="0" smtClean="0">
                <a:solidFill>
                  <a:schemeClr val="tx1"/>
                </a:solidFill>
                <a:latin typeface="+mn-lt"/>
                <a:ea typeface="+mn-ea"/>
                <a:cs typeface="+mn-cs"/>
              </a:rPr>
              <a:t>. </a:t>
            </a:r>
          </a:p>
          <a:p>
            <a:pPr marL="228600" indent="-228600">
              <a:buFont typeface="+mj-lt"/>
              <a:buAutoNum type="arabicPeriod"/>
            </a:pPr>
            <a:r>
              <a:rPr lang="en-US" sz="1200" kern="1200" baseline="0" dirty="0" smtClean="0">
                <a:solidFill>
                  <a:schemeClr val="tx1"/>
                </a:solidFill>
                <a:latin typeface="+mn-lt"/>
                <a:ea typeface="+mn-ea"/>
                <a:cs typeface="+mn-cs"/>
              </a:rPr>
              <a:t>Select the third rectangle.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Position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Horizontal</a:t>
            </a:r>
            <a:r>
              <a:rPr lang="en-US" sz="1200" kern="120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From</a:t>
            </a:r>
            <a:r>
              <a:rPr lang="en-US" sz="1200" kern="1200" dirty="0" smtClean="0">
                <a:solidFill>
                  <a:schemeClr val="tx1"/>
                </a:solidFill>
                <a:latin typeface="+mn-lt"/>
                <a:ea typeface="+mn-ea"/>
                <a:cs typeface="+mn-cs"/>
              </a:rPr>
              <a:t> box, click </a:t>
            </a:r>
            <a:r>
              <a:rPr lang="en-US" sz="1200" b="1" kern="1200" dirty="0" smtClean="0">
                <a:solidFill>
                  <a:schemeClr val="tx1"/>
                </a:solidFill>
                <a:latin typeface="+mn-lt"/>
                <a:ea typeface="+mn-ea"/>
                <a:cs typeface="+mn-cs"/>
              </a:rPr>
              <a:t>Top Left Corner</a:t>
            </a:r>
            <a:r>
              <a:rPr lang="en-US" sz="1200" kern="1200" dirty="0" smtClean="0">
                <a:solidFill>
                  <a:schemeClr val="tx1"/>
                </a:solidFill>
                <a:latin typeface="+mn-lt"/>
                <a:ea typeface="+mn-ea"/>
                <a:cs typeface="+mn-cs"/>
              </a:rPr>
              <a:t>.</a:t>
            </a:r>
          </a:p>
          <a:p>
            <a:pPr marL="22860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 </a:t>
            </a:r>
            <a:r>
              <a:rPr lang="en-US" sz="1200" b="1" kern="1200" dirty="0" smtClean="0">
                <a:solidFill>
                  <a:schemeClr val="tx1"/>
                </a:solidFill>
                <a:latin typeface="+mn-lt"/>
                <a:ea typeface="+mn-ea"/>
                <a:cs typeface="+mn-cs"/>
              </a:rPr>
              <a:t>Solid fill</a:t>
            </a:r>
            <a:r>
              <a:rPr lang="en-US" sz="1200" kern="1200" dirty="0" smtClean="0">
                <a:solidFill>
                  <a:schemeClr val="tx1"/>
                </a:solidFill>
                <a:latin typeface="+mn-lt"/>
                <a:ea typeface="+mn-ea"/>
                <a:cs typeface="+mn-cs"/>
              </a:rPr>
              <a:t>, click</a:t>
            </a:r>
            <a:r>
              <a:rPr lang="en-US" sz="1200" kern="1200" baseline="0" dirty="0" smtClean="0">
                <a:solidFill>
                  <a:schemeClr val="tx1"/>
                </a:solidFill>
                <a:latin typeface="+mn-lt"/>
                <a:ea typeface="+mn-ea"/>
                <a:cs typeface="+mn-cs"/>
              </a:rPr>
              <a:t> the button next to </a:t>
            </a:r>
            <a:r>
              <a:rPr lang="en-US" sz="1200" b="1" kern="1200" baseline="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 </a:t>
            </a:r>
            <a:r>
              <a:rPr lang="en-US" sz="1200" b="1" kern="1200" baseline="0" dirty="0" smtClean="0">
                <a:solidFill>
                  <a:schemeClr val="tx1"/>
                </a:solidFill>
                <a:latin typeface="+mn-lt"/>
                <a:ea typeface="+mn-ea"/>
                <a:cs typeface="+mn-cs"/>
              </a:rPr>
              <a:t>More Colors</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dialog box, on the </a:t>
            </a:r>
            <a:r>
              <a:rPr lang="en-US" sz="1200" b="1" kern="1200" baseline="0" dirty="0" smtClean="0">
                <a:solidFill>
                  <a:schemeClr val="tx1"/>
                </a:solidFill>
                <a:latin typeface="+mn-lt"/>
                <a:ea typeface="+mn-ea"/>
                <a:cs typeface="+mn-cs"/>
              </a:rPr>
              <a:t>Custom</a:t>
            </a:r>
            <a:r>
              <a:rPr lang="en-US" sz="1200" kern="1200" baseline="0" dirty="0" smtClean="0">
                <a:solidFill>
                  <a:schemeClr val="tx1"/>
                </a:solidFill>
                <a:latin typeface="+mn-lt"/>
                <a:ea typeface="+mn-ea"/>
                <a:cs typeface="+mn-cs"/>
              </a:rPr>
              <a:t> tab, enter values for Red: </a:t>
            </a:r>
            <a:r>
              <a:rPr lang="en-US" sz="1200" b="1" kern="1200" baseline="0" dirty="0" smtClean="0">
                <a:solidFill>
                  <a:schemeClr val="tx1"/>
                </a:solidFill>
                <a:latin typeface="+mn-lt"/>
                <a:ea typeface="+mn-ea"/>
                <a:cs typeface="+mn-cs"/>
              </a:rPr>
              <a:t>93</a:t>
            </a:r>
            <a:r>
              <a:rPr lang="en-US" sz="1200" kern="1200" baseline="0" dirty="0" smtClean="0">
                <a:solidFill>
                  <a:schemeClr val="tx1"/>
                </a:solidFill>
                <a:latin typeface="+mn-lt"/>
                <a:ea typeface="+mn-ea"/>
                <a:cs typeface="+mn-cs"/>
              </a:rPr>
              <a:t>, Green: </a:t>
            </a:r>
            <a:r>
              <a:rPr lang="en-US" sz="1200" b="1" kern="1200" baseline="0" dirty="0" smtClean="0">
                <a:solidFill>
                  <a:schemeClr val="tx1"/>
                </a:solidFill>
                <a:latin typeface="+mn-lt"/>
                <a:ea typeface="+mn-ea"/>
                <a:cs typeface="+mn-cs"/>
              </a:rPr>
              <a:t>199</a:t>
            </a:r>
            <a:r>
              <a:rPr lang="en-US" sz="1200" kern="1200" baseline="0" dirty="0" smtClean="0">
                <a:solidFill>
                  <a:schemeClr val="tx1"/>
                </a:solidFill>
                <a:latin typeface="+mn-lt"/>
                <a:ea typeface="+mn-ea"/>
                <a:cs typeface="+mn-cs"/>
              </a:rPr>
              <a:t>, and Blue: </a:t>
            </a:r>
            <a:r>
              <a:rPr lang="en-US" sz="1200" b="1" kern="1200" baseline="0" dirty="0" smtClean="0">
                <a:solidFill>
                  <a:schemeClr val="tx1"/>
                </a:solidFill>
                <a:latin typeface="+mn-lt"/>
                <a:ea typeface="+mn-ea"/>
                <a:cs typeface="+mn-cs"/>
              </a:rPr>
              <a:t>217</a:t>
            </a:r>
            <a:r>
              <a:rPr lang="en-US" sz="1200" kern="1200" baseline="0" dirty="0" smtClean="0">
                <a:solidFill>
                  <a:schemeClr val="tx1"/>
                </a:solidFill>
                <a:latin typeface="+mn-lt"/>
                <a:ea typeface="+mn-ea"/>
                <a:cs typeface="+mn-cs"/>
              </a:rPr>
              <a:t>.</a:t>
            </a:r>
          </a:p>
          <a:p>
            <a:pPr marL="228600" indent="-228600">
              <a:buFont typeface="+mj-lt"/>
              <a:buAutoNum type="arabicPeriod"/>
            </a:pPr>
            <a:r>
              <a:rPr lang="en-US" sz="1200" kern="1200" baseline="0" dirty="0" smtClean="0">
                <a:solidFill>
                  <a:schemeClr val="tx1"/>
                </a:solidFill>
                <a:latin typeface="+mn-lt"/>
                <a:ea typeface="+mn-ea"/>
                <a:cs typeface="+mn-cs"/>
              </a:rPr>
              <a:t>Also in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click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in the left pane. In the </a:t>
            </a:r>
            <a:r>
              <a:rPr lang="en-US" sz="1200" b="1" kern="1200" baseline="0" dirty="0" smtClean="0">
                <a:solidFill>
                  <a:schemeClr val="tx1"/>
                </a:solidFill>
                <a:latin typeface="+mn-lt"/>
                <a:ea typeface="+mn-ea"/>
                <a:cs typeface="+mn-cs"/>
              </a:rPr>
              <a:t>Shadow</a:t>
            </a:r>
            <a:r>
              <a:rPr lang="en-US" sz="1200" kern="1200" baseline="0" dirty="0" smtClean="0">
                <a:solidFill>
                  <a:schemeClr val="tx1"/>
                </a:solidFill>
                <a:latin typeface="+mn-lt"/>
                <a:ea typeface="+mn-ea"/>
                <a:cs typeface="+mn-cs"/>
              </a:rPr>
              <a:t> 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No Shadow</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i="0"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i="0" baseline="0" dirty="0" smtClean="0"/>
              <a:t>To add text to this slide, do the following: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Enter text in the text box, select the text, and then 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select </a:t>
            </a:r>
            <a:r>
              <a:rPr lang="en-US" sz="1200" b="1" dirty="0" smtClean="0"/>
              <a:t>Franklin Gothic Medium </a:t>
            </a:r>
            <a:r>
              <a:rPr lang="en-US" sz="1200" b="1" kern="1200" dirty="0" smtClean="0">
                <a:solidFill>
                  <a:schemeClr val="tx1"/>
                </a:solidFill>
                <a:latin typeface="+mn-lt"/>
                <a:ea typeface="+mn-ea"/>
                <a:cs typeface="+mn-cs"/>
              </a:rPr>
              <a:t>Cond </a:t>
            </a:r>
            <a:r>
              <a:rPr lang="en-US" sz="1200" i="0" baseline="0" dirty="0" smtClean="0"/>
              <a:t>from the </a:t>
            </a:r>
            <a:r>
              <a:rPr lang="en-US" sz="1200" b="1" i="0" baseline="0" dirty="0" smtClean="0"/>
              <a:t>Font</a:t>
            </a:r>
            <a:r>
              <a:rPr lang="en-US" sz="1200" i="0" baseline="0" dirty="0" smtClean="0"/>
              <a:t> list and then select </a:t>
            </a:r>
            <a:r>
              <a:rPr lang="en-US" sz="1200" b="1" i="0" baseline="0" dirty="0" smtClean="0"/>
              <a:t>40</a:t>
            </a:r>
            <a:r>
              <a:rPr lang="en-US" sz="1200" i="0" baseline="0" dirty="0" smtClean="0"/>
              <a:t> from the </a:t>
            </a:r>
            <a:r>
              <a:rPr lang="en-US" sz="1200" b="1" i="0" baseline="0" dirty="0" smtClean="0"/>
              <a:t>Font Size </a:t>
            </a:r>
            <a:r>
              <a:rPr lang="en-US" sz="1200" i="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Center</a:t>
            </a:r>
            <a:r>
              <a:rPr lang="en-US" sz="1200" i="0" baseline="0" dirty="0" smtClean="0"/>
              <a:t> to center the text in the text box.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Select the text box. 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Fill </a:t>
            </a:r>
            <a:r>
              <a:rPr lang="en-US" sz="1200" kern="1200" baseline="0" dirty="0" smtClean="0">
                <a:solidFill>
                  <a:schemeClr val="tx1"/>
                </a:solidFill>
                <a:latin typeface="+mn-lt"/>
                <a:ea typeface="+mn-ea"/>
                <a:cs typeface="+mn-cs"/>
              </a:rPr>
              <a:t>pane, select </a:t>
            </a:r>
            <a:r>
              <a:rPr lang="en-US" sz="1200" b="1" kern="1200" baseline="0" dirty="0" smtClean="0">
                <a:solidFill>
                  <a:schemeClr val="tx1"/>
                </a:solidFill>
                <a:latin typeface="+mn-lt"/>
                <a:ea typeface="+mn-ea"/>
                <a:cs typeface="+mn-cs"/>
              </a:rPr>
              <a:t>Solid fill</a:t>
            </a:r>
            <a:r>
              <a:rPr lang="en-US" sz="1200" kern="1200" baseline="0" dirty="0" smtClean="0">
                <a:solidFill>
                  <a:schemeClr val="tx1"/>
                </a:solidFill>
                <a:latin typeface="+mn-lt"/>
                <a:ea typeface="+mn-ea"/>
                <a:cs typeface="+mn-cs"/>
              </a:rPr>
              <a:t>, click the button next to </a:t>
            </a:r>
            <a:r>
              <a:rPr lang="en-US" sz="1200" b="1" kern="1200" baseline="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Theme Colors </a:t>
            </a: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Black, Text 1 </a:t>
            </a:r>
            <a:r>
              <a:rPr lang="en-US" sz="1200" kern="1200" baseline="0" dirty="0" smtClean="0">
                <a:solidFill>
                  <a:schemeClr val="tx1"/>
                </a:solidFill>
                <a:latin typeface="+mn-lt"/>
                <a:ea typeface="+mn-ea"/>
                <a:cs typeface="+mn-cs"/>
              </a:rPr>
              <a:t>(first row, second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kern="1200" baseline="0" dirty="0" smtClean="0">
                <a:solidFill>
                  <a:schemeClr val="tx1"/>
                </a:solidFill>
                <a:latin typeface="+mn-lt"/>
                <a:ea typeface="+mn-ea"/>
                <a:cs typeface="+mn-cs"/>
              </a:rPr>
              <a:t>list, select </a:t>
            </a:r>
            <a:r>
              <a:rPr lang="en-US" sz="1200" b="1" kern="1200" baseline="0" dirty="0" smtClean="0">
                <a:solidFill>
                  <a:schemeClr val="tx1"/>
                </a:solidFill>
                <a:latin typeface="+mn-lt"/>
                <a:ea typeface="+mn-ea"/>
                <a:cs typeface="+mn-cs"/>
              </a:rPr>
              <a:t>Rotate all text </a:t>
            </a:r>
            <a:r>
              <a:rPr lang="en-US" sz="1200" b="1" kern="1200" dirty="0" smtClean="0">
                <a:solidFill>
                  <a:schemeClr val="tx1"/>
                </a:solidFill>
                <a:latin typeface="+mn-lt"/>
                <a:ea typeface="+mn-ea"/>
                <a:cs typeface="+mn-cs"/>
              </a:rPr>
              <a:t>90°</a:t>
            </a:r>
            <a:r>
              <a:rPr lang="en-US" sz="1200" b="0" kern="120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Isometric Top Up </a:t>
            </a:r>
            <a:r>
              <a:rPr lang="en-US" sz="1200" kern="1200" baseline="0" dirty="0" smtClean="0">
                <a:solidFill>
                  <a:schemeClr val="tx1"/>
                </a:solidFill>
                <a:latin typeface="+mn-lt"/>
                <a:ea typeface="+mn-ea"/>
                <a:cs typeface="+mn-cs"/>
              </a:rPr>
              <a:t>(first row, third option from the left).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dirty="0" smtClean="0">
                <a:solidFill>
                  <a:schemeClr val="tx1"/>
                </a:solidFill>
                <a:latin typeface="+mn-lt"/>
                <a:ea typeface="+mn-ea"/>
                <a:cs typeface="+mn-cs"/>
              </a:rPr>
              <a:t> in the left pane. In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2.21”</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3.35”</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top and bottom of the text box to adjust the height so that the text is centered on the top face of the red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 </a:t>
            </a:r>
            <a:r>
              <a:rPr lang="en-US" sz="1200" i="0" kern="1200" baseline="0" dirty="0" smtClean="0">
                <a:solidFill>
                  <a:schemeClr val="tx1"/>
                </a:solidFill>
                <a:latin typeface="+mn-lt"/>
                <a:ea typeface="+mn-ea"/>
                <a:cs typeface="+mn-cs"/>
              </a:rPr>
              <a:t>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second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Text Box </a:t>
            </a:r>
            <a:r>
              <a:rPr lang="en-US" sz="1200" kern="1200" baseline="0" dirty="0" smtClean="0">
                <a:solidFill>
                  <a:schemeClr val="tx1"/>
                </a:solidFill>
                <a:latin typeface="+mn-lt"/>
                <a:ea typeface="+mn-ea"/>
                <a:cs typeface="+mn-cs"/>
              </a:rPr>
              <a:t>pane, under </a:t>
            </a:r>
            <a:r>
              <a:rPr lang="en-US" sz="1200" b="1" kern="1200" baseline="0" dirty="0" smtClean="0">
                <a:solidFill>
                  <a:schemeClr val="tx1"/>
                </a:solidFill>
                <a:latin typeface="+mn-lt"/>
                <a:ea typeface="+mn-ea"/>
                <a:cs typeface="+mn-cs"/>
              </a:rPr>
              <a:t>Text layout</a:t>
            </a:r>
            <a:r>
              <a:rPr lang="en-US" sz="120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Text direction </a:t>
            </a:r>
            <a:r>
              <a:rPr lang="en-US" sz="1200" b="0" kern="1200" baseline="0" dirty="0" smtClean="0">
                <a:solidFill>
                  <a:schemeClr val="tx1"/>
                </a:solidFill>
                <a:latin typeface="+mn-lt"/>
                <a:ea typeface="+mn-ea"/>
                <a:cs typeface="+mn-cs"/>
              </a:rPr>
              <a:t>list</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Horizontal</a:t>
            </a:r>
            <a:r>
              <a:rPr lang="en-US" sz="1200" b="0"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Also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Left Down </a:t>
            </a:r>
            <a:r>
              <a:rPr lang="en-US" sz="1200" b="0" kern="120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bottom right corner of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Format Shape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click </a:t>
            </a:r>
            <a:r>
              <a:rPr lang="en-US" sz="1200" b="1" kern="1200" dirty="0" smtClean="0">
                <a:solidFill>
                  <a:schemeClr val="tx1"/>
                </a:solidFill>
                <a:latin typeface="+mn-lt"/>
                <a:ea typeface="+mn-ea"/>
                <a:cs typeface="+mn-cs"/>
              </a:rPr>
              <a:t>Position</a:t>
            </a:r>
            <a:r>
              <a:rPr lang="en-US" sz="1200" kern="1200" baseline="0" dirty="0" smtClean="0">
                <a:solidFill>
                  <a:schemeClr val="tx1"/>
                </a:solidFill>
                <a:latin typeface="+mn-lt"/>
                <a:ea typeface="+mn-ea"/>
                <a:cs typeface="+mn-cs"/>
              </a:rPr>
              <a:t> in the left pane.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pane</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 </a:t>
            </a:r>
            <a:r>
              <a:rPr lang="en-US" sz="1200" kern="1200" baseline="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3.75</a:t>
            </a:r>
            <a:r>
              <a:rPr lang="en-US" sz="1200" b="1" kern="1200" baseline="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4.77</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Drag the square blue adjustment handles on the left and right of the second text box to adjust the width so that the text is centered on the bottom left face of the orange cube.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second text box. On the </a:t>
            </a:r>
            <a:r>
              <a:rPr lang="en-US" sz="1200" b="1" i="0" kern="1200" baseline="0" dirty="0" smtClean="0">
                <a:solidFill>
                  <a:schemeClr val="tx1"/>
                </a:solidFill>
                <a:latin typeface="+mn-lt"/>
                <a:ea typeface="+mn-ea"/>
                <a:cs typeface="+mn-cs"/>
              </a:rPr>
              <a:t>Home</a:t>
            </a:r>
            <a:r>
              <a:rPr lang="en-US" sz="1200" i="0" kern="1200" baseline="0" dirty="0" smtClean="0">
                <a:solidFill>
                  <a:schemeClr val="tx1"/>
                </a:solidFill>
                <a:latin typeface="+mn-lt"/>
                <a:ea typeface="+mn-ea"/>
                <a:cs typeface="+mn-cs"/>
              </a:rPr>
              <a:t> tab, in the </a:t>
            </a:r>
            <a:r>
              <a:rPr lang="en-US" sz="1200" b="1" i="0" kern="1200" baseline="0" dirty="0" smtClean="0">
                <a:solidFill>
                  <a:schemeClr val="tx1"/>
                </a:solidFill>
                <a:latin typeface="+mn-lt"/>
                <a:ea typeface="+mn-ea"/>
                <a:cs typeface="+mn-cs"/>
              </a:rPr>
              <a:t>Clipboard</a:t>
            </a:r>
            <a:r>
              <a:rPr lang="en-US" sz="1200" i="0" kern="1200" baseline="0" dirty="0" smtClean="0">
                <a:solidFill>
                  <a:schemeClr val="tx1"/>
                </a:solidFill>
                <a:latin typeface="+mn-lt"/>
                <a:ea typeface="+mn-ea"/>
                <a:cs typeface="+mn-cs"/>
              </a:rPr>
              <a:t> group, click the arrow to the right of </a:t>
            </a:r>
            <a:r>
              <a:rPr lang="en-US" sz="1200" b="1" i="0" kern="1200" baseline="0" dirty="0" smtClean="0">
                <a:solidFill>
                  <a:schemeClr val="tx1"/>
                </a:solidFill>
                <a:latin typeface="+mn-lt"/>
                <a:ea typeface="+mn-ea"/>
                <a:cs typeface="+mn-cs"/>
              </a:rPr>
              <a:t>Copy</a:t>
            </a:r>
            <a:r>
              <a:rPr lang="en-US" sz="1200" i="0" kern="1200" baseline="0" dirty="0" smtClean="0">
                <a:solidFill>
                  <a:schemeClr val="tx1"/>
                </a:solidFill>
                <a:latin typeface="+mn-lt"/>
                <a:ea typeface="+mn-ea"/>
                <a:cs typeface="+mn-cs"/>
              </a:rPr>
              <a:t>, and then click </a:t>
            </a:r>
            <a:r>
              <a:rPr lang="en-US" sz="1200" b="1" i="0" kern="1200" baseline="0" dirty="0" smtClean="0">
                <a:solidFill>
                  <a:schemeClr val="tx1"/>
                </a:solidFill>
                <a:latin typeface="+mn-lt"/>
                <a:ea typeface="+mn-ea"/>
                <a:cs typeface="+mn-cs"/>
              </a:rPr>
              <a:t>Duplicate</a:t>
            </a:r>
            <a:r>
              <a:rPr lang="en-US" sz="1200" i="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in the third text box and edit the text.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kern="1200" baseline="0" dirty="0" smtClean="0">
                <a:solidFill>
                  <a:schemeClr val="tx1"/>
                </a:solidFill>
                <a:latin typeface="+mn-lt"/>
                <a:ea typeface="+mn-ea"/>
                <a:cs typeface="+mn-cs"/>
              </a:rPr>
              <a:t>Select the third text box. </a:t>
            </a: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WordArt Styles </a:t>
            </a:r>
            <a:r>
              <a:rPr lang="en-US" sz="1200" i="0" baseline="0" dirty="0" smtClean="0"/>
              <a:t>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 launcher. In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Text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Effects</a:t>
            </a:r>
            <a:r>
              <a:rPr lang="en-US" sz="1200" kern="1200" dirty="0" smtClean="0">
                <a:solidFill>
                  <a:schemeClr val="tx1"/>
                </a:solidFill>
                <a:latin typeface="+mn-lt"/>
                <a:ea typeface="+mn-ea"/>
                <a:cs typeface="+mn-cs"/>
              </a:rPr>
              <a:t> 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in the left pane. In the </a:t>
            </a:r>
            <a:r>
              <a:rPr lang="en-US" sz="1200" b="1" kern="1200" baseline="0" dirty="0" smtClean="0">
                <a:solidFill>
                  <a:schemeClr val="tx1"/>
                </a:solidFill>
                <a:latin typeface="+mn-lt"/>
                <a:ea typeface="+mn-ea"/>
                <a:cs typeface="+mn-cs"/>
              </a:rPr>
              <a:t>3-D Rotation </a:t>
            </a:r>
            <a:r>
              <a:rPr lang="en-US" sz="1200" kern="1200" baseline="0" dirty="0" smtClean="0">
                <a:solidFill>
                  <a:schemeClr val="tx1"/>
                </a:solidFill>
                <a:latin typeface="+mn-lt"/>
                <a:ea typeface="+mn-ea"/>
                <a:cs typeface="+mn-cs"/>
              </a:rPr>
              <a:t>pane, click the button next to </a:t>
            </a:r>
            <a:r>
              <a:rPr lang="en-US" sz="1200" b="1" kern="1200" baseline="0" dirty="0" smtClean="0">
                <a:solidFill>
                  <a:schemeClr val="tx1"/>
                </a:solidFill>
                <a:latin typeface="+mn-lt"/>
                <a:ea typeface="+mn-ea"/>
                <a:cs typeface="+mn-cs"/>
              </a:rPr>
              <a:t>Presets</a:t>
            </a:r>
            <a:r>
              <a:rPr lang="en-US" sz="1200" kern="1200" baseline="0" dirty="0" smtClean="0">
                <a:solidFill>
                  <a:schemeClr val="tx1"/>
                </a:solidFill>
                <a:latin typeface="+mn-lt"/>
                <a:ea typeface="+mn-ea"/>
                <a:cs typeface="+mn-cs"/>
              </a:rPr>
              <a:t>, and then under </a:t>
            </a:r>
            <a:r>
              <a:rPr lang="en-US" sz="1200" b="1" kern="1200" baseline="0" dirty="0" smtClean="0">
                <a:solidFill>
                  <a:schemeClr val="tx1"/>
                </a:solidFill>
                <a:latin typeface="+mn-lt"/>
                <a:ea typeface="+mn-ea"/>
                <a:cs typeface="+mn-cs"/>
              </a:rPr>
              <a:t>Parallel</a:t>
            </a:r>
            <a:r>
              <a:rPr lang="en-US" sz="1200" kern="1200" baseline="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Isometric Right Up </a:t>
            </a:r>
            <a:r>
              <a:rPr lang="en-US" sz="1200" b="0" kern="1200" dirty="0" smtClean="0">
                <a:solidFill>
                  <a:schemeClr val="tx1"/>
                </a:solidFill>
                <a:latin typeface="+mn-lt"/>
                <a:ea typeface="+mn-ea"/>
                <a:cs typeface="+mn-cs"/>
              </a:rPr>
              <a:t>(first row, second option from the left)</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Under </a:t>
            </a:r>
            <a:r>
              <a:rPr lang="en-US" sz="1200" b="1" i="0" baseline="0" dirty="0" smtClean="0"/>
              <a:t>Drawing Tools</a:t>
            </a:r>
            <a:r>
              <a:rPr lang="en-US" sz="1200" i="0" baseline="0" dirty="0" smtClean="0"/>
              <a:t>, on the </a:t>
            </a:r>
            <a:r>
              <a:rPr lang="en-US" sz="1200" b="1" i="0" baseline="0" dirty="0" smtClean="0"/>
              <a:t>Format</a:t>
            </a:r>
            <a:r>
              <a:rPr lang="en-US" sz="1200" i="0" baseline="0" dirty="0" smtClean="0"/>
              <a:t> tab, in the </a:t>
            </a:r>
            <a:r>
              <a:rPr lang="en-US" sz="1200" b="1" i="0" baseline="0" dirty="0" smtClean="0"/>
              <a:t>Size</a:t>
            </a:r>
            <a:r>
              <a:rPr lang="en-US" sz="1200" i="0" baseline="0" dirty="0" smtClean="0"/>
              <a:t> group, click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launcher. In the </a:t>
            </a:r>
            <a:r>
              <a:rPr lang="en-US" sz="1200" b="1" kern="1200" dirty="0" smtClean="0">
                <a:solidFill>
                  <a:schemeClr val="tx1"/>
                </a:solidFill>
                <a:latin typeface="+mn-lt"/>
                <a:ea typeface="+mn-ea"/>
                <a:cs typeface="+mn-cs"/>
              </a:rPr>
              <a:t>Size and Position </a:t>
            </a:r>
            <a:r>
              <a:rPr lang="en-US" sz="1200" b="0"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ialog box, on the </a:t>
            </a:r>
            <a:r>
              <a:rPr lang="en-US" sz="1200" b="1" kern="1200" dirty="0" smtClean="0">
                <a:solidFill>
                  <a:schemeClr val="tx1"/>
                </a:solidFill>
                <a:latin typeface="+mn-lt"/>
                <a:ea typeface="+mn-ea"/>
                <a:cs typeface="+mn-cs"/>
              </a:rPr>
              <a:t>Position</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tab</a:t>
            </a:r>
            <a:r>
              <a:rPr lang="en-US" sz="1200" kern="1200" dirty="0" smtClean="0">
                <a:solidFill>
                  <a:schemeClr val="tx1"/>
                </a:solidFill>
                <a:latin typeface="+mn-lt"/>
                <a:ea typeface="+mn-ea"/>
                <a:cs typeface="+mn-cs"/>
              </a:rPr>
              <a:t>, do the following:</a:t>
            </a:r>
            <a:endParaRPr lang="en-US" sz="120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Horizontal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3.81</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Vertical</a:t>
            </a:r>
            <a:r>
              <a:rPr lang="en-US" sz="1200" kern="1200" baseline="0" dirty="0" smtClean="0">
                <a:solidFill>
                  <a:schemeClr val="tx1"/>
                </a:solidFill>
                <a:latin typeface="+mn-lt"/>
                <a:ea typeface="+mn-ea"/>
                <a:cs typeface="+mn-cs"/>
              </a:rPr>
              <a:t> box, enter </a:t>
            </a:r>
            <a:r>
              <a:rPr lang="en-US" sz="1200" b="1" kern="1200" dirty="0" smtClean="0">
                <a:solidFill>
                  <a:schemeClr val="tx1"/>
                </a:solidFill>
                <a:latin typeface="+mn-lt"/>
                <a:ea typeface="+mn-ea"/>
                <a:cs typeface="+mn-cs"/>
              </a:rPr>
              <a:t>2.59</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Drag the square blue adjustment handles on the left and right of the third text box to adjust the width so that the text is centered on the bottom right face of the blue cube. </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Design</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Background</a:t>
            </a:r>
            <a:r>
              <a:rPr lang="en-US" sz="1200" kern="1200" baseline="0" dirty="0" smtClean="0">
                <a:solidFill>
                  <a:schemeClr val="tx1"/>
                </a:solidFill>
                <a:latin typeface="+mn-lt"/>
                <a:ea typeface="+mn-ea"/>
                <a:cs typeface="+mn-cs"/>
              </a:rPr>
              <a:t> group, click </a:t>
            </a:r>
            <a:r>
              <a:rPr lang="en-US" sz="1200" b="1" kern="1200" baseline="0" dirty="0" smtClean="0">
                <a:solidFill>
                  <a:schemeClr val="tx1"/>
                </a:solidFill>
                <a:latin typeface="+mn-lt"/>
                <a:ea typeface="+mn-ea"/>
                <a:cs typeface="+mn-cs"/>
              </a:rPr>
              <a:t>Background Styles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effectLst/>
                <a:latin typeface="+mn-lt"/>
                <a:ea typeface="+mn-ea"/>
                <a:cs typeface="+mn-cs"/>
              </a:rPr>
              <a:t>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Add gradient stops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Remove gradient stops</a:t>
            </a:r>
            <a:r>
              <a:rPr lang="en-US" sz="1200" kern="1200" dirty="0" smtClean="0">
                <a:solidFill>
                  <a:schemeClr val="tx1"/>
                </a:solidFill>
                <a:effectLst/>
                <a:latin typeface="+mn-lt"/>
                <a:ea typeface="+mn-ea"/>
                <a:cs typeface="+mn-cs"/>
              </a:rPr>
              <a:t> until two stops appear in the slider.</a:t>
            </a:r>
          </a:p>
          <a:p>
            <a:pPr marL="228600" indent="-228600">
              <a:buFont typeface="+mj-lt"/>
              <a:buAutoNum type="arabicPeriod"/>
            </a:pPr>
            <a:r>
              <a:rPr lang="en-US" sz="1200" kern="1200" dirty="0" smtClean="0">
                <a:solidFill>
                  <a:schemeClr val="tx1"/>
                </a:solidFill>
                <a:effectLst/>
                <a:latin typeface="+mn-lt"/>
                <a:ea typeface="+mn-ea"/>
                <a:cs typeface="+mn-cs"/>
              </a:rPr>
              <a:t>Also under </a:t>
            </a:r>
            <a:r>
              <a:rPr lang="en-US" sz="1200" b="1" kern="1200" dirty="0" smtClean="0">
                <a:solidFill>
                  <a:schemeClr val="tx1"/>
                </a:solidFill>
                <a:effectLst/>
                <a:latin typeface="+mn-lt"/>
                <a:ea typeface="+mn-ea"/>
                <a:cs typeface="+mn-cs"/>
              </a:rPr>
              <a:t>Gradient stops</a:t>
            </a:r>
            <a:r>
              <a:rPr lang="en-US" sz="1200" kern="1200" dirty="0" smtClean="0">
                <a:solidFill>
                  <a:schemeClr val="tx1"/>
                </a:solidFill>
                <a:effectLst/>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first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a:t>
            </a:r>
          </a:p>
          <a:p>
            <a:pPr marL="1143000" lvl="2" indent="-228600">
              <a:buFont typeface="Arial" pitchFamily="34" charset="0"/>
              <a:buChar cha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kern="1200" dirty="0" smtClean="0">
                <a:solidFill>
                  <a:schemeClr val="tx1"/>
                </a:solidFill>
                <a:effectLst/>
                <a:latin typeface="+mn-lt"/>
                <a:ea typeface="+mn-ea"/>
                <a:cs typeface="+mn-cs"/>
              </a:rPr>
              <a:t>White, Background 1 </a:t>
            </a:r>
            <a:r>
              <a:rPr lang="en-US" sz="1200" kern="1200" dirty="0" smtClean="0">
                <a:solidFill>
                  <a:schemeClr val="tx1"/>
                </a:solidFill>
                <a:effectLst/>
                <a:latin typeface="+mn-lt"/>
                <a:ea typeface="+mn-ea"/>
                <a:cs typeface="+mn-cs"/>
              </a:rPr>
              <a:t>(first row, first option from the left).</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p>
          <a:p>
            <a:pPr marL="685800" lvl="1" indent="-228600">
              <a:buFont typeface="Arial" pitchFamily="34" charset="0"/>
              <a:buChar char="•"/>
            </a:pPr>
            <a:r>
              <a:rPr lang="en-US" sz="1200" kern="1200" dirty="0" smtClean="0">
                <a:solidFill>
                  <a:schemeClr val="tx1"/>
                </a:solidFill>
                <a:effectLst/>
                <a:latin typeface="+mn-lt"/>
                <a:ea typeface="+mn-ea"/>
                <a:cs typeface="+mn-cs"/>
              </a:rPr>
              <a:t>Select the next stop in the slider, and then do the following: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Position </a:t>
            </a:r>
            <a:r>
              <a:rPr lang="en-US" sz="1200" kern="1200" dirty="0" smtClean="0">
                <a:solidFill>
                  <a:schemeClr val="tx1"/>
                </a:solidFill>
                <a:effectLst/>
                <a:latin typeface="+mn-lt"/>
                <a:ea typeface="+mn-ea"/>
                <a:cs typeface="+mn-cs"/>
              </a:rPr>
              <a:t>box, enter </a:t>
            </a:r>
            <a:r>
              <a:rPr lang="en-US" sz="1200" b="1" kern="1200" dirty="0" smtClean="0">
                <a:solidFill>
                  <a:schemeClr val="tx1"/>
                </a:solidFill>
                <a:effectLst/>
                <a:latin typeface="+mn-lt"/>
                <a:ea typeface="+mn-ea"/>
                <a:cs typeface="+mn-cs"/>
              </a:rPr>
              <a:t>100%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button next to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a:t>
            </a:r>
            <a:r>
              <a:rPr lang="en-US" sz="1200" kern="1200" dirty="0" smtClean="0">
                <a:solidFill>
                  <a:schemeClr val="tx1"/>
                </a:solidFill>
                <a:effectLst/>
                <a:latin typeface="+mn-lt"/>
                <a:ea typeface="+mn-ea"/>
                <a:cs typeface="+mn-cs"/>
              </a:rPr>
              <a:t> click </a:t>
            </a:r>
            <a:r>
              <a:rPr lang="en-US" sz="1200" b="1" dirty="0" smtClean="0">
                <a:solidFill>
                  <a:schemeClr val="accent6"/>
                </a:solidFill>
              </a:rPr>
              <a:t>White, Background 1, Darker 35% </a:t>
            </a:r>
            <a:r>
              <a:rPr lang="en-US" sz="1200" b="0" dirty="0" smtClean="0">
                <a:solidFill>
                  <a:schemeClr val="accent6"/>
                </a:solidFill>
              </a:rPr>
              <a:t>(fifth row, first option from the left)</a:t>
            </a:r>
            <a:r>
              <a:rPr lang="en-US" sz="1200" b="0" baseline="0" dirty="0" smtClean="0">
                <a:solidFill>
                  <a:schemeClr val="accent6"/>
                </a:solidFill>
              </a:rPr>
              <a:t>.</a:t>
            </a:r>
            <a:endParaRPr lang="en-US" sz="1200" kern="1200" dirty="0" smtClean="0">
              <a:solidFill>
                <a:schemeClr val="tx1"/>
              </a:solidFill>
              <a:effectLst/>
              <a:latin typeface="+mn-lt"/>
              <a:ea typeface="+mn-ea"/>
              <a:cs typeface="+mn-cs"/>
            </a:endParaRP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Transparency</a:t>
            </a:r>
            <a:r>
              <a:rPr lang="en-US" sz="1200" kern="1200" dirty="0" smtClean="0">
                <a:solidFill>
                  <a:schemeClr val="tx1"/>
                </a:solidFill>
                <a:effectLst/>
                <a:latin typeface="+mn-lt"/>
                <a:ea typeface="+mn-ea"/>
                <a:cs typeface="+mn-cs"/>
              </a:rPr>
              <a:t> box, enter </a:t>
            </a:r>
            <a:r>
              <a:rPr lang="en-US" sz="1200" b="1" kern="12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59975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2/11/2015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2/11/2015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1617506"/>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p:nvSpPr>
        <p:spPr>
          <a:xfrm>
            <a:off x="2885422" y="3901080"/>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763688" y="1916832"/>
            <a:ext cx="1600200" cy="1600200"/>
          </a:xfrm>
          <a:prstGeom prst="rect">
            <a:avLst/>
          </a:prstGeom>
          <a:solidFill>
            <a:srgbClr val="5DC7D9"/>
          </a:solidFill>
          <a:ln>
            <a:noFill/>
          </a:ln>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631321" y="3898032"/>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sp>
        <p:nvSpPr>
          <p:cNvPr id="2" name="TextBox 1"/>
          <p:cNvSpPr txBox="1"/>
          <p:nvPr/>
        </p:nvSpPr>
        <p:spPr>
          <a:xfrm>
            <a:off x="4788024" y="1535540"/>
            <a:ext cx="3456384" cy="1200329"/>
          </a:xfrm>
          <a:prstGeom prst="rect">
            <a:avLst/>
          </a:prstGeom>
          <a:noFill/>
        </p:spPr>
        <p:txBody>
          <a:bodyPr wrap="square" rtlCol="0">
            <a:spAutoFit/>
          </a:bodyPr>
          <a:lstStyle/>
          <a:p>
            <a:r>
              <a:rPr lang="hr-HR" sz="7200" dirty="0" smtClean="0"/>
              <a:t>3D Tetris</a:t>
            </a:r>
            <a:endParaRPr lang="hr-HR" sz="7200" dirty="0"/>
          </a:p>
        </p:txBody>
      </p:sp>
      <p:sp>
        <p:nvSpPr>
          <p:cNvPr id="3" name="TextBox 2"/>
          <p:cNvSpPr txBox="1"/>
          <p:nvPr/>
        </p:nvSpPr>
        <p:spPr>
          <a:xfrm>
            <a:off x="6948264" y="2852936"/>
            <a:ext cx="1296144" cy="523220"/>
          </a:xfrm>
          <a:prstGeom prst="rect">
            <a:avLst/>
          </a:prstGeom>
          <a:noFill/>
        </p:spPr>
        <p:txBody>
          <a:bodyPr wrap="square" rtlCol="0">
            <a:spAutoFit/>
          </a:bodyPr>
          <a:lstStyle/>
          <a:p>
            <a:r>
              <a:rPr lang="hr-HR" sz="2800" dirty="0" smtClean="0"/>
              <a:t>three.js</a:t>
            </a:r>
            <a:endParaRPr lang="hr-HR" sz="2800" dirty="0"/>
          </a:p>
        </p:txBody>
      </p:sp>
      <p:sp>
        <p:nvSpPr>
          <p:cNvPr id="4" name="TextBox 3"/>
          <p:cNvSpPr txBox="1"/>
          <p:nvPr/>
        </p:nvSpPr>
        <p:spPr>
          <a:xfrm>
            <a:off x="6692573" y="5661248"/>
            <a:ext cx="1551835" cy="369332"/>
          </a:xfrm>
          <a:prstGeom prst="rect">
            <a:avLst/>
          </a:prstGeom>
          <a:noFill/>
        </p:spPr>
        <p:txBody>
          <a:bodyPr wrap="none" rtlCol="0">
            <a:spAutoFit/>
          </a:bodyPr>
          <a:lstStyle/>
          <a:p>
            <a:r>
              <a:rPr lang="hr-HR" dirty="0" smtClean="0"/>
              <a:t>Mario Jugurčić</a:t>
            </a:r>
            <a:endParaRPr lang="hr-HR" dirty="0"/>
          </a:p>
        </p:txBody>
      </p:sp>
    </p:spTree>
    <p:extLst>
      <p:ext uri="{BB962C8B-B14F-4D97-AF65-F5344CB8AC3E}">
        <p14:creationId xmlns:p14="http://schemas.microsoft.com/office/powerpoint/2010/main" val="7251818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58811" y="462238"/>
            <a:ext cx="356508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tetris.block.js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Oblici blokova</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8" name="Rectangle 1"/>
          <p:cNvSpPr>
            <a:spLocks noChangeArrowheads="1"/>
          </p:cNvSpPr>
          <p:nvPr/>
        </p:nvSpPr>
        <p:spPr bwMode="auto">
          <a:xfrm>
            <a:off x="3419872" y="1995130"/>
            <a:ext cx="6323891"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Tetris.Block.shapes =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y:2,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y:2,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y:2,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y:0,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{x:0,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y:1,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{x:1, y:2, z:0}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a:t>
            </a:r>
            <a:endParaRPr kumimoji="0" 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943895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58811" y="462238"/>
            <a:ext cx="356508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tetris.block.js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Generiranje bloka</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2" name="Rectangle 1"/>
          <p:cNvSpPr>
            <a:spLocks noChangeArrowheads="1"/>
          </p:cNvSpPr>
          <p:nvPr/>
        </p:nvSpPr>
        <p:spPr bwMode="auto">
          <a:xfrm>
            <a:off x="1205602" y="2515398"/>
            <a:ext cx="6323891"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piece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THREE.Geometry();</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geometry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THREE.BoxGeometry(Tetris.blockSize, Tetris.blockSize, Tetris.blockSize);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piece.merge(geometry, geometry.matrix);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for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(i = 1; i &lt; Tetris.Block.shape.length; i++)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tmpGeometry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THREE.BoxGeometry(Tetris.blockSize, Tetris.blockSize, 	Tetris.blockSize));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tmpGeometry.position.x = Tetris.blockSize * Tetris.Block.shape[i].x;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tmpGeometry.position.y = Tetris.blockSize * Tetris.Block.shape[i].y;</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tmpGeometry.updateMatrix();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piece.merge(tmpGeometry.geometry, tmpGeometry.matrix);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Tetris.Block.mesh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THREE.Mesh(piece,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THREE.MeshBasicMaterial({color:0xffffff, transparent:true, opacity:0.2, side: THREE.DoubleSide})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Tetris.scene.add(Tetris.Block.mesh);</a:t>
            </a:r>
            <a:endParaRPr kumimoji="0" lang="sr-Latn-RS" sz="7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183029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09310" y="462238"/>
            <a:ext cx="366408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tetris.board.js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Inicijalizacija ploče</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8" name="Rectangle 1"/>
          <p:cNvSpPr>
            <a:spLocks noChangeArrowheads="1"/>
          </p:cNvSpPr>
          <p:nvPr/>
        </p:nvSpPr>
        <p:spPr bwMode="auto">
          <a:xfrm>
            <a:off x="1331640" y="3051736"/>
            <a:ext cx="48600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Tetris.Board.init = function</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(_x, _y, _z)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Tetris.Board.fields =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for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(var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x = 0; x &lt; _x; x++)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Tetris.Board.fields[x] =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for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(var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y = 0; y &lt; _y; y++)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Tetris.Board.fields[x][y] =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for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(var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z = 0; z &lt; _z; z++)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Tetris.Board.fields[x][y][z] = Tetris.Board.FIELD.EMPTY;</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a:t>
            </a:r>
            <a:endParaRPr kumimoji="0" 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6775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09310" y="462238"/>
            <a:ext cx="366408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tetris.board.js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Provjera kolizija</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2" name="Rectangle 1"/>
          <p:cNvSpPr>
            <a:spLocks noChangeArrowheads="1"/>
          </p:cNvSpPr>
          <p:nvPr/>
        </p:nvSpPr>
        <p:spPr bwMode="auto">
          <a:xfrm>
            <a:off x="1477826" y="2909050"/>
            <a:ext cx="601216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for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(i = 0; i &lt; shape.length; i++)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if</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((shape[i].x + posx) &lt; 0 || (shape[i].y + posy) &lt; 0 || (shape[i].x + posx) &gt;= fields.length || 	(shape[i].y + posy) &gt;= fields[0].length)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return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Tetris.Board.COLLISION.WALL;</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if</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(fields[shape[i].x + posx][shape[i].y + posy][shape[i].z + posz - 1] === 	Tetris.Board.FIELD.PETRIFIED)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return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ground_check ? Tetris.Board.COLLISION.GROUND : Tetris.Board.COLLISION.WALL;</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if((shape[i].z + posz) &lt;= 0)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return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Tetris.Board.COLLISION.GROUND;</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3033692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09310" y="462238"/>
            <a:ext cx="366408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tetris.board.js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4326926"/>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Metoda „checkCompleted”</a:t>
            </a:r>
          </a:p>
          <a:p>
            <a:pPr marL="742950" lvl="1" indent="-285750">
              <a:buFontTx/>
              <a:buChar char="-"/>
            </a:pPr>
            <a:r>
              <a:rPr lang="hr-HR" sz="2400" dirty="0" smtClean="0">
                <a:solidFill>
                  <a:schemeClr val="tx1">
                    <a:lumMod val="75000"/>
                    <a:lumOff val="25000"/>
                  </a:schemeClr>
                </a:solidFill>
                <a:sym typeface="Wingdings" panose="05000000000000000000" pitchFamily="2" charset="2"/>
              </a:rPr>
              <a:t>Provjerava ispunjenost reda odozgo prema gore</a:t>
            </a:r>
          </a:p>
          <a:p>
            <a:pPr marL="742950" lvl="1" indent="-285750">
              <a:buFontTx/>
              <a:buChar char="-"/>
            </a:pPr>
            <a:r>
              <a:rPr lang="hr-HR" sz="2400" dirty="0" smtClean="0">
                <a:solidFill>
                  <a:schemeClr val="tx1">
                    <a:lumMod val="75000"/>
                    <a:lumOff val="25000"/>
                  </a:schemeClr>
                </a:solidFill>
                <a:sym typeface="Wingdings" panose="05000000000000000000" pitchFamily="2" charset="2"/>
              </a:rPr>
              <a:t>Ako je red ispunjen miče se te se ostali redovi spuštaju</a:t>
            </a:r>
          </a:p>
          <a:p>
            <a:pPr marL="742950" lvl="1"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Metoda „checkHeight”</a:t>
            </a:r>
          </a:p>
          <a:p>
            <a:pPr marL="742950" lvl="1" indent="-285750">
              <a:buFontTx/>
              <a:buChar char="-"/>
            </a:pPr>
            <a:r>
              <a:rPr lang="hr-HR" sz="2400" dirty="0" smtClean="0">
                <a:solidFill>
                  <a:schemeClr val="tx1">
                    <a:lumMod val="75000"/>
                    <a:lumOff val="25000"/>
                  </a:schemeClr>
                </a:solidFill>
                <a:sym typeface="Wingdings" panose="05000000000000000000" pitchFamily="2" charset="2"/>
              </a:rPr>
              <a:t>Provjerava najvišu dosegnutu točku unutar ploče</a:t>
            </a:r>
          </a:p>
          <a:p>
            <a:pPr marL="742950" lvl="1" indent="-285750">
              <a:buFontTx/>
              <a:buChar char="-"/>
            </a:pPr>
            <a:r>
              <a:rPr lang="hr-HR" sz="2400" dirty="0" smtClean="0">
                <a:solidFill>
                  <a:schemeClr val="tx1">
                    <a:lumMod val="75000"/>
                    <a:lumOff val="25000"/>
                  </a:schemeClr>
                </a:solidFill>
                <a:sym typeface="Wingdings" panose="05000000000000000000" pitchFamily="2" charset="2"/>
              </a:rPr>
              <a:t>Ažurira pokazivač sa strane</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Tree>
    <p:extLst>
      <p:ext uri="{BB962C8B-B14F-4D97-AF65-F5344CB8AC3E}">
        <p14:creationId xmlns:p14="http://schemas.microsoft.com/office/powerpoint/2010/main" val="28439224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781252" y="462238"/>
            <a:ext cx="3520195"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tetris.block.js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3218931"/>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Transformacija bloka u manje dijelove prilikom pada na dno</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2" name="Rectangle 1"/>
          <p:cNvSpPr>
            <a:spLocks noChangeArrowheads="1"/>
          </p:cNvSpPr>
          <p:nvPr/>
        </p:nvSpPr>
        <p:spPr bwMode="auto">
          <a:xfrm>
            <a:off x="923194" y="2924944"/>
            <a:ext cx="723629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Tetris.Block.petrify = function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shape = Tetris.Block.shape;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for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i = 0; i &lt; shape.length; i++)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Tetris.addStaticBlock(Tetris.Block.position.x + shape[i].x, Tetris.Block.position.y + shape[i].y, Tetris.Block.position.z + 	shape[i].z);</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Tetris.Board.fields[Tetris.Block.position.x + shape[i].x][Tetris.Block.position.y + shape[i].y][Tetris.Block.position.z + 	shape[i].z] = Tetris.Board.FIELD.PETRIFIED;</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a:t>
            </a:r>
            <a:endParaRPr kumimoji="0" 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3211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3524243" y="462238"/>
            <a:ext cx="2034210" cy="830997"/>
          </a:xfrm>
          <a:prstGeom prst="rect">
            <a:avLst/>
          </a:prstGeom>
          <a:noFill/>
        </p:spPr>
        <p:txBody>
          <a:bodyPr wrap="none" rtlCol="0">
            <a:spAutoFit/>
          </a:bodyPr>
          <a:lstStyle/>
          <a:p>
            <a:pPr algn="ctr"/>
            <a:r>
              <a:rPr lang="hr-HR" sz="4800" dirty="0" smtClean="0">
                <a:solidFill>
                  <a:schemeClr val="tx1">
                    <a:lumMod val="75000"/>
                    <a:lumOff val="25000"/>
                  </a:schemeClr>
                </a:solidFill>
              </a:rPr>
              <a:t>tetris.js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3218931"/>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Transformacija bloka u manje dijelove prilikom pada na dno</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8" name="Rectangle 1"/>
          <p:cNvSpPr>
            <a:spLocks noChangeArrowheads="1"/>
          </p:cNvSpPr>
          <p:nvPr/>
        </p:nvSpPr>
        <p:spPr bwMode="auto">
          <a:xfrm>
            <a:off x="1221861" y="3149679"/>
            <a:ext cx="64442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Tetris.addStaticBlock = function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(x, y, z)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mesh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THREE.BoxGeometry(Tetris.blockSize, Tetris.blockSize, 	Tetris.blockSize),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THREE.MeshBasicMaterial({color: Tetris.zColors[z]})</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mesh.position.x = (x - Tetris.boundingBoxConfig.splitX / 2) * Tetris.blockSize + Tetris.blockSize / 2;</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mesh.position.y = (y - Tetris.boundingBoxConfig.splitY / 2) * Tetris.blockSize + Tetris.blockSize / 2;</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mesh.position.z = (z - Tetris.boundingBoxConfig.splitZ / 2) * Tetris.blockSize + Tetris.blockSize / 2;</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Tetris.scene.add(mesh);</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Tetris.staticBlocks[x][y][z] = mesh;</a:t>
            </a:r>
            <a:endParaRPr kumimoji="0" lang="sr-Latn-R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39811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1393889" y="462238"/>
            <a:ext cx="6294928" cy="830997"/>
          </a:xfrm>
          <a:prstGeom prst="rect">
            <a:avLst/>
          </a:prstGeom>
          <a:noFill/>
        </p:spPr>
        <p:txBody>
          <a:bodyPr wrap="none" rtlCol="0">
            <a:spAutoFit/>
          </a:bodyPr>
          <a:lstStyle/>
          <a:p>
            <a:pPr algn="ctr"/>
            <a:r>
              <a:rPr lang="hr-HR" sz="4800" dirty="0" smtClean="0">
                <a:solidFill>
                  <a:schemeClr val="tx1">
                    <a:lumMod val="75000"/>
                    <a:lumOff val="25000"/>
                  </a:schemeClr>
                </a:solidFill>
              </a:rPr>
              <a:t>Nekoliko screenshot-ova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0" y="1486124"/>
            <a:ext cx="7784739" cy="4758064"/>
          </a:xfrm>
          <a:prstGeom prst="rect">
            <a:avLst/>
          </a:prstGeom>
        </p:spPr>
      </p:pic>
    </p:spTree>
    <p:extLst>
      <p:ext uri="{BB962C8B-B14F-4D97-AF65-F5344CB8AC3E}">
        <p14:creationId xmlns:p14="http://schemas.microsoft.com/office/powerpoint/2010/main" val="12381028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1393889" y="462238"/>
            <a:ext cx="6294928" cy="830997"/>
          </a:xfrm>
          <a:prstGeom prst="rect">
            <a:avLst/>
          </a:prstGeom>
          <a:noFill/>
        </p:spPr>
        <p:txBody>
          <a:bodyPr wrap="none" rtlCol="0">
            <a:spAutoFit/>
          </a:bodyPr>
          <a:lstStyle/>
          <a:p>
            <a:pPr algn="ctr"/>
            <a:r>
              <a:rPr lang="hr-HR" sz="4800" dirty="0" smtClean="0">
                <a:solidFill>
                  <a:schemeClr val="tx1">
                    <a:lumMod val="75000"/>
                    <a:lumOff val="25000"/>
                  </a:schemeClr>
                </a:solidFill>
              </a:rPr>
              <a:t>Nekoliko screenshot-ova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0" y="1486124"/>
            <a:ext cx="7784739" cy="4758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0" y="1486125"/>
            <a:ext cx="7796434" cy="47652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90" y="1486123"/>
            <a:ext cx="7784739" cy="4758064"/>
          </a:xfrm>
          <a:prstGeom prst="rect">
            <a:avLst/>
          </a:prstGeom>
        </p:spPr>
      </p:pic>
    </p:spTree>
    <p:extLst>
      <p:ext uri="{BB962C8B-B14F-4D97-AF65-F5344CB8AC3E}">
        <p14:creationId xmlns:p14="http://schemas.microsoft.com/office/powerpoint/2010/main" val="21619076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1393889" y="462238"/>
            <a:ext cx="6294928" cy="830997"/>
          </a:xfrm>
          <a:prstGeom prst="rect">
            <a:avLst/>
          </a:prstGeom>
          <a:noFill/>
        </p:spPr>
        <p:txBody>
          <a:bodyPr wrap="none" rtlCol="0">
            <a:spAutoFit/>
          </a:bodyPr>
          <a:lstStyle/>
          <a:p>
            <a:pPr algn="ctr"/>
            <a:r>
              <a:rPr lang="hr-HR" sz="4800" dirty="0" smtClean="0">
                <a:solidFill>
                  <a:schemeClr val="tx1">
                    <a:lumMod val="75000"/>
                    <a:lumOff val="25000"/>
                  </a:schemeClr>
                </a:solidFill>
              </a:rPr>
              <a:t>Nekoliko screenshot-ova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0" y="1486124"/>
            <a:ext cx="7784739" cy="4758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0" y="1486125"/>
            <a:ext cx="7796434" cy="47652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90" y="1486123"/>
            <a:ext cx="7784739" cy="475806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403" y="1496438"/>
            <a:ext cx="7779121" cy="4754630"/>
          </a:xfrm>
          <a:prstGeom prst="rect">
            <a:avLst/>
          </a:prstGeom>
        </p:spPr>
      </p:pic>
    </p:spTree>
    <p:extLst>
      <p:ext uri="{BB962C8B-B14F-4D97-AF65-F5344CB8AC3E}">
        <p14:creationId xmlns:p14="http://schemas.microsoft.com/office/powerpoint/2010/main" val="35023978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3688448" y="462238"/>
            <a:ext cx="1705788" cy="830997"/>
          </a:xfrm>
          <a:prstGeom prst="rect">
            <a:avLst/>
          </a:prstGeom>
          <a:noFill/>
        </p:spPr>
        <p:txBody>
          <a:bodyPr wrap="none" rtlCol="0">
            <a:spAutoFit/>
          </a:bodyPr>
          <a:lstStyle/>
          <a:p>
            <a:pPr algn="ctr"/>
            <a:r>
              <a:rPr lang="hr-HR" sz="4800" dirty="0" smtClean="0">
                <a:solidFill>
                  <a:schemeClr val="tx1">
                    <a:lumMod val="75000"/>
                    <a:lumOff val="25000"/>
                  </a:schemeClr>
                </a:solidFill>
              </a:rPr>
              <a:t>UVOD</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70080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rPr>
              <a:t>Inicijalno u WebGL </a:t>
            </a:r>
            <a:r>
              <a:rPr lang="hr-HR" sz="2400" dirty="0" smtClean="0">
                <a:solidFill>
                  <a:schemeClr val="tx1">
                    <a:lumMod val="75000"/>
                    <a:lumOff val="25000"/>
                  </a:schemeClr>
                </a:solidFill>
                <a:sym typeface="Wingdings" panose="05000000000000000000" pitchFamily="2" charset="2"/>
              </a:rPr>
              <a:t> three.js</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Olakšan rad, sloj apstrakcije</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three.js, javascript, jquery, html i css</a:t>
            </a:r>
          </a:p>
        </p:txBody>
      </p:sp>
    </p:spTree>
    <p:extLst>
      <p:ext uri="{BB962C8B-B14F-4D97-AF65-F5344CB8AC3E}">
        <p14:creationId xmlns:p14="http://schemas.microsoft.com/office/powerpoint/2010/main" val="37068961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1393889" y="462238"/>
            <a:ext cx="6294928" cy="830997"/>
          </a:xfrm>
          <a:prstGeom prst="rect">
            <a:avLst/>
          </a:prstGeom>
          <a:noFill/>
        </p:spPr>
        <p:txBody>
          <a:bodyPr wrap="none" rtlCol="0">
            <a:spAutoFit/>
          </a:bodyPr>
          <a:lstStyle/>
          <a:p>
            <a:pPr algn="ctr"/>
            <a:r>
              <a:rPr lang="hr-HR" sz="4800" dirty="0" smtClean="0">
                <a:solidFill>
                  <a:schemeClr val="tx1">
                    <a:lumMod val="75000"/>
                    <a:lumOff val="25000"/>
                  </a:schemeClr>
                </a:solidFill>
              </a:rPr>
              <a:t>Nekoliko screenshot-ova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0" y="1486124"/>
            <a:ext cx="7784739" cy="4758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0" y="1486125"/>
            <a:ext cx="7796434" cy="4765212"/>
          </a:xfrm>
          <a:prstGeom prst="rect">
            <a:avLst/>
          </a:prstGeom>
        </p:spPr>
      </p:pic>
    </p:spTree>
    <p:extLst>
      <p:ext uri="{BB962C8B-B14F-4D97-AF65-F5344CB8AC3E}">
        <p14:creationId xmlns:p14="http://schemas.microsoft.com/office/powerpoint/2010/main" val="14702767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1393889" y="462238"/>
            <a:ext cx="6294928" cy="830997"/>
          </a:xfrm>
          <a:prstGeom prst="rect">
            <a:avLst/>
          </a:prstGeom>
          <a:noFill/>
        </p:spPr>
        <p:txBody>
          <a:bodyPr wrap="none" rtlCol="0">
            <a:spAutoFit/>
          </a:bodyPr>
          <a:lstStyle/>
          <a:p>
            <a:pPr algn="ctr"/>
            <a:r>
              <a:rPr lang="hr-HR" sz="4800" dirty="0" smtClean="0">
                <a:solidFill>
                  <a:schemeClr val="tx1">
                    <a:lumMod val="75000"/>
                    <a:lumOff val="25000"/>
                  </a:schemeClr>
                </a:solidFill>
              </a:rPr>
              <a:t>Nekoliko screenshot-ova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90" y="1486124"/>
            <a:ext cx="7784739" cy="47580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0" y="1486125"/>
            <a:ext cx="7796434" cy="47652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95" y="1486123"/>
            <a:ext cx="7808129" cy="4772360"/>
          </a:xfrm>
          <a:prstGeom prst="rect">
            <a:avLst/>
          </a:prstGeom>
        </p:spPr>
      </p:pic>
    </p:spTree>
    <p:extLst>
      <p:ext uri="{BB962C8B-B14F-4D97-AF65-F5344CB8AC3E}">
        <p14:creationId xmlns:p14="http://schemas.microsoft.com/office/powerpoint/2010/main" val="13721283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215388" y="462238"/>
            <a:ext cx="4651915" cy="830997"/>
          </a:xfrm>
          <a:prstGeom prst="rect">
            <a:avLst/>
          </a:prstGeom>
          <a:noFill/>
        </p:spPr>
        <p:txBody>
          <a:bodyPr wrap="none" rtlCol="0">
            <a:spAutoFit/>
          </a:bodyPr>
          <a:lstStyle/>
          <a:p>
            <a:pPr algn="ctr"/>
            <a:r>
              <a:rPr lang="hr-HR" sz="4800" dirty="0" smtClean="0">
                <a:solidFill>
                  <a:schemeClr val="tx1">
                    <a:lumMod val="75000"/>
                    <a:lumOff val="25000"/>
                  </a:schemeClr>
                </a:solidFill>
              </a:rPr>
              <a:t>Inicijalni problemi</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700808"/>
            <a:ext cx="7744693" cy="3588263"/>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rPr>
              <a:t>three.js je relativno nova tehnologija</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Prva verzija izašla je 2010. godine</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Danas je aktualna verzija r70</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Mnogo izmjena iz verzije u verziju</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Nepotpuna i štura dokumentacija</a:t>
            </a:r>
          </a:p>
        </p:txBody>
      </p:sp>
    </p:spTree>
    <p:extLst>
      <p:ext uri="{BB962C8B-B14F-4D97-AF65-F5344CB8AC3E}">
        <p14:creationId xmlns:p14="http://schemas.microsoft.com/office/powerpoint/2010/main" val="23797025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582031" y="462238"/>
            <a:ext cx="3918638" cy="830997"/>
          </a:xfrm>
          <a:prstGeom prst="rect">
            <a:avLst/>
          </a:prstGeom>
          <a:noFill/>
        </p:spPr>
        <p:txBody>
          <a:bodyPr wrap="none" rtlCol="0">
            <a:spAutoFit/>
          </a:bodyPr>
          <a:lstStyle/>
          <a:p>
            <a:pPr algn="ctr"/>
            <a:r>
              <a:rPr lang="hr-HR" sz="4800" dirty="0" smtClean="0">
                <a:solidFill>
                  <a:schemeClr val="tx1">
                    <a:lumMod val="75000"/>
                    <a:lumOff val="25000"/>
                  </a:schemeClr>
                </a:solidFill>
              </a:rPr>
              <a:t>Izrada projekta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700808"/>
            <a:ext cx="7744693" cy="395759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rPr>
              <a:t>Projekt je razdjeljen u 3 skripte</a:t>
            </a:r>
          </a:p>
          <a:p>
            <a:pPr marL="742950" lvl="1" indent="-285750">
              <a:buFontTx/>
              <a:buChar char="-"/>
            </a:pPr>
            <a:r>
              <a:rPr lang="hr-HR" sz="2400" dirty="0" smtClean="0">
                <a:solidFill>
                  <a:schemeClr val="tx1">
                    <a:lumMod val="75000"/>
                    <a:lumOff val="25000"/>
                  </a:schemeClr>
                </a:solidFill>
                <a:sym typeface="Wingdings" panose="05000000000000000000" pitchFamily="2" charset="2"/>
              </a:rPr>
              <a:t>tetris.js</a:t>
            </a:r>
          </a:p>
          <a:p>
            <a:pPr marL="742950" lvl="1" indent="-285750">
              <a:buFontTx/>
              <a:buChar char="-"/>
            </a:pPr>
            <a:r>
              <a:rPr lang="hr-HR" sz="2400" dirty="0" smtClean="0">
                <a:solidFill>
                  <a:schemeClr val="tx1">
                    <a:lumMod val="75000"/>
                    <a:lumOff val="25000"/>
                  </a:schemeClr>
                </a:solidFill>
                <a:sym typeface="Wingdings" panose="05000000000000000000" pitchFamily="2" charset="2"/>
              </a:rPr>
              <a:t>tetris.block.js</a:t>
            </a:r>
          </a:p>
          <a:p>
            <a:pPr marL="742950" lvl="1" indent="-285750">
              <a:buFontTx/>
              <a:buChar char="-"/>
            </a:pPr>
            <a:r>
              <a:rPr lang="hr-HR" sz="2400" dirty="0" smtClean="0">
                <a:solidFill>
                  <a:schemeClr val="tx1">
                    <a:lumMod val="75000"/>
                    <a:lumOff val="25000"/>
                  </a:schemeClr>
                </a:solidFill>
                <a:sym typeface="Wingdings" panose="05000000000000000000" pitchFamily="2" charset="2"/>
              </a:rPr>
              <a:t>tetris.board.js</a:t>
            </a:r>
          </a:p>
          <a:p>
            <a:pPr marL="742950" lvl="1"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tetris.js – glavna logika programa, prima korisničke unose</a:t>
            </a:r>
          </a:p>
          <a:p>
            <a:pPr marL="285750" indent="-285750">
              <a:buFontTx/>
              <a:buChar char="-"/>
            </a:pPr>
            <a:r>
              <a:rPr lang="hr-HR" sz="2400" dirty="0" smtClean="0">
                <a:solidFill>
                  <a:schemeClr val="tx1">
                    <a:lumMod val="75000"/>
                    <a:lumOff val="25000"/>
                  </a:schemeClr>
                </a:solidFill>
                <a:sym typeface="Wingdings" panose="05000000000000000000" pitchFamily="2" charset="2"/>
              </a:rPr>
              <a:t>tetris.block.js – sve operacije vezane uz jedan tetris dio (pomicanje, rotacije, generiranje...)</a:t>
            </a:r>
          </a:p>
          <a:p>
            <a:pPr marL="285750" indent="-285750">
              <a:buFontTx/>
              <a:buChar char="-"/>
            </a:pPr>
            <a:r>
              <a:rPr lang="hr-HR" sz="2400" dirty="0" smtClean="0">
                <a:solidFill>
                  <a:schemeClr val="tx1">
                    <a:lumMod val="75000"/>
                    <a:lumOff val="25000"/>
                  </a:schemeClr>
                </a:solidFill>
                <a:sym typeface="Wingdings" panose="05000000000000000000" pitchFamily="2" charset="2"/>
              </a:rPr>
              <a:t>tetris.board.js – informacije o ploči za igru (zauzetost polja, popunjenost redaka, najveća visina...)</a:t>
            </a:r>
          </a:p>
        </p:txBody>
      </p:sp>
    </p:spTree>
    <p:extLst>
      <p:ext uri="{BB962C8B-B14F-4D97-AF65-F5344CB8AC3E}">
        <p14:creationId xmlns:p14="http://schemas.microsoft.com/office/powerpoint/2010/main" val="6184435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582031" y="462238"/>
            <a:ext cx="3918638" cy="830997"/>
          </a:xfrm>
          <a:prstGeom prst="rect">
            <a:avLst/>
          </a:prstGeom>
          <a:noFill/>
        </p:spPr>
        <p:txBody>
          <a:bodyPr wrap="none" rtlCol="0">
            <a:spAutoFit/>
          </a:bodyPr>
          <a:lstStyle/>
          <a:p>
            <a:pPr algn="ctr"/>
            <a:r>
              <a:rPr lang="hr-HR" sz="4800" dirty="0" smtClean="0">
                <a:solidFill>
                  <a:schemeClr val="tx1">
                    <a:lumMod val="75000"/>
                    <a:lumOff val="25000"/>
                  </a:schemeClr>
                </a:solidFill>
              </a:rPr>
              <a:t>Izrada projekta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700808"/>
            <a:ext cx="7744693" cy="4696258"/>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Korisnik unosi veličinu terena i pokreće igru</a:t>
            </a:r>
          </a:p>
          <a:p>
            <a:pPr marL="285750" indent="-285750">
              <a:buFontTx/>
              <a:buChar char="-"/>
            </a:pPr>
            <a:r>
              <a:rPr lang="hr-HR" sz="2400" dirty="0" smtClean="0">
                <a:solidFill>
                  <a:schemeClr val="tx1">
                    <a:lumMod val="75000"/>
                    <a:lumOff val="25000"/>
                  </a:schemeClr>
                </a:solidFill>
                <a:sym typeface="Wingdings" panose="05000000000000000000" pitchFamily="2" charset="2"/>
              </a:rPr>
              <a:t>Stvara se teren (velika kocka razdjeljena na segmente)</a:t>
            </a:r>
          </a:p>
          <a:p>
            <a:pPr marL="285750" indent="-285750">
              <a:buFontTx/>
              <a:buChar char="-"/>
            </a:pPr>
            <a:r>
              <a:rPr lang="hr-HR" sz="2400" dirty="0" smtClean="0">
                <a:solidFill>
                  <a:schemeClr val="tx1">
                    <a:lumMod val="75000"/>
                    <a:lumOff val="25000"/>
                  </a:schemeClr>
                </a:solidFill>
                <a:sym typeface="Wingdings" panose="05000000000000000000" pitchFamily="2" charset="2"/>
              </a:rPr>
              <a:t>Generira se blok od manjih kockica</a:t>
            </a:r>
          </a:p>
          <a:p>
            <a:pPr marL="285750" indent="-285750">
              <a:buFontTx/>
              <a:buChar char="-"/>
            </a:pPr>
            <a:r>
              <a:rPr lang="hr-HR" sz="2400" dirty="0" smtClean="0">
                <a:solidFill>
                  <a:schemeClr val="tx1">
                    <a:lumMod val="75000"/>
                    <a:lumOff val="25000"/>
                  </a:schemeClr>
                </a:solidFill>
                <a:sym typeface="Wingdings" panose="05000000000000000000" pitchFamily="2" charset="2"/>
              </a:rPr>
              <a:t>Blok se svake sekunde spušta za jedan red niže</a:t>
            </a:r>
          </a:p>
          <a:p>
            <a:pPr marL="285750" indent="-285750">
              <a:buFontTx/>
              <a:buChar char="-"/>
            </a:pPr>
            <a:r>
              <a:rPr lang="hr-HR" sz="2400" dirty="0" smtClean="0">
                <a:solidFill>
                  <a:schemeClr val="tx1">
                    <a:lumMod val="75000"/>
                    <a:lumOff val="25000"/>
                  </a:schemeClr>
                </a:solidFill>
                <a:sym typeface="Wingdings" panose="05000000000000000000" pitchFamily="2" charset="2"/>
              </a:rPr>
              <a:t>Nakon što dotakne dno blok se ponovo razdvaja na manje kockice</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Postoje provjere kolizije (blok sa zidovima, blok sa ostalim nepomičnim blokovima)</a:t>
            </a:r>
          </a:p>
          <a:p>
            <a:pPr marL="285750" indent="-285750">
              <a:buFontTx/>
              <a:buChar char="-"/>
            </a:pPr>
            <a:r>
              <a:rPr lang="hr-HR" sz="2400" dirty="0" smtClean="0">
                <a:solidFill>
                  <a:schemeClr val="tx1">
                    <a:lumMod val="75000"/>
                    <a:lumOff val="25000"/>
                  </a:schemeClr>
                </a:solidFill>
                <a:sym typeface="Wingdings" panose="05000000000000000000" pitchFamily="2" charset="2"/>
              </a:rPr>
              <a:t>Postoji provjera popunjenosti redova</a:t>
            </a:r>
          </a:p>
          <a:p>
            <a:pPr marL="285750" indent="-285750">
              <a:buFontTx/>
              <a:buChar char="-"/>
            </a:pPr>
            <a:r>
              <a:rPr lang="hr-HR" sz="2400" dirty="0" smtClean="0">
                <a:solidFill>
                  <a:schemeClr val="tx1">
                    <a:lumMod val="75000"/>
                    <a:lumOff val="25000"/>
                  </a:schemeClr>
                </a:solidFill>
                <a:sym typeface="Wingdings" panose="05000000000000000000" pitchFamily="2" charset="2"/>
              </a:rPr>
              <a:t>Postoji provjera najveće dostignute visine</a:t>
            </a:r>
          </a:p>
          <a:p>
            <a:pPr marL="285750" indent="-285750">
              <a:buFontTx/>
              <a:buChar char="-"/>
            </a:pPr>
            <a:endParaRPr lang="hr-HR" sz="2400" dirty="0">
              <a:solidFill>
                <a:schemeClr val="tx1">
                  <a:lumMod val="75000"/>
                  <a:lumOff val="25000"/>
                </a:schemeClr>
              </a:solidFill>
              <a:sym typeface="Wingdings" panose="05000000000000000000" pitchFamily="2" charset="2"/>
            </a:endParaRPr>
          </a:p>
        </p:txBody>
      </p:sp>
    </p:spTree>
    <p:extLst>
      <p:ext uri="{BB962C8B-B14F-4D97-AF65-F5344CB8AC3E}">
        <p14:creationId xmlns:p14="http://schemas.microsoft.com/office/powerpoint/2010/main" val="27518577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2582031" y="462238"/>
            <a:ext cx="3918638" cy="830997"/>
          </a:xfrm>
          <a:prstGeom prst="rect">
            <a:avLst/>
          </a:prstGeom>
          <a:noFill/>
        </p:spPr>
        <p:txBody>
          <a:bodyPr wrap="none" rtlCol="0">
            <a:spAutoFit/>
          </a:bodyPr>
          <a:lstStyle/>
          <a:p>
            <a:pPr algn="ctr"/>
            <a:r>
              <a:rPr lang="hr-HR" sz="4800" dirty="0" smtClean="0">
                <a:solidFill>
                  <a:schemeClr val="tx1">
                    <a:lumMod val="75000"/>
                    <a:lumOff val="25000"/>
                  </a:schemeClr>
                </a:solidFill>
              </a:rPr>
              <a:t>Izrada projekta</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46" y="1412776"/>
            <a:ext cx="7044756" cy="5276123"/>
          </a:xfrm>
          <a:prstGeom prst="rect">
            <a:avLst/>
          </a:prstGeom>
        </p:spPr>
      </p:pic>
    </p:spTree>
    <p:extLst>
      <p:ext uri="{BB962C8B-B14F-4D97-AF65-F5344CB8AC3E}">
        <p14:creationId xmlns:p14="http://schemas.microsoft.com/office/powerpoint/2010/main" val="69263077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3524244" y="462238"/>
            <a:ext cx="2034211" cy="830997"/>
          </a:xfrm>
          <a:prstGeom prst="rect">
            <a:avLst/>
          </a:prstGeom>
          <a:noFill/>
        </p:spPr>
        <p:txBody>
          <a:bodyPr wrap="none" rtlCol="0">
            <a:spAutoFit/>
          </a:bodyPr>
          <a:lstStyle/>
          <a:p>
            <a:pPr algn="ctr"/>
            <a:r>
              <a:rPr lang="hr-HR" sz="4800" dirty="0">
                <a:solidFill>
                  <a:schemeClr val="tx1">
                    <a:lumMod val="75000"/>
                    <a:lumOff val="25000"/>
                  </a:schemeClr>
                </a:solidFill>
              </a:rPr>
              <a:t>tetris.js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700808"/>
            <a:ext cx="7744693" cy="2849599"/>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Postoje globalne varijable u koje se spremaju svi podaci (window.Tetris i window.Tetris2)</a:t>
            </a:r>
          </a:p>
          <a:p>
            <a:pPr marL="285750"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r>
              <a:rPr lang="hr-HR" sz="2400" dirty="0" smtClean="0">
                <a:solidFill>
                  <a:schemeClr val="tx1">
                    <a:lumMod val="75000"/>
                    <a:lumOff val="25000"/>
                  </a:schemeClr>
                </a:solidFill>
                <a:sym typeface="Wingdings" panose="05000000000000000000" pitchFamily="2" charset="2"/>
              </a:rPr>
              <a:t>Inicijalno postavljanje početnih vrijednosti</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2" name="Rectangle 1"/>
          <p:cNvSpPr>
            <a:spLocks noChangeArrowheads="1"/>
          </p:cNvSpPr>
          <p:nvPr/>
        </p:nvSpPr>
        <p:spPr bwMode="auto">
          <a:xfrm>
            <a:off x="1763688" y="3695115"/>
            <a:ext cx="618813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Tetris.renderer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THREE.WebGLRenderer();</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Tetris.camera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THREE.PerspectiveCamera(VIEW_ANGLE, ASPECT, NEAR, FAR);</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Tetris.scene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THREE.Scene();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Tetris.camera.position.z = 800;</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Tetris.scene.add(Tetris.camera);</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Tetris.renderer.setSize(WIDTH, HEIGHT);</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  threeContainer.append(Tetris.renderer.domElement);</a:t>
            </a:r>
            <a:endParaRPr kumimoji="0" 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01292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3524244" y="462238"/>
            <a:ext cx="2034211" cy="830997"/>
          </a:xfrm>
          <a:prstGeom prst="rect">
            <a:avLst/>
          </a:prstGeom>
          <a:noFill/>
        </p:spPr>
        <p:txBody>
          <a:bodyPr wrap="none" rtlCol="0">
            <a:spAutoFit/>
          </a:bodyPr>
          <a:lstStyle/>
          <a:p>
            <a:pPr algn="ctr"/>
            <a:r>
              <a:rPr lang="hr-HR" sz="4800" dirty="0">
                <a:solidFill>
                  <a:schemeClr val="tx1">
                    <a:lumMod val="75000"/>
                    <a:lumOff val="25000"/>
                  </a:schemeClr>
                </a:solidFill>
              </a:rPr>
              <a:t>tetris.js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Postavljanje terena</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8" name="Rectangle 1"/>
          <p:cNvSpPr>
            <a:spLocks noChangeArrowheads="1"/>
          </p:cNvSpPr>
          <p:nvPr/>
        </p:nvSpPr>
        <p:spPr bwMode="auto">
          <a:xfrm>
            <a:off x="1586298" y="2149019"/>
            <a:ext cx="597666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texture1 = THREE.ImageUtils.loadTexture('images/plocica.png', {}, function</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Tetris.renderer.render(Tetris.scene, Tetris.camera);</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texture1.wrapS = texture1.wrapT = THREE.RepeatWrapping;</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texture1.repeat.set(BC.splitX, BC.splitX);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texture1.anisotropy = Tetris.renderer.getMaxAnisotropy();</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materials =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texture3, side: THREE.BackSide}),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texture3, side: THREE.BackSide}),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texture2, side: THREE.BackSide}),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texture2, side: THREE.BackSide}),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texture1, side: THREE.BackSide}),</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THREE.MeshBasicMaterial({map: texture1, side: THREE.BackSide})</a:t>
            </a:r>
            <a:endParaRPr kumimoji="0" lang="sr-Latn-R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var</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boundingBox =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THREE.BoxGeometry(BC.width, BC.height, BC.depth, BC.splitX, BC.splitY, BC.splitZ),</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new</a:t>
            </a:r>
            <a:r>
              <a:rPr kumimoji="0" lang="sr-Latn-RS" sz="700" b="0" i="0" u="none" strike="noStrike" cap="none" normalizeH="0" baseline="0" dirty="0" smtClean="0">
                <a:ln>
                  <a:noFill/>
                </a:ln>
                <a:solidFill>
                  <a:schemeClr val="tx1"/>
                </a:solidFill>
                <a:effectLst/>
              </a:rPr>
              <a:t> </a:t>
            </a:r>
            <a:r>
              <a:rPr kumimoji="0" lang="sr-Latn-RS" sz="1000" b="0" i="0" u="none" strike="noStrike" cap="none" normalizeH="0" baseline="0" dirty="0" smtClean="0">
                <a:ln>
                  <a:noFill/>
                </a:ln>
                <a:solidFill>
                  <a:schemeClr val="tx1"/>
                </a:solidFill>
                <a:effectLst/>
                <a:latin typeface="Arial Unicode MS" panose="020B0604020202020204" pitchFamily="34" charset="-128"/>
              </a:rPr>
              <a:t>THREE.MeshFaceMaterial(materials)</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Tetris.scene.add(boundingBox);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    Tetris.boundingBox = boundingBox;</a:t>
            </a:r>
            <a:endParaRPr kumimoji="0" lang="sr-Latn-R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dirty="0" smtClean="0">
                <a:ln>
                  <a:noFill/>
                </a:ln>
                <a:solidFill>
                  <a:schemeClr val="tx1"/>
                </a:solidFill>
                <a:effectLst/>
                <a:latin typeface="Arial Unicode MS" panose="020B0604020202020204" pitchFamily="34" charset="-128"/>
              </a:rPr>
              <a:t>}</a:t>
            </a:r>
            <a:endParaRPr kumimoji="0" 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2231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atMod val="300000"/>
              </a:schemeClr>
            </a:gs>
            <a:gs pos="100000">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3" name="Group 2"/>
          <p:cNvGrpSpPr/>
          <p:nvPr/>
        </p:nvGrpSpPr>
        <p:grpSpPr>
          <a:xfrm>
            <a:off x="7380312" y="4941168"/>
            <a:ext cx="1376570" cy="1280192"/>
            <a:chOff x="703329" y="908720"/>
            <a:chExt cx="3854301" cy="3584448"/>
          </a:xfrm>
        </p:grpSpPr>
        <p:sp>
          <p:nvSpPr>
            <p:cNvPr id="7" name="Rectangle 6"/>
            <p:cNvSpPr/>
            <p:nvPr/>
          </p:nvSpPr>
          <p:spPr>
            <a:xfrm>
              <a:off x="2957430" y="289296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835696" y="908720"/>
              <a:ext cx="1600200" cy="1600200"/>
            </a:xfrm>
            <a:prstGeom prst="rect">
              <a:avLst/>
            </a:prstGeom>
            <a:solidFill>
              <a:srgbClr val="5DC7D9"/>
            </a:solidFill>
            <a:ln>
              <a:noFill/>
            </a:ln>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nvSpPr>
          <p:spPr>
            <a:xfrm>
              <a:off x="703329" y="288992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495300">
              <a:bevelB w="0"/>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000" dirty="0">
                <a:solidFill>
                  <a:prstClr val="black"/>
                </a:solidFill>
                <a:latin typeface="Franklin Gothic Medium Cond" pitchFamily="34" charset="0"/>
              </a:endParaRPr>
            </a:p>
          </p:txBody>
        </p:sp>
      </p:grpSp>
      <p:sp>
        <p:nvSpPr>
          <p:cNvPr id="4" name="TextBox 3"/>
          <p:cNvSpPr txBox="1"/>
          <p:nvPr/>
        </p:nvSpPr>
        <p:spPr>
          <a:xfrm>
            <a:off x="3524244" y="462238"/>
            <a:ext cx="2034211" cy="830997"/>
          </a:xfrm>
          <a:prstGeom prst="rect">
            <a:avLst/>
          </a:prstGeom>
          <a:noFill/>
        </p:spPr>
        <p:txBody>
          <a:bodyPr wrap="none" rtlCol="0">
            <a:spAutoFit/>
          </a:bodyPr>
          <a:lstStyle/>
          <a:p>
            <a:pPr algn="ctr"/>
            <a:r>
              <a:rPr lang="hr-HR" sz="4800" dirty="0">
                <a:solidFill>
                  <a:schemeClr val="tx1">
                    <a:lumMod val="75000"/>
                    <a:lumOff val="25000"/>
                  </a:schemeClr>
                </a:solidFill>
              </a:rPr>
              <a:t>tetris.js</a:t>
            </a:r>
            <a:endParaRPr lang="hr-HR" sz="4800" dirty="0">
              <a:solidFill>
                <a:schemeClr val="tx1">
                  <a:lumMod val="75000"/>
                  <a:lumOff val="25000"/>
                </a:schemeClr>
              </a:solidFill>
            </a:endParaRPr>
          </a:p>
        </p:txBody>
      </p:sp>
      <p:cxnSp>
        <p:nvCxnSpPr>
          <p:cNvPr id="9" name="Straight Connector 8"/>
          <p:cNvCxnSpPr/>
          <p:nvPr/>
        </p:nvCxnSpPr>
        <p:spPr>
          <a:xfrm>
            <a:off x="611560" y="1268760"/>
            <a:ext cx="785956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1695158"/>
            <a:ext cx="7744693" cy="2110935"/>
          </a:xfrm>
          <a:prstGeom prst="rect">
            <a:avLst/>
          </a:prstGeom>
          <a:noFill/>
        </p:spPr>
        <p:txBody>
          <a:bodyPr wrap="square" bIns="216000" rtlCol="0">
            <a:spAutoFit/>
          </a:bodyPr>
          <a:lstStyle/>
          <a:p>
            <a:pPr marL="285750" indent="-285750">
              <a:buFontTx/>
              <a:buChar char="-"/>
            </a:pPr>
            <a:r>
              <a:rPr lang="hr-HR" sz="2400" dirty="0" smtClean="0">
                <a:solidFill>
                  <a:schemeClr val="tx1">
                    <a:lumMod val="75000"/>
                    <a:lumOff val="25000"/>
                  </a:schemeClr>
                </a:solidFill>
                <a:sym typeface="Wingdings" panose="05000000000000000000" pitchFamily="2" charset="2"/>
              </a:rPr>
              <a:t>Game loop</a:t>
            </a: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a:p>
            <a:pPr marL="1657350" lvl="3" indent="-285750">
              <a:buFontTx/>
              <a:buChar char="-"/>
            </a:pPr>
            <a:endParaRPr lang="hr-HR" sz="2400" dirty="0">
              <a:solidFill>
                <a:schemeClr val="tx1">
                  <a:lumMod val="75000"/>
                  <a:lumOff val="25000"/>
                </a:schemeClr>
              </a:solidFill>
              <a:sym typeface="Wingdings" panose="05000000000000000000" pitchFamily="2" charset="2"/>
            </a:endParaRPr>
          </a:p>
          <a:p>
            <a:pPr marL="285750" indent="-285750">
              <a:buFontTx/>
              <a:buChar char="-"/>
            </a:pPr>
            <a:endParaRPr lang="hr-HR" sz="2400" dirty="0" smtClean="0">
              <a:solidFill>
                <a:schemeClr val="tx1">
                  <a:lumMod val="75000"/>
                  <a:lumOff val="25000"/>
                </a:schemeClr>
              </a:solidFill>
              <a:sym typeface="Wingdings" panose="05000000000000000000" pitchFamily="2" charset="2"/>
            </a:endParaRPr>
          </a:p>
        </p:txBody>
      </p:sp>
      <p:sp>
        <p:nvSpPr>
          <p:cNvPr id="2" name="Rectangle 1"/>
          <p:cNvSpPr>
            <a:spLocks noChangeArrowheads="1"/>
          </p:cNvSpPr>
          <p:nvPr/>
        </p:nvSpPr>
        <p:spPr bwMode="auto">
          <a:xfrm>
            <a:off x="1547664" y="2634310"/>
            <a:ext cx="511256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function</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animate()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if</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(!Tetris.pause)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var</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time = Date.now();</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Tetris.frameTime = time - Tetris._lastFrameTime;</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Tetris._lastFrameTime = time;</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Tetris.cumulatedFrameTime += Tetris.frameTime;</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while</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(Tetris.cumulatedFrameTime &gt; Tetris.gameStepTime)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Tetris.cumulatedFrameTime = 0;</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Tetris.Block.move(0, 0, -1);</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Tetris.renderer.render(Tetris.scene, Tetris.camera);</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    if</a:t>
            </a:r>
            <a:r>
              <a:rPr kumimoji="0" lang="sr-Latn-RS" sz="700" b="0" i="0" u="none" strike="noStrike" cap="none" normalizeH="0" baseline="0" smtClean="0">
                <a:ln>
                  <a:noFill/>
                </a:ln>
                <a:solidFill>
                  <a:schemeClr val="tx1"/>
                </a:solidFill>
                <a:effectLst/>
              </a:rPr>
              <a:t> </a:t>
            </a:r>
            <a:r>
              <a:rPr kumimoji="0" lang="sr-Latn-RS" sz="1000" b="0" i="0" u="none" strike="noStrike" cap="none" normalizeH="0" baseline="0" smtClean="0">
                <a:ln>
                  <a:noFill/>
                </a:ln>
                <a:solidFill>
                  <a:schemeClr val="tx1"/>
                </a:solidFill>
                <a:effectLst/>
                <a:latin typeface="Arial Unicode MS" panose="020B0604020202020204" pitchFamily="34" charset="-128"/>
              </a:rPr>
              <a:t>(!Tetris.gameOver) window.requestAnimationFrame(animate);</a:t>
            </a:r>
            <a:endParaRPr kumimoji="0" lang="sr-Latn-RS" sz="7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sz="1000" b="0" i="0" u="none" strike="noStrike" cap="none" normalizeH="0" baseline="0" smtClean="0">
                <a:ln>
                  <a:noFill/>
                </a:ln>
                <a:solidFill>
                  <a:schemeClr val="tx1"/>
                </a:solidFill>
                <a:effectLst/>
                <a:latin typeface="Arial Unicode MS" panose="020B0604020202020204" pitchFamily="34" charset="-128"/>
              </a:rPr>
              <a:t>};</a:t>
            </a:r>
            <a:endParaRPr kumimoji="0" 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6420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BEA8FE4-2356-4D90-8F54-956992D073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Stacked blocks with text</Template>
  <TotalTime>173</TotalTime>
  <Words>469</Words>
  <Application>Microsoft Office PowerPoint</Application>
  <PresentationFormat>On-screen Show (4:3)</PresentationFormat>
  <Paragraphs>1960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Unicode MS</vt:lpstr>
      <vt:lpstr>Arial</vt:lpstr>
      <vt:lpstr>Calibri</vt:lpstr>
      <vt:lpstr>Franklin Gothic Medium Cond</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Jugurčić</dc:creator>
  <cp:keywords/>
  <cp:lastModifiedBy>Mario Jugurčić</cp:lastModifiedBy>
  <cp:revision>14</cp:revision>
  <dcterms:created xsi:type="dcterms:W3CDTF">2015-02-11T06:47:01Z</dcterms:created>
  <dcterms:modified xsi:type="dcterms:W3CDTF">2015-02-11T09:40:09Z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TC019192269991</vt:lpwstr>
  </property>
</Properties>
</file>