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0" r:id="rId5"/>
    <p:sldId id="261" r:id="rId6"/>
    <p:sldId id="262" r:id="rId7"/>
    <p:sldId id="267" r:id="rId8"/>
    <p:sldId id="263" r:id="rId9"/>
    <p:sldId id="264" r:id="rId10"/>
    <p:sldId id="266" r:id="rId11"/>
    <p:sldId id="265"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64" d="100"/>
          <a:sy n="64" d="100"/>
        </p:scale>
        <p:origin x="75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96F25A-858F-4B17-BD9A-CF32C05B2B57}"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6E1A9-8229-4005-9EA1-772199CEAE16}" type="slidenum">
              <a:rPr lang="en-US" smtClean="0"/>
              <a:t>‹#›</a:t>
            </a:fld>
            <a:endParaRPr lang="en-US"/>
          </a:p>
        </p:txBody>
      </p:sp>
    </p:spTree>
    <p:extLst>
      <p:ext uri="{BB962C8B-B14F-4D97-AF65-F5344CB8AC3E}">
        <p14:creationId xmlns:p14="http://schemas.microsoft.com/office/powerpoint/2010/main" val="952048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96F25A-858F-4B17-BD9A-CF32C05B2B57}"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6E1A9-8229-4005-9EA1-772199CEAE16}" type="slidenum">
              <a:rPr lang="en-US" smtClean="0"/>
              <a:t>‹#›</a:t>
            </a:fld>
            <a:endParaRPr lang="en-US"/>
          </a:p>
        </p:txBody>
      </p:sp>
    </p:spTree>
    <p:extLst>
      <p:ext uri="{BB962C8B-B14F-4D97-AF65-F5344CB8AC3E}">
        <p14:creationId xmlns:p14="http://schemas.microsoft.com/office/powerpoint/2010/main" val="3290058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96F25A-858F-4B17-BD9A-CF32C05B2B57}"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6E1A9-8229-4005-9EA1-772199CEAE16}" type="slidenum">
              <a:rPr lang="en-US" smtClean="0"/>
              <a:t>‹#›</a:t>
            </a:fld>
            <a:endParaRPr lang="en-US"/>
          </a:p>
        </p:txBody>
      </p:sp>
    </p:spTree>
    <p:extLst>
      <p:ext uri="{BB962C8B-B14F-4D97-AF65-F5344CB8AC3E}">
        <p14:creationId xmlns:p14="http://schemas.microsoft.com/office/powerpoint/2010/main" val="2206706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96F25A-858F-4B17-BD9A-CF32C05B2B57}"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6E1A9-8229-4005-9EA1-772199CEAE16}" type="slidenum">
              <a:rPr lang="en-US" smtClean="0"/>
              <a:t>‹#›</a:t>
            </a:fld>
            <a:endParaRPr lang="en-US"/>
          </a:p>
        </p:txBody>
      </p:sp>
    </p:spTree>
    <p:extLst>
      <p:ext uri="{BB962C8B-B14F-4D97-AF65-F5344CB8AC3E}">
        <p14:creationId xmlns:p14="http://schemas.microsoft.com/office/powerpoint/2010/main" val="1073010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96F25A-858F-4B17-BD9A-CF32C05B2B57}"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6E1A9-8229-4005-9EA1-772199CEAE16}" type="slidenum">
              <a:rPr lang="en-US" smtClean="0"/>
              <a:t>‹#›</a:t>
            </a:fld>
            <a:endParaRPr lang="en-US"/>
          </a:p>
        </p:txBody>
      </p:sp>
    </p:spTree>
    <p:extLst>
      <p:ext uri="{BB962C8B-B14F-4D97-AF65-F5344CB8AC3E}">
        <p14:creationId xmlns:p14="http://schemas.microsoft.com/office/powerpoint/2010/main" val="1376395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96F25A-858F-4B17-BD9A-CF32C05B2B57}" type="datetimeFigureOut">
              <a:rPr lang="en-US" smtClean="0"/>
              <a:t>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86E1A9-8229-4005-9EA1-772199CEAE16}" type="slidenum">
              <a:rPr lang="en-US" smtClean="0"/>
              <a:t>‹#›</a:t>
            </a:fld>
            <a:endParaRPr lang="en-US"/>
          </a:p>
        </p:txBody>
      </p:sp>
    </p:spTree>
    <p:extLst>
      <p:ext uri="{BB962C8B-B14F-4D97-AF65-F5344CB8AC3E}">
        <p14:creationId xmlns:p14="http://schemas.microsoft.com/office/powerpoint/2010/main" val="3135557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96F25A-858F-4B17-BD9A-CF32C05B2B57}" type="datetimeFigureOut">
              <a:rPr lang="en-US" smtClean="0"/>
              <a:t>9/9/2022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86E1A9-8229-4005-9EA1-772199CEAE16}" type="slidenum">
              <a:rPr lang="en-US" smtClean="0"/>
              <a:t>‹#›</a:t>
            </a:fld>
            <a:endParaRPr lang="en-US"/>
          </a:p>
        </p:txBody>
      </p:sp>
    </p:spTree>
    <p:extLst>
      <p:ext uri="{BB962C8B-B14F-4D97-AF65-F5344CB8AC3E}">
        <p14:creationId xmlns:p14="http://schemas.microsoft.com/office/powerpoint/2010/main" val="4158420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96F25A-858F-4B17-BD9A-CF32C05B2B57}" type="datetimeFigureOut">
              <a:rPr lang="en-US" smtClean="0"/>
              <a:t>9/9/2022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86E1A9-8229-4005-9EA1-772199CEAE16}" type="slidenum">
              <a:rPr lang="en-US" smtClean="0"/>
              <a:t>‹#›</a:t>
            </a:fld>
            <a:endParaRPr lang="en-US"/>
          </a:p>
        </p:txBody>
      </p:sp>
    </p:spTree>
    <p:extLst>
      <p:ext uri="{BB962C8B-B14F-4D97-AF65-F5344CB8AC3E}">
        <p14:creationId xmlns:p14="http://schemas.microsoft.com/office/powerpoint/2010/main" val="1238588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96F25A-858F-4B17-BD9A-CF32C05B2B57}" type="datetimeFigureOut">
              <a:rPr lang="en-US" smtClean="0"/>
              <a:t>9/9/2022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86E1A9-8229-4005-9EA1-772199CEAE16}" type="slidenum">
              <a:rPr lang="en-US" smtClean="0"/>
              <a:t>‹#›</a:t>
            </a:fld>
            <a:endParaRPr lang="en-US"/>
          </a:p>
        </p:txBody>
      </p:sp>
    </p:spTree>
    <p:extLst>
      <p:ext uri="{BB962C8B-B14F-4D97-AF65-F5344CB8AC3E}">
        <p14:creationId xmlns:p14="http://schemas.microsoft.com/office/powerpoint/2010/main" val="3618875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96F25A-858F-4B17-BD9A-CF32C05B2B57}" type="datetimeFigureOut">
              <a:rPr lang="en-US" smtClean="0"/>
              <a:t>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86E1A9-8229-4005-9EA1-772199CEAE16}" type="slidenum">
              <a:rPr lang="en-US" smtClean="0"/>
              <a:t>‹#›</a:t>
            </a:fld>
            <a:endParaRPr lang="en-US"/>
          </a:p>
        </p:txBody>
      </p:sp>
    </p:spTree>
    <p:extLst>
      <p:ext uri="{BB962C8B-B14F-4D97-AF65-F5344CB8AC3E}">
        <p14:creationId xmlns:p14="http://schemas.microsoft.com/office/powerpoint/2010/main" val="1024939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96F25A-858F-4B17-BD9A-CF32C05B2B57}" type="datetimeFigureOut">
              <a:rPr lang="en-US" smtClean="0"/>
              <a:t>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86E1A9-8229-4005-9EA1-772199CEAE16}" type="slidenum">
              <a:rPr lang="en-US" smtClean="0"/>
              <a:t>‹#›</a:t>
            </a:fld>
            <a:endParaRPr lang="en-US"/>
          </a:p>
        </p:txBody>
      </p:sp>
    </p:spTree>
    <p:extLst>
      <p:ext uri="{BB962C8B-B14F-4D97-AF65-F5344CB8AC3E}">
        <p14:creationId xmlns:p14="http://schemas.microsoft.com/office/powerpoint/2010/main" val="267766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96F25A-858F-4B17-BD9A-CF32C05B2B57}" type="datetimeFigureOut">
              <a:rPr lang="en-US" smtClean="0"/>
              <a:t>9/9/2022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86E1A9-8229-4005-9EA1-772199CEAE16}" type="slidenum">
              <a:rPr lang="en-US" smtClean="0"/>
              <a:t>‹#›</a:t>
            </a:fld>
            <a:endParaRPr lang="en-US"/>
          </a:p>
        </p:txBody>
      </p:sp>
    </p:spTree>
    <p:extLst>
      <p:ext uri="{BB962C8B-B14F-4D97-AF65-F5344CB8AC3E}">
        <p14:creationId xmlns:p14="http://schemas.microsoft.com/office/powerpoint/2010/main" val="2874999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latin typeface="HelveticaNeue" panose="00000400000000000000" pitchFamily="2" charset="0"/>
              </a:rPr>
              <a:t>Lighting Tools Analysis</a:t>
            </a:r>
            <a:endParaRPr lang="en-US" dirty="0">
              <a:solidFill>
                <a:schemeClr val="bg1"/>
              </a:solidFill>
              <a:latin typeface="HelveticaNeue" panose="00000400000000000000" pitchFamily="2" charset="0"/>
            </a:endParaRPr>
          </a:p>
        </p:txBody>
      </p:sp>
      <p:sp>
        <p:nvSpPr>
          <p:cNvPr id="3" name="Subtitle 2"/>
          <p:cNvSpPr>
            <a:spLocks noGrp="1"/>
          </p:cNvSpPr>
          <p:nvPr>
            <p:ph type="subTitle" idx="1"/>
          </p:nvPr>
        </p:nvSpPr>
        <p:spPr/>
        <p:txBody>
          <a:bodyPr/>
          <a:lstStyle/>
          <a:p>
            <a:r>
              <a:rPr lang="en-US" dirty="0" smtClean="0">
                <a:solidFill>
                  <a:schemeClr val="bg1"/>
                </a:solidFill>
              </a:rPr>
              <a:t>By Kinjal Majumdar </a:t>
            </a:r>
          </a:p>
          <a:p>
            <a:endParaRPr lang="en-US" dirty="0">
              <a:solidFill>
                <a:schemeClr val="bg1"/>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6491" y="1776861"/>
            <a:ext cx="1834222" cy="638886"/>
          </a:xfrm>
          <a:prstGeom prst="rect">
            <a:avLst/>
          </a:prstGeom>
        </p:spPr>
      </p:pic>
    </p:spTree>
    <p:extLst>
      <p:ext uri="{BB962C8B-B14F-4D97-AF65-F5344CB8AC3E}">
        <p14:creationId xmlns:p14="http://schemas.microsoft.com/office/powerpoint/2010/main" val="1632512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130" y="434461"/>
            <a:ext cx="11771870" cy="1325563"/>
          </a:xfrm>
        </p:spPr>
        <p:txBody>
          <a:bodyPr>
            <a:normAutofit/>
          </a:bodyPr>
          <a:lstStyle/>
          <a:p>
            <a:r>
              <a:rPr lang="en-US" sz="3500" dirty="0" smtClean="0">
                <a:solidFill>
                  <a:schemeClr val="bg1"/>
                </a:solidFill>
                <a:latin typeface="HelveticaNeue" panose="00000400000000000000" pitchFamily="2" charset="0"/>
              </a:rPr>
              <a:t>How many Creators use “</a:t>
            </a:r>
            <a:r>
              <a:rPr lang="en-US" sz="3500" dirty="0" err="1" smtClean="0">
                <a:solidFill>
                  <a:schemeClr val="bg1"/>
                </a:solidFill>
                <a:latin typeface="HelveticaNeue" panose="00000400000000000000" pitchFamily="2" charset="0"/>
              </a:rPr>
              <a:t>bakeBackend</a:t>
            </a:r>
            <a:r>
              <a:rPr lang="en-US" sz="3500" dirty="0" smtClean="0">
                <a:solidFill>
                  <a:schemeClr val="bg1"/>
                </a:solidFill>
                <a:latin typeface="HelveticaNeue" panose="00000400000000000000" pitchFamily="2" charset="0"/>
              </a:rPr>
              <a:t>”?</a:t>
            </a:r>
            <a:br>
              <a:rPr lang="en-US" sz="3500" dirty="0" smtClean="0">
                <a:solidFill>
                  <a:schemeClr val="bg1"/>
                </a:solidFill>
                <a:latin typeface="HelveticaNeue" panose="00000400000000000000" pitchFamily="2" charset="0"/>
              </a:rPr>
            </a:br>
            <a:r>
              <a:rPr lang="en-US" sz="3500" dirty="0" smtClean="0">
                <a:solidFill>
                  <a:schemeClr val="bg1"/>
                </a:solidFill>
                <a:latin typeface="HelveticaNeue" panose="00000400000000000000" pitchFamily="2" charset="0"/>
              </a:rPr>
              <a:t>Which version of </a:t>
            </a:r>
            <a:r>
              <a:rPr lang="en-US" sz="3500" dirty="0" err="1" smtClean="0">
                <a:solidFill>
                  <a:schemeClr val="bg1"/>
                </a:solidFill>
                <a:latin typeface="HelveticaNeue" panose="00000400000000000000" pitchFamily="2" charset="0"/>
              </a:rPr>
              <a:t>bakeBackend</a:t>
            </a:r>
            <a:r>
              <a:rPr lang="en-US" sz="3500" dirty="0" smtClean="0">
                <a:solidFill>
                  <a:schemeClr val="bg1"/>
                </a:solidFill>
                <a:latin typeface="HelveticaNeue" panose="00000400000000000000" pitchFamily="2" charset="0"/>
              </a:rPr>
              <a:t> was used most?</a:t>
            </a:r>
          </a:p>
        </p:txBody>
      </p:sp>
      <p:sp>
        <p:nvSpPr>
          <p:cNvPr id="4" name="Content Placeholder 2"/>
          <p:cNvSpPr txBox="1">
            <a:spLocks/>
          </p:cNvSpPr>
          <p:nvPr/>
        </p:nvSpPr>
        <p:spPr>
          <a:xfrm>
            <a:off x="997949" y="2115213"/>
            <a:ext cx="3733643" cy="1233861"/>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0" b="1" dirty="0" smtClean="0">
                <a:solidFill>
                  <a:schemeClr val="accent1">
                    <a:lumMod val="60000"/>
                    <a:lumOff val="40000"/>
                  </a:schemeClr>
                </a:solidFill>
              </a:rPr>
              <a:t>15,607</a:t>
            </a:r>
            <a:endParaRPr lang="en-US" sz="20000" b="1" dirty="0">
              <a:solidFill>
                <a:schemeClr val="accent1">
                  <a:lumMod val="60000"/>
                  <a:lumOff val="40000"/>
                </a:schemeClr>
              </a:solidFill>
            </a:endParaRPr>
          </a:p>
        </p:txBody>
      </p:sp>
      <p:sp>
        <p:nvSpPr>
          <p:cNvPr id="5" name="Content Placeholder 2"/>
          <p:cNvSpPr txBox="1">
            <a:spLocks/>
          </p:cNvSpPr>
          <p:nvPr/>
        </p:nvSpPr>
        <p:spPr>
          <a:xfrm>
            <a:off x="4731592" y="2588041"/>
            <a:ext cx="6744728" cy="5974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00" dirty="0">
                <a:solidFill>
                  <a:schemeClr val="bg1"/>
                </a:solidFill>
              </a:rPr>
              <a:t>c</a:t>
            </a:r>
            <a:r>
              <a:rPr lang="en-US" sz="2700" dirty="0" smtClean="0">
                <a:solidFill>
                  <a:schemeClr val="bg1"/>
                </a:solidFill>
              </a:rPr>
              <a:t>reators use </a:t>
            </a:r>
            <a:r>
              <a:rPr lang="en-US" sz="2700" dirty="0" err="1" smtClean="0">
                <a:solidFill>
                  <a:schemeClr val="bg1"/>
                </a:solidFill>
              </a:rPr>
              <a:t>bakeBackend</a:t>
            </a:r>
            <a:endParaRPr lang="en-US" sz="2700" dirty="0" smtClean="0">
              <a:solidFill>
                <a:schemeClr val="bg1"/>
              </a:solidFill>
            </a:endParaRPr>
          </a:p>
          <a:p>
            <a:pPr marL="0" indent="0">
              <a:buFont typeface="Arial" panose="020B0604020202020204" pitchFamily="34" charset="0"/>
              <a:buNone/>
            </a:pPr>
            <a:endParaRPr lang="en-US" sz="2700" dirty="0">
              <a:solidFill>
                <a:schemeClr val="bg1"/>
              </a:solidFill>
            </a:endParaRPr>
          </a:p>
        </p:txBody>
      </p:sp>
      <p:sp>
        <p:nvSpPr>
          <p:cNvPr id="9" name="Content Placeholder 2"/>
          <p:cNvSpPr txBox="1">
            <a:spLocks/>
          </p:cNvSpPr>
          <p:nvPr/>
        </p:nvSpPr>
        <p:spPr>
          <a:xfrm>
            <a:off x="2214787" y="3609753"/>
            <a:ext cx="2701327" cy="108512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0" b="1" dirty="0" smtClean="0">
                <a:solidFill>
                  <a:schemeClr val="accent1">
                    <a:lumMod val="60000"/>
                    <a:lumOff val="40000"/>
                  </a:schemeClr>
                </a:solidFill>
              </a:rPr>
              <a:t>69%</a:t>
            </a:r>
            <a:endParaRPr lang="en-US" sz="10000" b="1" dirty="0">
              <a:solidFill>
                <a:schemeClr val="accent1">
                  <a:lumMod val="60000"/>
                  <a:lumOff val="40000"/>
                </a:schemeClr>
              </a:solidFill>
            </a:endParaRPr>
          </a:p>
        </p:txBody>
      </p:sp>
      <p:sp>
        <p:nvSpPr>
          <p:cNvPr id="10" name="Content Placeholder 2"/>
          <p:cNvSpPr txBox="1">
            <a:spLocks/>
          </p:cNvSpPr>
          <p:nvPr/>
        </p:nvSpPr>
        <p:spPr>
          <a:xfrm>
            <a:off x="4731592" y="4103647"/>
            <a:ext cx="4401951" cy="7800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00" dirty="0">
                <a:solidFill>
                  <a:schemeClr val="bg1"/>
                </a:solidFill>
              </a:rPr>
              <a:t>o</a:t>
            </a:r>
            <a:r>
              <a:rPr lang="en-US" sz="2700" dirty="0" smtClean="0">
                <a:solidFill>
                  <a:schemeClr val="bg1"/>
                </a:solidFill>
              </a:rPr>
              <a:t>f them used </a:t>
            </a:r>
            <a:r>
              <a:rPr lang="en-US" sz="2700" dirty="0" err="1" smtClean="0">
                <a:solidFill>
                  <a:schemeClr val="bg1"/>
                </a:solidFill>
              </a:rPr>
              <a:t>ProgressiveCPU</a:t>
            </a:r>
            <a:endParaRPr lang="en-US" sz="2700" dirty="0" smtClean="0">
              <a:solidFill>
                <a:schemeClr val="bg1"/>
              </a:solidFill>
            </a:endParaRPr>
          </a:p>
          <a:p>
            <a:pPr marL="0" indent="0">
              <a:buFont typeface="Arial" panose="020B0604020202020204" pitchFamily="34" charset="0"/>
              <a:buNone/>
            </a:pPr>
            <a:endParaRPr lang="en-US" sz="2700" dirty="0">
              <a:solidFill>
                <a:schemeClr val="bg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98302" y="5952522"/>
            <a:ext cx="1834222" cy="638886"/>
          </a:xfrm>
          <a:prstGeom prst="rect">
            <a:avLst/>
          </a:prstGeom>
        </p:spPr>
      </p:pic>
      <p:sp>
        <p:nvSpPr>
          <p:cNvPr id="12" name="Content Placeholder 2"/>
          <p:cNvSpPr txBox="1">
            <a:spLocks/>
          </p:cNvSpPr>
          <p:nvPr/>
        </p:nvSpPr>
        <p:spPr>
          <a:xfrm>
            <a:off x="2214787" y="4838929"/>
            <a:ext cx="3488724" cy="17598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9300" b="1" dirty="0" smtClean="0">
                <a:solidFill>
                  <a:schemeClr val="accent1">
                    <a:lumMod val="60000"/>
                    <a:lumOff val="40000"/>
                  </a:schemeClr>
                </a:solidFill>
              </a:rPr>
              <a:t>21%</a:t>
            </a:r>
            <a:endParaRPr lang="en-US" sz="9300" b="1" dirty="0">
              <a:solidFill>
                <a:schemeClr val="accent1">
                  <a:lumMod val="60000"/>
                  <a:lumOff val="40000"/>
                </a:schemeClr>
              </a:solidFill>
            </a:endParaRPr>
          </a:p>
        </p:txBody>
      </p:sp>
      <p:sp>
        <p:nvSpPr>
          <p:cNvPr id="13" name="Content Placeholder 2"/>
          <p:cNvSpPr txBox="1">
            <a:spLocks/>
          </p:cNvSpPr>
          <p:nvPr/>
        </p:nvSpPr>
        <p:spPr>
          <a:xfrm>
            <a:off x="4731592" y="5481494"/>
            <a:ext cx="4401951" cy="7800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00" dirty="0">
                <a:solidFill>
                  <a:schemeClr val="bg1"/>
                </a:solidFill>
              </a:rPr>
              <a:t>o</a:t>
            </a:r>
            <a:r>
              <a:rPr lang="en-US" sz="2700" dirty="0" smtClean="0">
                <a:solidFill>
                  <a:schemeClr val="bg1"/>
                </a:solidFill>
              </a:rPr>
              <a:t>f all users use </a:t>
            </a:r>
            <a:r>
              <a:rPr lang="en-US" sz="2700" dirty="0" err="1" smtClean="0">
                <a:solidFill>
                  <a:schemeClr val="bg1"/>
                </a:solidFill>
              </a:rPr>
              <a:t>bakeBackend</a:t>
            </a:r>
            <a:endParaRPr lang="en-US" sz="2700" dirty="0" smtClean="0">
              <a:solidFill>
                <a:schemeClr val="bg1"/>
              </a:solidFill>
            </a:endParaRPr>
          </a:p>
          <a:p>
            <a:pPr marL="0" indent="0">
              <a:buFont typeface="Arial" panose="020B0604020202020204" pitchFamily="34" charset="0"/>
              <a:buNone/>
            </a:pPr>
            <a:endParaRPr lang="en-US" sz="2700" dirty="0">
              <a:solidFill>
                <a:schemeClr val="bg1"/>
              </a:solidFill>
            </a:endParaRPr>
          </a:p>
        </p:txBody>
      </p:sp>
    </p:spTree>
    <p:extLst>
      <p:ext uri="{BB962C8B-B14F-4D97-AF65-F5344CB8AC3E}">
        <p14:creationId xmlns:p14="http://schemas.microsoft.com/office/powerpoint/2010/main" val="124499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HelveticaNeue" panose="00000400000000000000" pitchFamily="2" charset="0"/>
              </a:rPr>
              <a:t>What is the preferred </a:t>
            </a:r>
            <a:r>
              <a:rPr lang="en-US" dirty="0" err="1" smtClean="0">
                <a:solidFill>
                  <a:schemeClr val="bg1"/>
                </a:solidFill>
                <a:latin typeface="HelveticaNeue" panose="00000400000000000000" pitchFamily="2" charset="0"/>
              </a:rPr>
              <a:t>Lightmap</a:t>
            </a:r>
            <a:r>
              <a:rPr lang="en-US" dirty="0" smtClean="0">
                <a:solidFill>
                  <a:schemeClr val="bg1"/>
                </a:solidFill>
                <a:latin typeface="HelveticaNeue" panose="00000400000000000000" pitchFamily="2" charset="0"/>
              </a:rPr>
              <a:t> size?</a:t>
            </a:r>
            <a:endParaRPr lang="en-US" dirty="0">
              <a:solidFill>
                <a:schemeClr val="bg1"/>
              </a:solidFill>
              <a:latin typeface="HelveticaNeue" panose="00000400000000000000" pitchFamily="2" charset="0"/>
            </a:endParaRPr>
          </a:p>
        </p:txBody>
      </p:sp>
      <p:sp>
        <p:nvSpPr>
          <p:cNvPr id="7" name="Content Placeholder 2"/>
          <p:cNvSpPr txBox="1">
            <a:spLocks/>
          </p:cNvSpPr>
          <p:nvPr/>
        </p:nvSpPr>
        <p:spPr>
          <a:xfrm>
            <a:off x="1319144" y="2879114"/>
            <a:ext cx="4734697" cy="244363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0" b="1" dirty="0" smtClean="0">
                <a:solidFill>
                  <a:schemeClr val="accent1">
                    <a:lumMod val="60000"/>
                    <a:lumOff val="40000"/>
                  </a:schemeClr>
                </a:solidFill>
              </a:rPr>
              <a:t>1,024</a:t>
            </a:r>
            <a:endParaRPr lang="en-US" sz="20000" b="1" dirty="0">
              <a:solidFill>
                <a:schemeClr val="accent1">
                  <a:lumMod val="60000"/>
                  <a:lumOff val="40000"/>
                </a:schemeClr>
              </a:solidFill>
            </a:endParaRPr>
          </a:p>
        </p:txBody>
      </p:sp>
      <p:sp>
        <p:nvSpPr>
          <p:cNvPr id="9" name="Content Placeholder 2"/>
          <p:cNvSpPr txBox="1">
            <a:spLocks/>
          </p:cNvSpPr>
          <p:nvPr/>
        </p:nvSpPr>
        <p:spPr>
          <a:xfrm>
            <a:off x="2941979" y="4454686"/>
            <a:ext cx="5707792" cy="17361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700" dirty="0">
              <a:solidFill>
                <a:schemeClr val="bg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56200" y="5607455"/>
            <a:ext cx="1834222" cy="638886"/>
          </a:xfrm>
          <a:prstGeom prst="rect">
            <a:avLst/>
          </a:prstGeom>
        </p:spPr>
      </p:pic>
      <p:sp>
        <p:nvSpPr>
          <p:cNvPr id="3" name="Rectangle 2"/>
          <p:cNvSpPr/>
          <p:nvPr/>
        </p:nvSpPr>
        <p:spPr>
          <a:xfrm>
            <a:off x="6399585" y="3339461"/>
            <a:ext cx="3756255" cy="923330"/>
          </a:xfrm>
          <a:prstGeom prst="rect">
            <a:avLst/>
          </a:prstGeom>
        </p:spPr>
        <p:txBody>
          <a:bodyPr wrap="square">
            <a:spAutoFit/>
          </a:bodyPr>
          <a:lstStyle/>
          <a:p>
            <a:r>
              <a:rPr lang="en-US" sz="2700" dirty="0">
                <a:solidFill>
                  <a:schemeClr val="bg1"/>
                </a:solidFill>
              </a:rPr>
              <a:t>P</a:t>
            </a:r>
            <a:r>
              <a:rPr lang="en-US" sz="2700" dirty="0" smtClean="0">
                <a:solidFill>
                  <a:schemeClr val="bg1"/>
                </a:solidFill>
              </a:rPr>
              <a:t>referred </a:t>
            </a:r>
            <a:r>
              <a:rPr lang="en-US" sz="2700" dirty="0" err="1">
                <a:solidFill>
                  <a:schemeClr val="bg1"/>
                </a:solidFill>
              </a:rPr>
              <a:t>Lightmap</a:t>
            </a:r>
            <a:r>
              <a:rPr lang="en-US" sz="2700" dirty="0">
                <a:solidFill>
                  <a:schemeClr val="bg1"/>
                </a:solidFill>
              </a:rPr>
              <a:t> size</a:t>
            </a:r>
          </a:p>
          <a:p>
            <a:endParaRPr lang="en-US" sz="2700" dirty="0">
              <a:solidFill>
                <a:schemeClr val="bg1"/>
              </a:solidFill>
            </a:endParaRPr>
          </a:p>
        </p:txBody>
      </p:sp>
    </p:spTree>
    <p:extLst>
      <p:ext uri="{BB962C8B-B14F-4D97-AF65-F5344CB8AC3E}">
        <p14:creationId xmlns:p14="http://schemas.microsoft.com/office/powerpoint/2010/main" val="2511780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latin typeface="HelveticaNeue" panose="00000400000000000000" pitchFamily="2" charset="0"/>
              </a:rPr>
              <a:t>Thank You</a:t>
            </a:r>
            <a:endParaRPr lang="en-US" dirty="0">
              <a:solidFill>
                <a:schemeClr val="bg1"/>
              </a:solidFill>
              <a:latin typeface="HelveticaNeue" panose="00000400000000000000" pitchFamily="2"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5026" y="1677277"/>
            <a:ext cx="1834222" cy="638886"/>
          </a:xfrm>
          <a:prstGeom prst="rect">
            <a:avLst/>
          </a:prstGeom>
        </p:spPr>
      </p:pic>
    </p:spTree>
    <p:extLst>
      <p:ext uri="{BB962C8B-B14F-4D97-AF65-F5344CB8AC3E}">
        <p14:creationId xmlns:p14="http://schemas.microsoft.com/office/powerpoint/2010/main" val="2953927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HelveticaNeue" panose="00000400000000000000" pitchFamily="2" charset="0"/>
              </a:rPr>
              <a:t>Assumptions</a:t>
            </a:r>
            <a:endParaRPr lang="en-US" dirty="0">
              <a:solidFill>
                <a:schemeClr val="bg1"/>
              </a:solidFill>
              <a:latin typeface="HelveticaNeue" panose="00000400000000000000" pitchFamily="2" charset="0"/>
            </a:endParaRPr>
          </a:p>
        </p:txBody>
      </p:sp>
      <p:sp>
        <p:nvSpPr>
          <p:cNvPr id="3" name="Content Placeholder 2"/>
          <p:cNvSpPr>
            <a:spLocks noGrp="1"/>
          </p:cNvSpPr>
          <p:nvPr>
            <p:ph idx="1"/>
          </p:nvPr>
        </p:nvSpPr>
        <p:spPr/>
        <p:txBody>
          <a:bodyPr>
            <a:normAutofit lnSpcReduction="10000"/>
          </a:bodyPr>
          <a:lstStyle/>
          <a:p>
            <a:r>
              <a:rPr lang="en-US" sz="2000" dirty="0" smtClean="0">
                <a:solidFill>
                  <a:schemeClr val="bg1"/>
                </a:solidFill>
                <a:latin typeface="HelveticaNeue" panose="00000400000000000000" pitchFamily="2" charset="0"/>
              </a:rPr>
              <a:t>The measurement unit for the hook ‘Duration’ is unknown so this field will not be used for time based analysis.</a:t>
            </a:r>
          </a:p>
          <a:p>
            <a:endParaRPr lang="en-US" sz="2000" dirty="0">
              <a:solidFill>
                <a:schemeClr val="bg1"/>
              </a:solidFill>
              <a:latin typeface="HelveticaNeue" panose="00000400000000000000" pitchFamily="2" charset="0"/>
            </a:endParaRPr>
          </a:p>
          <a:p>
            <a:r>
              <a:rPr lang="en-US" sz="2000" dirty="0" smtClean="0">
                <a:solidFill>
                  <a:schemeClr val="bg1"/>
                </a:solidFill>
                <a:latin typeface="HelveticaNeue" panose="00000400000000000000" pitchFamily="2" charset="0"/>
              </a:rPr>
              <a:t>When referring to Lighting Tools they are the broader set of events that are triggered when the </a:t>
            </a:r>
            <a:r>
              <a:rPr lang="en-US" sz="2000" dirty="0" err="1" smtClean="0">
                <a:solidFill>
                  <a:schemeClr val="bg1"/>
                </a:solidFill>
                <a:latin typeface="HelveticaNeue" panose="00000400000000000000" pitchFamily="2" charset="0"/>
              </a:rPr>
              <a:t>sourceView</a:t>
            </a:r>
            <a:r>
              <a:rPr lang="en-US" sz="2000" dirty="0" smtClean="0">
                <a:solidFill>
                  <a:schemeClr val="bg1"/>
                </a:solidFill>
                <a:latin typeface="HelveticaNeue" panose="00000400000000000000" pitchFamily="2" charset="0"/>
              </a:rPr>
              <a:t> field has the term ‘light’ mentioned in it. Lighting Tools comprise of Unity Editor Lighting Window as well as other Lighting Tools.</a:t>
            </a:r>
          </a:p>
          <a:p>
            <a:endParaRPr lang="en-US" sz="2000" dirty="0">
              <a:solidFill>
                <a:schemeClr val="bg1"/>
              </a:solidFill>
              <a:latin typeface="HelveticaNeue" panose="00000400000000000000" pitchFamily="2" charset="0"/>
            </a:endParaRPr>
          </a:p>
          <a:p>
            <a:r>
              <a:rPr lang="en-US" sz="2000" dirty="0" smtClean="0">
                <a:solidFill>
                  <a:schemeClr val="bg1"/>
                </a:solidFill>
                <a:latin typeface="HelveticaNeue" panose="00000400000000000000" pitchFamily="2" charset="0"/>
              </a:rPr>
              <a:t>Further exploration and validation is required in order to determine whether there are valid hooks that indicate ‘errors’ within the date. For the time being we have assumed that data pertaining to errors is not available.</a:t>
            </a:r>
          </a:p>
          <a:p>
            <a:endParaRPr lang="en-US" sz="2000" dirty="0">
              <a:solidFill>
                <a:schemeClr val="bg1"/>
              </a:solidFill>
              <a:latin typeface="HelveticaNeue" panose="00000400000000000000" pitchFamily="2" charset="0"/>
            </a:endParaRPr>
          </a:p>
          <a:p>
            <a:r>
              <a:rPr lang="en-US" sz="2000" dirty="0" smtClean="0">
                <a:solidFill>
                  <a:schemeClr val="bg1"/>
                </a:solidFill>
                <a:latin typeface="HelveticaNeue" panose="00000400000000000000" pitchFamily="2" charset="0"/>
              </a:rPr>
              <a:t>Missing values for certain fields have not been treated, as imputing them for the fields used in calculation was not always appropriate. In other words we can proceed with them as nulls and not have it significantly impact the data.</a:t>
            </a:r>
            <a:endParaRPr lang="en-US" sz="2000" dirty="0">
              <a:solidFill>
                <a:schemeClr val="bg1"/>
              </a:solidFill>
              <a:latin typeface="HelveticaNeue" panose="00000400000000000000" pitchFamily="2"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38810" y="389020"/>
            <a:ext cx="1834222" cy="638886"/>
          </a:xfrm>
          <a:prstGeom prst="rect">
            <a:avLst/>
          </a:prstGeom>
        </p:spPr>
      </p:pic>
    </p:spTree>
    <p:extLst>
      <p:ext uri="{BB962C8B-B14F-4D97-AF65-F5344CB8AC3E}">
        <p14:creationId xmlns:p14="http://schemas.microsoft.com/office/powerpoint/2010/main" val="22037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HelveticaNeue" panose="00000400000000000000" pitchFamily="2" charset="0"/>
              </a:rPr>
              <a:t>Contents</a:t>
            </a:r>
            <a:endParaRPr lang="en-US" dirty="0">
              <a:solidFill>
                <a:schemeClr val="bg1"/>
              </a:solidFill>
              <a:latin typeface="HelveticaNeue" panose="00000400000000000000" pitchFamily="2" charset="0"/>
            </a:endParaRPr>
          </a:p>
        </p:txBody>
      </p:sp>
      <p:sp>
        <p:nvSpPr>
          <p:cNvPr id="3" name="Content Placeholder 2"/>
          <p:cNvSpPr>
            <a:spLocks noGrp="1"/>
          </p:cNvSpPr>
          <p:nvPr>
            <p:ph idx="1"/>
          </p:nvPr>
        </p:nvSpPr>
        <p:spPr/>
        <p:txBody>
          <a:bodyPr>
            <a:normAutofit/>
          </a:bodyPr>
          <a:lstStyle/>
          <a:p>
            <a:r>
              <a:rPr lang="en-US" sz="2000" dirty="0" smtClean="0">
                <a:solidFill>
                  <a:schemeClr val="bg1"/>
                </a:solidFill>
                <a:latin typeface="HelveticaNeue" panose="00000400000000000000" pitchFamily="2" charset="0"/>
              </a:rPr>
              <a:t>How many Creators are using our Lighting tools?</a:t>
            </a:r>
          </a:p>
          <a:p>
            <a:r>
              <a:rPr lang="en-US" sz="2000" dirty="0" smtClean="0">
                <a:solidFill>
                  <a:schemeClr val="bg1"/>
                </a:solidFill>
                <a:latin typeface="HelveticaNeue" panose="00000400000000000000" pitchFamily="2" charset="0"/>
              </a:rPr>
              <a:t>What user insights do we have on them?</a:t>
            </a:r>
          </a:p>
          <a:p>
            <a:r>
              <a:rPr lang="en-US" sz="2000" dirty="0" smtClean="0">
                <a:solidFill>
                  <a:schemeClr val="bg1"/>
                </a:solidFill>
                <a:latin typeface="HelveticaNeue" panose="00000400000000000000" pitchFamily="2" charset="0"/>
              </a:rPr>
              <a:t>How much time do they generally spend on our Lighting tools?</a:t>
            </a:r>
          </a:p>
          <a:p>
            <a:r>
              <a:rPr lang="en-US" sz="2000" dirty="0" smtClean="0">
                <a:solidFill>
                  <a:schemeClr val="accent4">
                    <a:lumMod val="20000"/>
                    <a:lumOff val="80000"/>
                  </a:schemeClr>
                </a:solidFill>
                <a:latin typeface="HelveticaNeue" panose="00000400000000000000" pitchFamily="2" charset="0"/>
              </a:rPr>
              <a:t>Are they satisfied with our current offerings?</a:t>
            </a:r>
          </a:p>
          <a:p>
            <a:r>
              <a:rPr lang="en-US" sz="2000" dirty="0" smtClean="0">
                <a:solidFill>
                  <a:schemeClr val="accent4">
                    <a:lumMod val="20000"/>
                    <a:lumOff val="80000"/>
                  </a:schemeClr>
                </a:solidFill>
                <a:latin typeface="HelveticaNeue" panose="00000400000000000000" pitchFamily="2" charset="0"/>
              </a:rPr>
              <a:t>Do Creators experience any errors when using our Lighting tools?</a:t>
            </a:r>
          </a:p>
          <a:p>
            <a:r>
              <a:rPr lang="en-US" sz="2000" dirty="0" smtClean="0">
                <a:solidFill>
                  <a:schemeClr val="bg1"/>
                </a:solidFill>
                <a:latin typeface="HelveticaNeue" panose="00000400000000000000" pitchFamily="2" charset="0"/>
              </a:rPr>
              <a:t>How many Creators use “</a:t>
            </a:r>
            <a:r>
              <a:rPr lang="en-US" sz="2000" dirty="0" err="1" smtClean="0">
                <a:solidFill>
                  <a:schemeClr val="bg1"/>
                </a:solidFill>
                <a:latin typeface="HelveticaNeue" panose="00000400000000000000" pitchFamily="2" charset="0"/>
              </a:rPr>
              <a:t>bakeBackend</a:t>
            </a:r>
            <a:r>
              <a:rPr lang="en-US" sz="2000" dirty="0" smtClean="0">
                <a:solidFill>
                  <a:schemeClr val="bg1"/>
                </a:solidFill>
                <a:latin typeface="HelveticaNeue" panose="00000400000000000000" pitchFamily="2" charset="0"/>
              </a:rPr>
              <a:t>”?</a:t>
            </a:r>
          </a:p>
          <a:p>
            <a:r>
              <a:rPr lang="en-US" sz="2000" dirty="0" smtClean="0">
                <a:solidFill>
                  <a:schemeClr val="bg1"/>
                </a:solidFill>
                <a:latin typeface="HelveticaNeue" panose="00000400000000000000" pitchFamily="2" charset="0"/>
              </a:rPr>
              <a:t>Which version of “</a:t>
            </a:r>
            <a:r>
              <a:rPr lang="en-US" sz="2000" dirty="0" err="1" smtClean="0">
                <a:solidFill>
                  <a:schemeClr val="bg1"/>
                </a:solidFill>
                <a:latin typeface="HelveticaNeue" panose="00000400000000000000" pitchFamily="2" charset="0"/>
              </a:rPr>
              <a:t>bakeBackend</a:t>
            </a:r>
            <a:r>
              <a:rPr lang="en-US" sz="2000" dirty="0" smtClean="0">
                <a:solidFill>
                  <a:schemeClr val="bg1"/>
                </a:solidFill>
                <a:latin typeface="HelveticaNeue" panose="00000400000000000000" pitchFamily="2" charset="0"/>
              </a:rPr>
              <a:t>” is used the most?</a:t>
            </a:r>
          </a:p>
          <a:p>
            <a:r>
              <a:rPr lang="en-US" sz="2000" dirty="0" smtClean="0">
                <a:solidFill>
                  <a:schemeClr val="bg1"/>
                </a:solidFill>
                <a:latin typeface="HelveticaNeue" panose="00000400000000000000" pitchFamily="2" charset="0"/>
              </a:rPr>
              <a:t>How many Creators use the Menu button in the Unity Editor to find our Lighting tools?</a:t>
            </a:r>
          </a:p>
          <a:p>
            <a:r>
              <a:rPr lang="en-US" sz="2000" dirty="0" smtClean="0">
                <a:solidFill>
                  <a:schemeClr val="bg1"/>
                </a:solidFill>
                <a:latin typeface="HelveticaNeue" panose="00000400000000000000" pitchFamily="2" charset="0"/>
              </a:rPr>
              <a:t>What is the preferred </a:t>
            </a:r>
            <a:r>
              <a:rPr lang="en-US" sz="2000" dirty="0" err="1" smtClean="0">
                <a:solidFill>
                  <a:schemeClr val="bg1"/>
                </a:solidFill>
                <a:latin typeface="HelveticaNeue" panose="00000400000000000000" pitchFamily="2" charset="0"/>
              </a:rPr>
              <a:t>Lightmap</a:t>
            </a:r>
            <a:r>
              <a:rPr lang="en-US" sz="2000" dirty="0" smtClean="0">
                <a:solidFill>
                  <a:schemeClr val="bg1"/>
                </a:solidFill>
                <a:latin typeface="HelveticaNeue" panose="00000400000000000000" pitchFamily="2" charset="0"/>
              </a:rPr>
              <a:t> size?</a:t>
            </a:r>
            <a:endParaRPr lang="en-US" sz="2000" dirty="0">
              <a:solidFill>
                <a:schemeClr val="bg1"/>
              </a:solidFill>
              <a:latin typeface="HelveticaNeue" panose="00000400000000000000" pitchFamily="2"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96707" y="460866"/>
            <a:ext cx="1834222" cy="638886"/>
          </a:xfrm>
          <a:prstGeom prst="rect">
            <a:avLst/>
          </a:prstGeom>
        </p:spPr>
      </p:pic>
      <p:sp>
        <p:nvSpPr>
          <p:cNvPr id="5" name="TextBox 4"/>
          <p:cNvSpPr txBox="1"/>
          <p:nvPr/>
        </p:nvSpPr>
        <p:spPr>
          <a:xfrm>
            <a:off x="1207253" y="6251388"/>
            <a:ext cx="5653742" cy="276999"/>
          </a:xfrm>
          <a:prstGeom prst="rect">
            <a:avLst/>
          </a:prstGeom>
          <a:noFill/>
        </p:spPr>
        <p:txBody>
          <a:bodyPr wrap="square" rtlCol="0">
            <a:spAutoFit/>
          </a:bodyPr>
          <a:lstStyle/>
          <a:p>
            <a:r>
              <a:rPr lang="en-US" sz="1200" dirty="0" smtClean="0">
                <a:solidFill>
                  <a:schemeClr val="bg1"/>
                </a:solidFill>
                <a:latin typeface="HelveticaNeue" panose="00000400000000000000" pitchFamily="2" charset="0"/>
              </a:rPr>
              <a:t>Highlighted questions to be looked at in further analysis</a:t>
            </a:r>
            <a:endParaRPr lang="en-US" sz="1200" dirty="0">
              <a:solidFill>
                <a:schemeClr val="bg1"/>
              </a:solidFill>
              <a:latin typeface="HelveticaNeue" panose="00000400000000000000" pitchFamily="2" charset="0"/>
            </a:endParaRPr>
          </a:p>
        </p:txBody>
      </p:sp>
    </p:spTree>
    <p:extLst>
      <p:ext uri="{BB962C8B-B14F-4D97-AF65-F5344CB8AC3E}">
        <p14:creationId xmlns:p14="http://schemas.microsoft.com/office/powerpoint/2010/main" val="45489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HelveticaNeue" panose="00000400000000000000" pitchFamily="2" charset="0"/>
              </a:rPr>
              <a:t>How many Creators are using our Lighting tools?</a:t>
            </a:r>
            <a:endParaRPr lang="en-US" dirty="0"/>
          </a:p>
        </p:txBody>
      </p:sp>
      <p:sp>
        <p:nvSpPr>
          <p:cNvPr id="3" name="Content Placeholder 2"/>
          <p:cNvSpPr>
            <a:spLocks noGrp="1"/>
          </p:cNvSpPr>
          <p:nvPr>
            <p:ph idx="1"/>
          </p:nvPr>
        </p:nvSpPr>
        <p:spPr>
          <a:xfrm>
            <a:off x="1381899" y="4421659"/>
            <a:ext cx="3505198" cy="1736124"/>
          </a:xfrm>
        </p:spPr>
        <p:txBody>
          <a:bodyPr>
            <a:normAutofit fontScale="70000" lnSpcReduction="20000"/>
          </a:bodyPr>
          <a:lstStyle/>
          <a:p>
            <a:pPr marL="0" indent="0">
              <a:buNone/>
            </a:pPr>
            <a:r>
              <a:rPr lang="en-US" sz="20000" b="1" dirty="0" smtClean="0">
                <a:solidFill>
                  <a:schemeClr val="accent1">
                    <a:lumMod val="60000"/>
                    <a:lumOff val="40000"/>
                  </a:schemeClr>
                </a:solidFill>
              </a:rPr>
              <a:t>800</a:t>
            </a:r>
          </a:p>
          <a:p>
            <a:pPr marL="0" indent="0">
              <a:buNone/>
            </a:pPr>
            <a:endParaRPr lang="en-US" sz="20000" dirty="0">
              <a:solidFill>
                <a:schemeClr val="accent1">
                  <a:lumMod val="60000"/>
                  <a:lumOff val="40000"/>
                </a:schemeClr>
              </a:solidFill>
            </a:endParaRPr>
          </a:p>
        </p:txBody>
      </p:sp>
      <p:sp>
        <p:nvSpPr>
          <p:cNvPr id="4" name="Content Placeholder 2"/>
          <p:cNvSpPr txBox="1">
            <a:spLocks/>
          </p:cNvSpPr>
          <p:nvPr/>
        </p:nvSpPr>
        <p:spPr>
          <a:xfrm>
            <a:off x="1247589" y="2163296"/>
            <a:ext cx="3527612" cy="24436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5000" b="1" dirty="0" smtClean="0">
                <a:solidFill>
                  <a:schemeClr val="accent1">
                    <a:lumMod val="60000"/>
                    <a:lumOff val="40000"/>
                  </a:schemeClr>
                </a:solidFill>
              </a:rPr>
              <a:t>794</a:t>
            </a:r>
            <a:endParaRPr lang="en-US" sz="15000" b="1" dirty="0">
              <a:solidFill>
                <a:schemeClr val="accent1">
                  <a:lumMod val="60000"/>
                  <a:lumOff val="40000"/>
                </a:schemeClr>
              </a:solidFill>
            </a:endParaRPr>
          </a:p>
        </p:txBody>
      </p:sp>
      <p:sp>
        <p:nvSpPr>
          <p:cNvPr id="5" name="Content Placeholder 2"/>
          <p:cNvSpPr txBox="1">
            <a:spLocks/>
          </p:cNvSpPr>
          <p:nvPr/>
        </p:nvSpPr>
        <p:spPr>
          <a:xfrm>
            <a:off x="4839285" y="3385113"/>
            <a:ext cx="6744728" cy="17361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00" dirty="0" smtClean="0">
                <a:solidFill>
                  <a:schemeClr val="bg1"/>
                </a:solidFill>
              </a:rPr>
              <a:t>u</a:t>
            </a:r>
            <a:r>
              <a:rPr lang="en-US" sz="2700" dirty="0" smtClean="0">
                <a:solidFill>
                  <a:schemeClr val="bg1"/>
                </a:solidFill>
              </a:rPr>
              <a:t>sers </a:t>
            </a:r>
            <a:r>
              <a:rPr lang="en-US" sz="2700" dirty="0" smtClean="0">
                <a:solidFill>
                  <a:schemeClr val="bg1"/>
                </a:solidFill>
              </a:rPr>
              <a:t>use Lighting Window from Unity Editor</a:t>
            </a:r>
          </a:p>
          <a:p>
            <a:pPr marL="0" indent="0">
              <a:buFont typeface="Arial" panose="020B0604020202020204" pitchFamily="34" charset="0"/>
              <a:buNone/>
            </a:pPr>
            <a:endParaRPr lang="en-US" sz="2700" dirty="0">
              <a:solidFill>
                <a:schemeClr val="bg1"/>
              </a:solidFill>
            </a:endParaRPr>
          </a:p>
        </p:txBody>
      </p:sp>
      <p:sp>
        <p:nvSpPr>
          <p:cNvPr id="6" name="Content Placeholder 2"/>
          <p:cNvSpPr txBox="1">
            <a:spLocks/>
          </p:cNvSpPr>
          <p:nvPr/>
        </p:nvSpPr>
        <p:spPr>
          <a:xfrm>
            <a:off x="4887097" y="5140988"/>
            <a:ext cx="7214284" cy="17361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00" dirty="0">
                <a:solidFill>
                  <a:schemeClr val="bg1"/>
                </a:solidFill>
              </a:rPr>
              <a:t>u</a:t>
            </a:r>
            <a:r>
              <a:rPr lang="en-US" sz="2700" dirty="0" smtClean="0">
                <a:solidFill>
                  <a:schemeClr val="bg1"/>
                </a:solidFill>
              </a:rPr>
              <a:t>sers </a:t>
            </a:r>
            <a:r>
              <a:rPr lang="en-US" sz="2700" dirty="0" smtClean="0">
                <a:solidFill>
                  <a:schemeClr val="bg1"/>
                </a:solidFill>
              </a:rPr>
              <a:t>use Lighting Tools</a:t>
            </a:r>
          </a:p>
          <a:p>
            <a:pPr marL="0" indent="0">
              <a:buFont typeface="Arial" panose="020B0604020202020204" pitchFamily="34" charset="0"/>
              <a:buNone/>
            </a:pPr>
            <a:endParaRPr lang="en-US" sz="2700" dirty="0">
              <a:solidFill>
                <a:schemeClr val="bg1"/>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5945" y="6009050"/>
            <a:ext cx="1834222" cy="638886"/>
          </a:xfrm>
          <a:prstGeom prst="rect">
            <a:avLst/>
          </a:prstGeom>
        </p:spPr>
      </p:pic>
    </p:spTree>
    <p:extLst>
      <p:ext uri="{BB962C8B-B14F-4D97-AF65-F5344CB8AC3E}">
        <p14:creationId xmlns:p14="http://schemas.microsoft.com/office/powerpoint/2010/main" val="4256968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HelveticaNeue" panose="00000400000000000000" pitchFamily="2" charset="0"/>
              </a:rPr>
              <a:t>How many Creators are using our Lighting tools?</a:t>
            </a:r>
            <a:endParaRPr lang="en-US" dirty="0"/>
          </a:p>
        </p:txBody>
      </p:sp>
      <p:sp>
        <p:nvSpPr>
          <p:cNvPr id="4" name="Content Placeholder 2"/>
          <p:cNvSpPr txBox="1">
            <a:spLocks/>
          </p:cNvSpPr>
          <p:nvPr/>
        </p:nvSpPr>
        <p:spPr>
          <a:xfrm>
            <a:off x="1052385" y="2595863"/>
            <a:ext cx="3488724" cy="1759894"/>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0" b="1" dirty="0" smtClean="0">
                <a:solidFill>
                  <a:schemeClr val="accent1">
                    <a:lumMod val="60000"/>
                    <a:lumOff val="40000"/>
                  </a:schemeClr>
                </a:solidFill>
              </a:rPr>
              <a:t>91.3%</a:t>
            </a:r>
            <a:endParaRPr lang="en-US" sz="20000" b="1" dirty="0">
              <a:solidFill>
                <a:schemeClr val="accent1">
                  <a:lumMod val="60000"/>
                  <a:lumOff val="40000"/>
                </a:schemeClr>
              </a:solidFill>
            </a:endParaRPr>
          </a:p>
        </p:txBody>
      </p:sp>
      <p:sp>
        <p:nvSpPr>
          <p:cNvPr id="5" name="Content Placeholder 2"/>
          <p:cNvSpPr txBox="1">
            <a:spLocks/>
          </p:cNvSpPr>
          <p:nvPr/>
        </p:nvSpPr>
        <p:spPr>
          <a:xfrm>
            <a:off x="4368317" y="3004623"/>
            <a:ext cx="6744728" cy="17361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000" dirty="0">
                <a:solidFill>
                  <a:schemeClr val="bg1"/>
                </a:solidFill>
              </a:rPr>
              <a:t>o</a:t>
            </a:r>
            <a:r>
              <a:rPr lang="en-US" sz="3000" dirty="0" smtClean="0">
                <a:solidFill>
                  <a:schemeClr val="bg1"/>
                </a:solidFill>
              </a:rPr>
              <a:t>f all users use the Unity Editor </a:t>
            </a:r>
          </a:p>
          <a:p>
            <a:pPr marL="0" indent="0">
              <a:buFont typeface="Arial" panose="020B0604020202020204" pitchFamily="34" charset="0"/>
              <a:buNone/>
            </a:pPr>
            <a:endParaRPr lang="en-US" sz="3000" dirty="0">
              <a:solidFill>
                <a:schemeClr val="bg1"/>
              </a:solidFill>
            </a:endParaRPr>
          </a:p>
        </p:txBody>
      </p:sp>
      <p:sp>
        <p:nvSpPr>
          <p:cNvPr id="6" name="Content Placeholder 2"/>
          <p:cNvSpPr txBox="1">
            <a:spLocks/>
          </p:cNvSpPr>
          <p:nvPr/>
        </p:nvSpPr>
        <p:spPr>
          <a:xfrm>
            <a:off x="3642640" y="4879700"/>
            <a:ext cx="9613173" cy="17361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000" dirty="0">
                <a:solidFill>
                  <a:schemeClr val="bg1"/>
                </a:solidFill>
              </a:rPr>
              <a:t>o</a:t>
            </a:r>
            <a:r>
              <a:rPr lang="en-US" sz="3000" dirty="0" smtClean="0">
                <a:solidFill>
                  <a:schemeClr val="bg1"/>
                </a:solidFill>
              </a:rPr>
              <a:t>f users who use Lighting Tools use the </a:t>
            </a:r>
            <a:r>
              <a:rPr lang="en-US" sz="3000" dirty="0" smtClean="0">
                <a:solidFill>
                  <a:schemeClr val="bg1"/>
                </a:solidFill>
              </a:rPr>
              <a:t>Unity </a:t>
            </a:r>
            <a:r>
              <a:rPr lang="en-US" sz="3000" dirty="0" smtClean="0">
                <a:solidFill>
                  <a:schemeClr val="bg1"/>
                </a:solidFill>
              </a:rPr>
              <a:t>Editor</a:t>
            </a:r>
          </a:p>
          <a:p>
            <a:pPr marL="0" indent="0">
              <a:buFont typeface="Arial" panose="020B0604020202020204" pitchFamily="34" charset="0"/>
              <a:buNone/>
            </a:pPr>
            <a:endParaRPr lang="en-US" sz="3500" dirty="0">
              <a:solidFill>
                <a:schemeClr val="bg1"/>
              </a:solidFill>
            </a:endParaRPr>
          </a:p>
        </p:txBody>
      </p:sp>
      <p:sp>
        <p:nvSpPr>
          <p:cNvPr id="9" name="Content Placeholder 2"/>
          <p:cNvSpPr txBox="1">
            <a:spLocks/>
          </p:cNvSpPr>
          <p:nvPr/>
        </p:nvSpPr>
        <p:spPr>
          <a:xfrm>
            <a:off x="1047357" y="4165407"/>
            <a:ext cx="10306443" cy="17598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500" b="1" dirty="0" smtClean="0">
                <a:solidFill>
                  <a:schemeClr val="accent1">
                    <a:lumMod val="60000"/>
                    <a:lumOff val="40000"/>
                  </a:schemeClr>
                </a:solidFill>
              </a:rPr>
              <a:t>99%</a:t>
            </a:r>
            <a:endParaRPr lang="en-US" sz="10500" b="1" dirty="0">
              <a:solidFill>
                <a:schemeClr val="accent1">
                  <a:lumMod val="60000"/>
                  <a:lumOff val="40000"/>
                </a:schemeClr>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92123" y="5925301"/>
            <a:ext cx="1834222" cy="638886"/>
          </a:xfrm>
          <a:prstGeom prst="rect">
            <a:avLst/>
          </a:prstGeom>
        </p:spPr>
      </p:pic>
    </p:spTree>
    <p:extLst>
      <p:ext uri="{BB962C8B-B14F-4D97-AF65-F5344CB8AC3E}">
        <p14:creationId xmlns:p14="http://schemas.microsoft.com/office/powerpoint/2010/main" val="2649749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HelveticaNeue" panose="00000400000000000000" pitchFamily="2" charset="0"/>
              </a:rPr>
              <a:t>What user insights do we have on them?</a:t>
            </a:r>
          </a:p>
        </p:txBody>
      </p:sp>
      <p:sp>
        <p:nvSpPr>
          <p:cNvPr id="4" name="Content Placeholder 2"/>
          <p:cNvSpPr txBox="1">
            <a:spLocks/>
          </p:cNvSpPr>
          <p:nvPr/>
        </p:nvSpPr>
        <p:spPr>
          <a:xfrm>
            <a:off x="1114168" y="2385797"/>
            <a:ext cx="2901778" cy="10370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0" b="1" dirty="0" smtClean="0">
                <a:solidFill>
                  <a:schemeClr val="accent1">
                    <a:lumMod val="60000"/>
                    <a:lumOff val="40000"/>
                  </a:schemeClr>
                </a:solidFill>
              </a:rPr>
              <a:t>1.5</a:t>
            </a:r>
            <a:endParaRPr lang="en-US" sz="10000" b="1" dirty="0">
              <a:solidFill>
                <a:schemeClr val="accent1">
                  <a:lumMod val="60000"/>
                  <a:lumOff val="40000"/>
                </a:schemeClr>
              </a:solidFill>
            </a:endParaRPr>
          </a:p>
        </p:txBody>
      </p:sp>
      <p:sp>
        <p:nvSpPr>
          <p:cNvPr id="5" name="Content Placeholder 2"/>
          <p:cNvSpPr txBox="1">
            <a:spLocks/>
          </p:cNvSpPr>
          <p:nvPr/>
        </p:nvSpPr>
        <p:spPr>
          <a:xfrm>
            <a:off x="3221076" y="3122119"/>
            <a:ext cx="7166919" cy="69562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800" dirty="0" smtClean="0">
                <a:solidFill>
                  <a:schemeClr val="bg1"/>
                </a:solidFill>
              </a:rPr>
              <a:t>Average number of sessions per user</a:t>
            </a:r>
          </a:p>
          <a:p>
            <a:pPr marL="0" indent="0">
              <a:buFont typeface="Arial" panose="020B0604020202020204" pitchFamily="34" charset="0"/>
              <a:buNone/>
            </a:pPr>
            <a:endParaRPr lang="en-US" sz="4800" dirty="0">
              <a:solidFill>
                <a:schemeClr val="bg1"/>
              </a:solidFill>
            </a:endParaRPr>
          </a:p>
        </p:txBody>
      </p:sp>
      <p:sp>
        <p:nvSpPr>
          <p:cNvPr id="7" name="Content Placeholder 2"/>
          <p:cNvSpPr txBox="1">
            <a:spLocks/>
          </p:cNvSpPr>
          <p:nvPr/>
        </p:nvSpPr>
        <p:spPr>
          <a:xfrm>
            <a:off x="1114167" y="4026520"/>
            <a:ext cx="2901779" cy="10370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0" b="1" dirty="0" smtClean="0">
                <a:solidFill>
                  <a:schemeClr val="accent1">
                    <a:lumMod val="60000"/>
                    <a:lumOff val="40000"/>
                  </a:schemeClr>
                </a:solidFill>
              </a:rPr>
              <a:t>1.2</a:t>
            </a:r>
            <a:endParaRPr lang="en-US" sz="10000" b="1" dirty="0">
              <a:solidFill>
                <a:schemeClr val="accent1">
                  <a:lumMod val="60000"/>
                  <a:lumOff val="40000"/>
                </a:schemeClr>
              </a:solidFill>
            </a:endParaRPr>
          </a:p>
        </p:txBody>
      </p:sp>
      <p:sp>
        <p:nvSpPr>
          <p:cNvPr id="9" name="Content Placeholder 2"/>
          <p:cNvSpPr txBox="1">
            <a:spLocks/>
          </p:cNvSpPr>
          <p:nvPr/>
        </p:nvSpPr>
        <p:spPr>
          <a:xfrm>
            <a:off x="3286737" y="4207823"/>
            <a:ext cx="6913605" cy="15193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400" dirty="0" smtClean="0">
                <a:solidFill>
                  <a:schemeClr val="bg1"/>
                </a:solidFill>
              </a:rPr>
              <a:t>Average number of sessions per users who use Lighting Tools</a:t>
            </a:r>
          </a:p>
          <a:p>
            <a:pPr marL="0" indent="0">
              <a:buFont typeface="Arial" panose="020B0604020202020204" pitchFamily="34" charset="0"/>
              <a:buNone/>
            </a:pPr>
            <a:endParaRPr lang="en-US" sz="3400" dirty="0">
              <a:solidFill>
                <a:schemeClr val="bg1"/>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41551" y="5959623"/>
            <a:ext cx="1834222" cy="638886"/>
          </a:xfrm>
          <a:prstGeom prst="rect">
            <a:avLst/>
          </a:prstGeom>
        </p:spPr>
      </p:pic>
    </p:spTree>
    <p:extLst>
      <p:ext uri="{BB962C8B-B14F-4D97-AF65-F5344CB8AC3E}">
        <p14:creationId xmlns:p14="http://schemas.microsoft.com/office/powerpoint/2010/main" val="2300103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HelveticaNeue" panose="00000400000000000000" pitchFamily="2" charset="0"/>
              </a:rPr>
              <a:t>What user insights do we have on them?</a:t>
            </a:r>
          </a:p>
        </p:txBody>
      </p:sp>
      <p:sp>
        <p:nvSpPr>
          <p:cNvPr id="3" name="AutoShape 2" descr="data:image/png;base64,iVBORw0KGgoAAAANSUhEUgAAAVwAAAFqCAYAAABWNeKcAAAAOXRFWHRTb2Z0d2FyZQBNYXRwbG90bGliIHZlcnNpb24zLjUuMywgaHR0cHM6Ly9tYXRwbG90bGliLm9yZy/NK7nSAAAACXBIWXMAAAsTAAALEwEAmpwYAAAyZUlEQVR4nO3deVxU9f4/8NcAA2qQCA7knppLZklmFJooLiCyKIMaIpqVmnsaEKi4gbveXK/mTX9261qJG6YRmnpzwwUxUwy7ZopIsqkgiwww8/n94cP5SoAjBJ/B6fV8PHw8mM+ccz7vc+bMy898ZuaMQgghQEREtc7M2AUQEf1dMHCJiCRh4BIRScLAJSKShIFLRCQJA5eISBIGrpGNHDkSffr0waBBgzBo0CAMHDgQc+fORX5+PgDg4sWLmDp16mO3ceHCBcyZM6fC+x5dPzw8HJs3b65yje+99x7u3LkDABg7dix+++23Km+jqnbt2oXevXvj/fffL3ff+fPnMXLkSPj4+MDb2xtjxozBlStXaryGr7/+Gv/6179qfLuPOn36NLy9vau9fkBAgP68efHFF/XnUXBwMGbNmoX4+PgarNYwrVaLCRMmwMPDA//5z3/K3Ld27Vq8+eab+hq9vLwwfvx4XLt2TWqNRiXIqIKCgsT333+vv11cXCzmzJkjPvjggyfexs6dO8W4ceMMLhcWFiY2bdpU5Rrbt28vbt++XeX1/oqRI0eKmJiYcu0ajUY4OzuLpKQkfVtMTIzo1auXKC0tlVlijTh16pTw8vL6y9tJTU0VTk5ONVDRX5OWliY6d+5c4WOxZs0aMX/+/DJtu3fvFq6uriIvL09WiUbFEW4do1QqMWPGDCQkJODq1atlRkBnz57FkCFDoFaroVarsX//fty6dQtr1qzB2bNnMWPGDJw+fRq+vr4ICAiAr68vjh07VmYElZiYiGHDhmHgwIFYuHAhSktLAQAdOnTQj2IfvT1jxgwAwDvvvINbt26hT58+uHjxIgBg27Zt8Pb2hq+vL9577z39SCU8PBwLFizAyJEj0b9/f3zwwQcoKCgot695eXkICQmBt7c3fHx8sGzZMpSWlmLRokW4ePEiVq9ejc8//7zMOvfv30deXh4KCwv1bb6+vpg9eza0Wi0A4PDhwxg6dCgGDx6MgIAA/PTTTwCAq1evIiAgAGq1Gn5+fti6detj29euXYvIyEgAwJUrV/Sjal9fX8TExAB4MEINCAhAaGgoBg8ejIEDB+LUqVOVPl4VKSwsxNSpUzFo0CCMHDkS165dw/379/H666+XGf29++67OHjwYIXbqMjIkSMRFxeHmzdvom/fvpg1axa8vLzg4eGBQ4cOYdy4cejXrx+mTZsGnU4HADh37hwCAwPh5+cHtVqN//73vxVu++zZsxg2bBh8fHygVqtx9OhR5OfnY8yYMSgtLYVarcaNGzcM1jh48GC0bdsWe/fuBQDs2LFD/9i5ubnhq6++0u/7tm3b9Ott2LABixYteuJjUWcYO/H/7v48wn1IrVaL2NjYMiOgUaNGiX379gkhhEhOThbz5s0TQpQd4Z46dUp07NhR3Lx5U3/74fphYWHCz89PFBQUCI1GI4KCgsTWrVuFEOVHsY/efvRvNzc3ceHCBREfHy/69eunb9+5c6fw9PQUOp1OhIWFibfffltoNBpRXFwsBg8eLHbs2FFuHz/++GMRFRUldDqd0Gg04r333hMbN2587HERQoj/9//+n3jllVdEnz59REhIiNi+fbsoLCwUQghx7do14e3tLe7cuSOEEOJ///uf6NGjhygoKBAzZszQbz8zM1NMmzZNaLXaStsfjshKSkpE3759xf79+4UQQqSnp4uePXuKc+fOiVOnTokXX3xR/PLLL0IIITZv3ixGjBjx2MfrUQ8fr8TERCGEEN98840YMmSIEEKIBQsWiKVLlwohhEhJSXnsKL6iEe7DY5iamirat28vDh48KIQQYs6cOcLNzU3k5eWJoqIi0aNHD5GYmChycnKEu7u7SE1N1e+nq6urSEtLK7PdO3fuCBcXF3H+/Hn9MXZ2dhY3btx47Ei7ohGuEEIsWbJEzJs3T+Tn54thw4bpH7uffvpJv60ffvhB+Pv7CyGE0Gq1ws3NTVy9erXCfuoyjnDrKIVCgfr165dp8/T0RGRkJIKDg3Hp0iV89NFHFa7bpEkTNGvWrML7Bg0ahAYNGsDS0hK+vr7VnuM7duwYBg4cCDs7OwCAWq1GRkYGbt68CQDo2bMnLC0toVQq0b59e+Tm5pbbxtGjRxEUFASFQgFLS0sEBATg6NGjBvt+9913ceLECUREREClUuGzzz7D4MGDkZeXhxMnTiAzMxOjR4/GoEGDEBISAoVCgRs3bqB///7YtGkTJk+ejAMHDiAiIgJmZmaVtj90/fp1aDQauLu7AwAcHR3h7u6OY8eOAQCaNm2KF198EQDQqVMn/b4+6ePVoUMHdO3aFQDg5+eHpKQk5OXlITAwEHv27EFJSQm2bduGIUOGwNzc/Ikenz9TKpXo06cPAKBly5Z49dVXYW1tDSsrKzg4OCA3Nxfnz59HVlYWJk2ahEGDBmHcuHFQKBT49ddfy2zrwoULaNmyJbp06QIAaNeuHbp27YozZ85UqzaFQoF69erhmWeewaeffoojR45g1apV+PTTT/WvZNzc3JCdnY3Lly/j2LFjaN68Odq0aVOt/oyJgVsH3b9/H1evXkW7du3KtAcEBODbb79Fjx49cPz4cfj6+iIvL6/c+g0aNKh0239+wlpYWJRbpri42GCNooJLcAgh9FMU9erV07crFIoKl3/4MvbR2w/Xr0xiYiI2bdoEa2truLm54eOPP8Z3330HMzMznDhxAjqdDi4uLtizZ4/+X3R0NNq1awc3Nzfs378fnp6eSE5Oho+PD27cuFFpe2V1Pum+Punj9Wi4P9yGhYUFWrdujQ4dOuDQoUPYu3cvhg4d+thj8zhKpRIKhaLM7T/TarVo27ZtmWO3bds2vPXWW2WWM3Q8qurixYvo0KED0tPTMXjwYKSlpeG1117DtGnT9MuYm5sjICAAO3bswM6dOxEQEFCtvoyNgVvHFBUVYdGiRXB1dS03Sg0ICEBycjLUajWioqJw79495Obmwtzc/IlP9u+++w7FxcXQaDTYtWsXXF1dAQB2dnb6udkffvihzDoVbf+tt95CbGysft53586dsLW1RatWrZ54X9966y1s3boVQggUFxcjOjoa3bt3f+w6dnZ22LBhA86ePatvy8rKwv3799G+fXu8+eabOHHiBK5evQoAOHLkCHx9faHRaBAcHIzY2Fh4eXlh7ty5sLa2xq1btyptf6h169ZQKpU4cOAAACAjIwP79+83WGtlj9ef/frrr0hOTgbwYF78tdde07+6CQwMxLJly9ClSxc4Ojo+wVGtPicnJ6SkpCAhIQEAkJycDA8PD2RmZpZZrkuXLrh27RouXLgA4MH8dkJCApydnavc5/bt23Hz5k14enoiKSkJdnZ2mDhxInr27KmfP344Nz906FAcPHgQly5dQv/+/f/KrhpN+eENSbds2TJs2LABZmZmKC0tRffu3TFr1qxyy4WEhGDRokVYtWoVzMzMMHnyZDRv3hw6nQ6rVq3CpEmTMGrUqMf21bx5cwwfPhyFhYXo378//Pz8AAARERGIjIzEs88+i+7du0OlUunX6d+/PwIDA7F+/Xp9W48ePTB69Gi888470Ol0sLOzw8aNG8uN1h4nIiICCxYsgI+PD0pKStCzZ0+MHz/+seu0bt0a//znP7Fy5Uqkp6fDysoKNjY2iIyM1L/EjIyMxEcffQQhBCwsLLBhwwY0aNAAEydOxKxZs7Bt2zaYm5ujX79+cHZ2RuPGjStsf/gSWalUYv369ViwYAHWrl0LrVaLSZMm4c0338Tp06crrbWyx+vP2rRpg3Xr1iE1NRX29vZYsmSJ/j43NzdERERIGdHZ2dlhzZo1WLZsGTQaDYQQWLZsWbn/+O3s7LB69WpERUWhqKgICoUCixcvRuvWrfVTSpWJjY1FYmIiFAoFdDodWrdujS+++AJWVlbo0aMHduzYgQEDBqB+/fp45ZVXYGdnh5SUFLRp0wb29vbo3Lkz2rZtW+EI/WmgEBW91iOiOuHcuXOYPXs29u3bV2ZK4O/ozp07GDJkCLZu3YomTZoYu5xq4QiXqI4KCwvDmTNnsHTp0r992EZHR+OTTz7B+PHjn9qwBTjCJSKShm+aERFJwsAlIpKEgUtEJInJv2l2+3Y+dLqna5q6UaMGuHu30PCCJozHgMcAeDqPgUplU+l9HOHWQRYW1fv6pinhMeAxAEzvGDBwiYgkYeASEUnCwCUikoSBS0QkCQOXiEgSBi4RkSQMXCIiSRi4RESSMHCJiCRh4BIRScLAJSKShIFLRCSJyV8tjKg6nm1YH1aWxn96PO7KU7VNU1yKe7n3jda/KTL+GUVUB1lZWiB09RGj1qBUWqCkpNTwgrVk+Ye9jNa3qeKUAhGRJAxcIiJJGLhERJIwcImIJGHgEhFJwsAlIpKEgUtEJAkDl4hIEgYuEZEkDFwiIkkYuEREkjBwiYgkYeASEUnCwCUikoSBS0QkCQOXiEgSBi4RkSQMXCIiSRi4RESSMHCJiCRh4BIRSVKrgZufnw9vb2/cvHkTABAfHw8fHx+4u7tj5cqV+uWSk5Ph7+8PDw8PzJo1C6WlD36p9I8//sCIESMwYMAATJgwAQUFBbVZLhFRraq1wP35558xfPhwXL9+HQBQVFSEmTNnYv369YiNjUVSUhKOHHnwM9ShoaGYPXs29u/fDyEEoqOjAQDz589HYGAg4uLi0LlzZ6xfv762yiUiqnW1FrjR0dGYO3cuHBwcAAAXLlxAq1at0KJFC1hYWMDHxwdxcXFIS0tDUVERnJycAABqtRpxcXEoKSlBQkICPDw8yrQTET2tLGprwwsXLixzOzMzEyqVSn/bwcEBGRkZ5dpVKhUyMjJw9+5dWFtbw8LCokx7VdnbW1dzD4xLpbIxdglGZ+xjoFTW2tPjqanB2I9BXamhpkh7NIUQ5doUCkWV26vq9u186HTlt1WXqVQ2yMrKM3YZRmXsY6BS2aCkpNRo/QMPwtbYNRj7PDT2eVAdj/sPQtqnFBwdHZGdna2/nZmZCQcHh3LtWVlZcHBwgJ2dHfLz86HVasu0ExE9raQFbpcuXXDt2jWkpKRAq9Vi3759cHV1RbNmzWBlZYXExEQAQExMDFxdXaFUKtGtWzfExsaWaScielpJm1KwsrLCkiVLMGXKFGg0GvTq1QsDBgwAAKxYsQIREREoKChAp06dMGrUKADA3LlzER4ejg0bNqBJkyb45JNPZJVLRFTjFKKiyVITwjncp5Oxj4FKZYPQ1UeM1j9g/Dnc5R/2Mvp5aOzzoDrqxBwuEdHfHQOXiEgSBi4RkSQMXCIiSRi4RESSMHCJiCRh4BIRScLAJSKShIFLRCQJA5eISBIGLhGRJAxcIiJJGLhERJIwcImIJGHgEhFJwsAlIpKEgUtEJAkDl4hIEgYuEZEkDFwiIkkYuEREkjBwiYgkYeASEUnCwCUikoSBS0QkCQOXiEgSBi4RkSQMXCIiSRi4RESSMHCJiCRh4BIRScLAJSKShIFLRCQJA5eISBIGLhGRJAxcIiJJGLhERJIwcImIJGHgEhFJwsAlIpKEgUtEJAkDl4hIEgYuEZEkRgncPXv2wMvLC15eXli6dCkAIDk5Gf7+/vDw8MCsWbNQWloKAPjjjz8wYsQIDBgwABMmTEBBQYExSiYi+sukB+79+/excOFCfPnll9izZw/Onj2L+Ph4hIaGYvbs2di/fz+EEIiOjgYAzJ8/H4GBgYiLi0Pnzp2xfv162SUTEdUI6YGr1Wqh0+lw//59lJaWorS0FBYWFigqKoKTkxMAQK1WIy4uDiUlJUhISICHh0eZdiKip5GF7A6tra3x4YcfwtPTE/Xq1YOzszOUSiVUKpV+GZVKhYyMDNy9exfW1tawsLAo014V9vbWNVq/LCqVjbFLMDpjHwOlUvrTo87VYOzHoK7UUFOkP5qXL1/Gzp078d///hc2NjYICQnBiRMnyi2nUCgghKiwvSpu386HTld+O3WZSmWDrKw8Y5dhVMY+BiqVDUpKSo3WP/AgbI1dg7HPQ2OfB9XxuP8gpE8pHD9+HC4uLrC3t4elpSXUajVOnz6N7Oxs/TJZWVlwcHCAnZ0d8vPzodVqy7QTET2NpAdux44dER8fj8LCQgghcPjwYTg7O8PKygqJiYkAgJiYGLi6ukKpVKJbt26IjY0t005E9DSSPqXw1ltv4ZdffoFarYZSqcTLL7+McePGoX///oiIiEBBQQE6deqEUaNGAQDmzp2L8PBwbNiwAU2aNMEnn3wiu2QiohqhEBVNlJoQzuE+nYx9DFQqG4SuPmK0/gHjz+Eu/7CX0c9DY58H1VGn5nCJiP6uGLhERJIwcImIJGHgEhFJwsAlIpKEgUtEJAkDl4hIEgYuEZEkDFwiIkkYuEREkjBwiYgkYeASEUnCwCUikoSBS0QkCQOXiEgSg4Fb0Y82/vbbb7VSDBGRKas0cHNycpCTk4OxY8ciNzdXfzs7OxsTJ06UWSMRkUmo9Cd2goOD9b+m+8Ybb/zfChYW6NevX+1XRkRkYioN3M2bNwMAZsyYgcWLF0sriIjIVBn8EcnFixcjLS0Nubm5ePTnz1566aVaLYyIyNQYDNwVK1bgyy+/hL29vb5NoVDg0KFDtVoYEZGpMRi4sbGxOHDgABwdHWXUQ0Rksgx+LKxJkyYMWyKiGmBwhOvi4oJly5ahb9++qFevnr6dc7hERFVjMHB37doFAIiLi9O3cQ6XiKjqDAbu4cOHZdRBRGTyDAbuli1bKmx/9913a7wYIiJTZjBw//e//+n/Li4uRmJiYplvnhER0ZN5oi8+POrOnTv4+OOPa60gIiJTVeXLM9rZ2SEtLa02aiEiMmlVmsMVQiApKanMt86IiOjJVGkOF3jwRQhOKRARVd0Tz+GmpaWhtLQUrVq1qvWiiIhMkcHATUlJwcSJE5GZmQmdTodGjRph48aNaNu2rYz6iIhMhsE3zSIjIzFmzBgkJCQgMTEREyZMwPz582XURkRkUgwG7u3bt+Hn56e/7e/vj7t379ZqUUREpshg4Gq1WuTk5Ohv37lzpzbrISIyWQbncIOCgvD222/D09MTAPD999/jnXfeqfXCiIhMjcHAffvtt9GqVSscO3YMOp0O8+bNg4uLi4zaiIhMisEphYyMDMTFxSE0NBRDhw7Fl19+iaysLBm1ERGZFIOBGxYWhjZt2gAAmjVrBmdnZ8ycObPWCyMiMjUGA/fu3bsYNWoUAMDKygqjR4/mCJeIqBqe6FMKGRkZ+tvZ2dllfi6diIiejME3zUaPHo3BgwejZ8+eUCgUiI+P/8vXUjh8+DDWrVuHwsJCvPXWW4iIiEB8fDwWL14MjUYDT09PTJ8+HQCQnJyMiIgI5Ofno1u3bpg/fz4sLAyWTURU5xgc4Q4ZMgRbtmxBp06d0LlzZ2zevBk+Pj7V7jA1NRVz587F+vXrsXfvXvzyyy84cuQIZs6cifXr1yM2NhZJSUk4cuQIACA0NBSzZ8/G/v37IYRAdHR0tfsmIjKmJxoqduzYER07dqyRDn/44QcMHDgQzz33HABg5cqVSElJQatWrdCiRQsAgI+PD+Li4vDCCy+gqKgITk5OAAC1Wo01a9YgMDCwRmohIpJJ+mvzlJQUKJVKvP/++8jKyoKbmxvatWsHlUqlX8bBwQEZGRnIzMws065SqcrMJz8Je3vrGqtdJpXKxtglGJ2xj4FSafypK2PXYOzHoK7UUFOkP5parRZnz57Fl19+iQYNGmDixImoX79+ueUUCkWFb84pFIoq9Xf7dj50uqfrTT6VygZZWXnGLsOojH0MVCoblJSUGq1/4EHYGrsGY5+Hxj4PquNx/0FID9zGjRvDxcUFdnZ2AIC+ffsiLi4O5ubm+mUyMzPh4OAAR0dHZGdn69uzsrLg4OAgu2Qiohph8E2zM2fOYOTIkfD19YWPj4/+X3W5ubnh+PHjuHfvHrRaLY4dO4YBAwbg2rVrSElJgVarxb59++Dq6opmzZrBysoKiYmJAICYmBi4urpWu28iImMyOMKNjIyEv78/OnXqVOWX8xXp0qULxowZg8DAQJSUlKBHjx4YPnw42rRpgylTpkCj0aBXr14YMGAAAGDFihWIiIhAQUEBOnXqpP8SBhHR08Zg4CqVSrz77rs12umQIUMwZMiQMm0uLi749ttvyy3bsWNH7Nixo0b7JyIyBoNTCu3atcOvv/4qoxYiIpNmcISbmpoKf39/NG3aFFZWVvr2vXv31mphRESmxmDgPvyKLRER/TUGpxScnZ1hZWWFM2fO4MSJE/o2IiKqGoOBGxMTg6lTpyI3NxcFBQUIDg7m9QyIiKrB4JTC559/ju3bt+u/cDB27Fi8//77GDZsWK0XR0RkSgyOcHU6XZlvdzk6OsLMzOBqRET0JwaT09bWFgcPHtTfPnjwIBo2bFirRRERmSKDUwqzZ8/GxIkTERUVBSEELC0tsW7dOhm1ERGZFIOB265dO8TFxeH69evQ6XRo3bo1f3GBiKgaKk3Ozz77DGPHjkVUVFSF11CIiIio1cKIiExNpYFrY/Pgmo6NGjWSVgwRkSmrNHADAgIAAJMnT9a3paamIj09Ha+//nrtV0ZEZGIMfkrh66+/RnBwMO7cuYOAgABERETgH//4h4zaiIhMisHA3b59O2bMmIG4uDj06dMH3333nf4rvkRE9OQMBq5CoUDjxo1x8uRJuLi4wMLCAjqdTkZtREQmxWDgWlpa4rPPPsOZM2fQo0cPfPXVVxX+6CMRET2ewcBduHAhrl+/jqVLl6Jhw4ZITEzEggULZNRGRGRSDH6DoU2bNli4cCGAB59SCAgIQNu2bWu9MCIiU2MwcL/66iskJiZi1qxZCAgIgLW1Ndzd3REcHCyjPiIik2EwcHfs2IF//etfiIuLQ9++fTFnzhwMGzaMgUtk4kpKdVCpbIxdhlFr0BSX4l7u/RrbnsHAffRTCp6envyUAtHfhNLCDKGrjxi3BqUFSkpKjdb/8g971ej2DAbuo59SWLBgAT+l8DfwbMP6sLI0/gWK6sLoiqgmGXxWLVy4EJs3b+anFP5GrCwtOLKp4ZENEfCEn1KYPXs2UlJSIITAwoULUa9ePRm1ERGZFIOfwz1//jz69euHDz74ABkZGejVqxfOnTsnozYiIpNiMHCXLVuGzz//HLa2tnjuueewbNky/edyiYjoyRkM3KKiIrzwwgv627169YJWq63VooiITJHBwLWwsEBubq7+Vx9+//33Wi+KiMgUGXzTbMKECQgKCkJ2djY++ugjnDhxApGRkTJqIyIyKQYD183NDW3atMGJEyeg0+kwceLEMlMMRET0ZB4buEIIaLVatGrVCvb29oiPj+cv9hIRVVOlc7i//fYb+vbti2PHjqGoqAhDhw7FqlWr8N577/EXH4iIqqHSwF22bBmmTZsGNzc3fPfddxBCYN++fdi6dSvWrl0rs0YiIpNQaeDeunULvr6+AIDTp0+jX79+MDMzQ5MmTZCfny+tQCIiU1Fp4JqZ/d9dP/30U5mfRtdoNLVbFRGRCar0HbCGDRvi8uXLyM/PR1ZWlj5wz507B0dHR2kFEhGZikoD96OPPsLo0aORn5+PkJAQNGjQAJs3b8ann36Kf/7znzJrJCIyCZUGrpOTE44ePYqioiI8++yzAIBXX30V27dvx/PPPy+rPiIik/HYD9VaWlrC0tJSf7tr1661XhARkakyeC0FIiKqGQxcIiJJGLhERJIYLXCXLl2K8PBwAEBycjL8/f3h4eGBWbNmobT0wW9Z/fHHHxgxYgQGDBiACRMmoKCgwFjlEhH9ZUYJ3JMnT2L37t3626GhoZg9ezb2798PIQSio6MBAPPnz0dgYCDi4uLQuXNnrF+/3hjlEhHVCOmBm5OTg5UrV2L8+PEAgLS0NBQVFcHJyQkAoFarERcXh5KSEiQkJMDDw6NMOxHR00r6tRbnzJmD6dOn49atWwCAzMxMqFQq/f0qlQoZGRm4e/curK2t9ZeDfNheVfb21jVTuGQqlY1R+1cqjX8ZTmPXYOz+60INxu6/LtRQk89FqXuyfft2NGnSBC4uLti1axeAB9fc/TOFQlFpe1Xdvp0Pna78tuoylcoGWVl5Ru2/pKTUaP0DD55kxq7B2P3zGNSNY1DV5+LjAlpq4MbGxiIrKwuDBg1Cbm4uCgsLoVAokJ2drV8mKysLDg4OsLOzQ35+PrRaLczNzfXtRERPK6lzuFu2bMG+ffuwZ88eTJ06FX369MHixYthZWWFxMREAEBMTAxcXV2hVCrRrVs3xMbGlmknInpa1YnP4a5YsQKLFy+Gp6cn7t+/j1GjRgEA5s6di+joaAwcOBBnz57FtGnTjFsoEdFfYLTZaLVaDbVaDQDo2LEjduzYUW6ZZs2a4csvv5RdGhFRragTI1wior8DBi4RkSQMXCIiSRi4RESSMHCJiCRh4BIRScLAJSKShIFLRCQJA5eISBIGLhGRJAxcIiJJGLhERJIwcImIJGHgEhFJwsAlIpKEgUtEJAkDl4hIEgYuEZEkDFwiIkkYuEREkjBwiYgkYeASEUnCwCUikoSBS0QkCQOXiEgSBi4RkSQMXCIiSRi4RESSMHCJiCRh4BIRScLAJSKShIFLRCQJA5eISBIGLhGRJAxcIiJJGLhERJIwcImIJGHgEhFJwsAlIpKEgUtEJAkDl4hIEgYuEZEkDFwiIkmMErjr1q2Dl5cXvLy8sGzZMgBAfHw8fHx84O7ujpUrV+qXTU5Ohr+/Pzw8PDBr1iyUlpYao2Qior9MeuDGx8fj+PHj2L17N2JiYnDp0iXs27cPM2fOxPr16xEbG4ukpCQcOXIEABAaGorZs2dj//79EEIgOjpadslERDVCeuCqVCqEh4fD0tISSqUSbdu2xfXr19GqVSu0aNECFhYW8PHxQVxcHNLS0lBUVAQnJycAgFqtRlxcnOySiYhqhIXsDtu1a6f/+/r164iNjcXIkSOhUqn07Q4ODsjIyEBmZmaZdpVKhYyMjCr1Z29v/deLNgKVysao/SuV0k+NOleDsfuvCzUYu/+6UENNPheNtidXrlzBBx98gLCwMFhYWODatWtl7lcoFBBClFtPoVBUqZ/bt/Oh05XfTl2mUtkgKyvPqP2XlBh3rlyptDB6Dcbun8egbhyDqj4XHxfQRnnTLDExEaNHj0ZwcDD8/Pzg6OiI7Oxs/f2ZmZlwcHAo156VlQUHBwdjlExE9JdJD9xbt25h0qRJWLFiBby8vAAAXbp0wbVr15CSkgKtVot9+/bB1dUVzZo1g5WVFRITEwEAMTExcHV1lV0yEVGNkD6lsHnzZmg0GixZskTfFhAQgCVLlmDKlCnQaDTo1asXBgwYAABYsWIFIiIiUFBQgE6dOmHUqFGySyYiqhHSAzciIgIREREV3vftt9+Wa+vYsSN27NhR22UREdU6ftOMiEgSBi4RkSQMXCIiSRi4RESSMHCJiCRh4BIRScLAJSKShIFLRCQJA5eISBIGLhGRJAxcIiJJGLhERJIwcImIJGHgEhFJwsAlIpKEgUtEJAkDl4hIEgYuEZEkDFwiIkkYuEREkjBwiYgkYeASEUnCwCUikoSBS0QkCQOXiEgSBi4RkSQMXCIiSRi4RESSMHCJiCRh4BIRScLAJSKShIFLRCQJA5eISBIGLhGRJAxcIiJJGLhERJIwcImIJGHgEhFJwsAlIpKEgUtEJAkDl4hIEgYuEZEkDFwiIkksjF3Ak9i7dy82bNiAkpISjB49GiNGjKi1vp5tWB9WlsY/LCqVjbFLIKIaZvxkMSAjIwMrV67Erl27YGlpiYCAALzxxht44YUXaqU/K0sLhK4+UivbflJKpQVKSkqN1v/yD3sZrW8iU1bnAzc+Ph5vvvkmbG1tAQAeHh6Ii4vD5MmTn2h9MzNFlftsZGNV5XVqkoXSAqUl5katgceAxwDgMQCqlyGVUQghRI1trRZs3LgRhYWFmD59OgBg+/btuHDhAqKiooxcGRFR1dT5N80q+v9Aoai5/3GIiGSp84Hr6OiI7Oxs/e3MzEw4ODgYsSIiouqp84HbvXt3nDx5Enfu3MH9+/dx4MABuLq6GrssIqIqq/Nvmjk6OmL69OkYNWoUSkpKMGTIELzyyivGLouIqMrq/JtmRESmos5PKRARmQoGLhGRJAxcIiJJGLhERJIwcE3Qrl27EB4ebuwynlh4eDh27dpltP7XrFmDvn37YsuWLZgxYwbS0tKMVktl0tPTMXXq1FrvZ/Xq1Th06FCt9/NnGRkZGDt27GOXWbt2LdauXVuuPTU1FTNnzqyt0mpUnf9YGFFt27NnDzZt2oTWrVujT58+mDRpkrFLKufo0aNSPn/+4Ycf1nofFXF0dMRnn31WrXX/+OMPpKam1nBFtYOBWw2TJ0+Gt7c3BgwYAABQq9WIioqCtbU15s2bh5ycHNSrVw+zZ89Gp06dEB4ejpycHKSkpCA4OBibNm3CN998AwDYvXs3zp8/j/nz5+u3r9VqsWzZMpw5cwZarRZqtRqjR49GaWkp5s2bhytXriA7OxutW7fGunXrkJ2djTFjxqBRo0awsrKCr68vAODkyZNYvXr1Y/syBiEElixZgh9//BEODg7QarVwdnbGypUrcfLkSeTm5qJRo0ZYu3YtfvzxR5w6dQr/+Mc/AADr1q2DpaUlxo0bV+V+Kzp+TZs2RUZGBiZNmoTBgwcjMzMT48aNw9atW5GamorFixejqKgIjRo1wvz589GiRQuMHDkSDRs2xJUrV7Bq1SqMHTsWHh4eSExMhLm5OVatWoUWLVrg/PnzWLhwITQaDRo1aoTIyEi0atUK165dw5w5c5CTk4MGDRpg1qxZeOWVVxAeHg5ra2tcunRJX5O/vz8A4NixY4iIiEBBQQEiIyNx5coVaLVajB07Ft7e3vDz80NkZCRefvllaLVauLm5Yffu3UhLS6t0H15++WUkJibizp07iIiIQK9evRAeHg5nZ2c4Oztj8uTJaNeuHZKTk2Fvb4/Vq1fD1tYWsbGxWLNmDerXr49OnTpBq9ViyZIlT/w4nD59Ghs3bkS9evVw9epVdOjQAdOnT8f777+Pw4cPIz09HSEhIcjNzUX79u2RkJCAo0ePAgAuXLiAgIAAZGRkQK1WY8qUKViwYAFu3ryJ+fPnY+7cuVU+L6QSVGUHDhwQU6ZMEUIIce3aNTFw4EAhhBBvv/22uHTpkhBCiCtXrgh3d3chhBBhYWEiLCxMCCGETqcTffr0ESkpKUIIIUaOHCnOnz9fZvtfffWVWLRokRBCCI1GI4KCgkRCQoI4c+aMmDdvnhBCCK1WK4KCgkRcXJxITU0V7du3F6mpqUIIIXbu3CnCwsKeqC9j+P7770VQUJAoLi4Wt2/fFj169BDR0dFi8uTJQqvVCiGECA0NFZs3bxb5+fnCxcVF5OfnC51OJ9zd3UV6enq1+q3s+Lm5uemP3cO/NRqN8PHxEWlpaUIIIY4ePSreeecdIYQQQUFBYs2aNfrttm/fXvzwww9CCCEWL14sFi9eLDQajXBzcxM///yzEEKI2NhYoVarhRBC+Pv7i/379wshhPjpp59E7969hUajEWFhYWLSpElCp9OJy5cvC2dnZyGEEMXFxSIwMFAIIcTy5cvFv//9byGEEHl5ecLLy0vcuHFDbNmyRSxZskQIIcTx48fFmDFjDO7DggULhBBCHDp0SPj5+QkhHpyrO3fuFKmpqaJDhw7683ny5Mniiy++0D9e6enpQqvVikmTJunP7Sd16tQp4eTkJG7duiW0Wq3w9/cXX3zxhXBzc9P39Z///EcI8eC51r59eyGEEGvWrBF+fn5Co9GI27dviy5duoi8vDxx6tQpERQUVKUajIUj3Gro1asXoqKikJ+fj3379sHHxwcFBQVISkrCjBkz9MsVFhbi7t27AKD/dpxCoYCfnx++/fZbqNVq3L59G126dCmz/ZMnTyI5ORmnTp3Sb+fXX3/FiBEjYGtri61bt+L333/H9evXUVhYCACwt7dH8+bNy2znSfoyhjNnzsDd3R1KpRJ2dnZwdXWFubk5wsLCsH37dly7dg3nz59Hy5Yt8cwzz6BXr144cOAAWrRogRYtWsDR0bFa/b7++uuVHr8/u379OlJTUzFhwgR9W35+vv7vP3/bsWfPngCAdu3a4ezZs7h+/TqeffZZ/XKenp6YM2cO8vLycOPGDbi7uwMAnJyc0LBhQ/z+++8AgB49ekChUKB9+/bIyckBAJw7dw5du3YF8OBypUVFRdi5cyeAB+fGlStX4OXlhYCAAHz88cfYt28ffH19De7DozU/7OtR9vb26NSpk36Z3NxcnD17Fq+++qr+MRg8eDAOHjxY6TGvTLt27fDcc88BANq2bYvc3Fz9fSdOnMDixYsBAP3798ezzz5bpmZLS0vY2dmhUaNGZdZ7GjBwq8HS0hK9e/fG4cOHERcXh40bN0Kn08HS0hJ79uzRL5eenq6/jm+9evX07X5+fhgzZgwsLS0xaNCgctvXarUIDQ3VPynv3LmDBg0a4NChQ1izZg1GjRoFtVqNu3fv6q+m9uj2H2WoL2NQKBTQ6XT62xYWFsjJycH777+P0aNHw8PDA2ZmZvp98/f3x4YNG9C8eXOo1epq9/u44/dnOp0OzZs31z+eWq22zEWU/ny8rays9PsmhCizfw8JIZCXl1euTyEEtFptue08dPToUfTu3Vtf1/Lly/HSSy8BALKzs9GwYUMolUo8//zzOH36NE6ePIk5c+YgJSXlsftQUV8V7dOj+2VmZlbhvlXVn7fdtGlT/W1zc/NKHxcLi/+LrIc1PU34KYVqGjRoELZs2YKGDRuiWbNmsLGxwfPPP68/uU+cOFHpTwE1a9YMzz33HL755psKQ/DNN99EdHQ0SkpKUFBQgMDAQPz88884efIkPD094e/vj8aNGyMhIUH/RK2Mob6MwcXFBXFxcSguLkZubi6OHTsGhUIBZ2dnDB8+HC+88AJOnDih37du3bohPT0dp0+fRr9+/ard75McP3Nzc2i1WrRp00Y/ogOAnTt3IiQk5In7atOmDXJycnDhwgUAQGxsLJo2bYqmTZuiRYsWOHDgAADg/PnzyM7ORrt27Srd1k8//YRXX30VwINz4+uvvwbw4Mp5vr6+uHXrFoAH5+TSpUvh7OyM+vXr/+V9qEjXrl1x8eJFZGZmQgiB2NjYGr9cavfu3bF3714AwJEjR3Dv3r3HLm9ubo7SUuP9QkpVcIRbTa+99hry8vIQEBCgb1u+fDnmzZuHTZs2QalUYuXKlZWejAMHDsSBAwcqfHkcEBCAlJQU+Pn5obS0FGq1Gm+88QZsbW0REhKCuLg4WFpawsnJCTdv3jRY6+P6MoZ+/frh4sWL8Pb2RuPGjdG2bVsUFRXh8uXL8PHxgVKpRIcOHcrsW//+/ZGTkwNLS8tq9zt06FCDx693794YN24cNm3ahNWrV+vf9LK2tsbSpUufuC9LS0usXLkSUVFRuH//Pho2bIiVK1cC+L/zZO3atVAqlVi7dm2l+5Weno7GjRvrR3aTJ0/GvHnz4O3trX8l1LJlSwAPjtHcuXMRHBysr+Gv7ENF7OzsEBERgffeew+WlpZo3rx5mZf8NWHmzJkICwtDdHQ0OnbsaHD7bdu2RV5eHkJDQ7F8+fIaraXGGWnu+G+tpKRETJ8+Xf/Gian0VRt0Op3QaDQiMDBQJCUlGbucv707d+6I1atX69/cjIqKEl988UWN9vHvf/9bXLlyRQghRFJSkv4NPVPAEa5kQgj07NkT3bt3/0svj+taX7UlKysLXl5eGDp0qH7ekozH1tYW9+7dg7e3N8zNzfHSSy9h2LBhNdpHq1at8NFHH8HMzAxWVlYm9XNavDwjEZEkfNOMiEgSBi4RkSQMXCIiSfimGdVZCxYsQEJCAgDg6tWraNasmf4LB2+//Tby8/OrdU2Fv2LDhg3Ytm0bXFxc9N+GqsjmzZtx5cqVKl1jgEwfA5fqrIiICP3fffr0wYoVK/Dyyy8bsSJgx44dWLFiBbp162bUOujpxMClp9LatWtx9+5dzJkzB3369IG3tzd+/PFH5OTkYMqUKTh37hwuXboECwsLbNiwAY6OjsjIyEBkZCRu3bqFkpISeHl5Yfz48eW2nZ6ejnnz5iEtLQ1CCAwePBhjxozBtGnTkJGRgVmzZuHDDz/EwIED9euUlJRgwYIFiI+Ph729Pezt7WFjYwPgwbfJli9fjuLiYmRlZaF79+5YtGgRNmzYgN9++01/JbTExERERUUhJiZGyjEk+Ri4ZBI0Gg2+/fZbxMbGIjg4GLt370bHjh0xadIk7N69G+PHj0doaChGjx6NPn36QKPRYOzYsWjZsmWZ4ASAkJAQ9O3bF++++y7y8vIwYsQINGnSBKtWrap0pP3VV1/h+vXr+O6771BaWoqgoCB94H7xxReYOnUq3njjDRQUFKBv375ISkrCsGHD4O7ujpycHNja2mLbtm1lvrlIpodvmpFJeHihnxYtWqBx48bo2LEjAKBly5bIzc1FYWEhEhISsHr1agwaNAjDhg3DrVu3cPny5TLbKSwsxLlz5/TXwbCxsYFardZfj7UyJ0+ehLe3NywtLdGgQQP4+Pjo71uyZAny8vLw6aefYv78+SgqKkJhYSHs7e3Ru3dv7NmzB7m5uTh+/HiZ9cj0cIRLJuHRaxEolcpy9+t0Oggh8M0336B+/foAHlyF7dGrVj263J/bqnpxFHNzc/3fI0aMQMeOHdGzZ094enri559/1vcxYsQIzJs3DxYWFnB3d8czzzxTpX7o6cIRLv0tWFtbw8nJCVu2bAEA3Lt3D8OHDy/3+13W1tbo0qULtm7dCgDIy8tDTEwMunfv/tjt9+zZEzExMdBoNNBoNIiNjQUA5ObmIikpCSEhIXB3d0dGRgZu3Lihv8Rh165dYWZmhs2bN2P48OE1vdtUx3CES38bK1asQFRUFHx8fFBcXAxvb2/9zxH9ebnIyEjs2rULxcXF8PHxMXgd3oCAANy4cQPe3t6wtbVFq1atAAANGzbEuHHj4OfnB1tbWzRq1Ahdu3ZFSkoKXFxcADz4iabY2Fh06NCh5nea6hReS4HIiEpLSzF58mT4+vqWe/OOTA+nFIiM5LfffoOLiwueeeYZ/Q+SkmnjCJeISBKOcImIJGHgEhFJwsAlIpKEgUtEJAkDl4hIEgYuEZEk/x8T5PSVWWxwsAAAAABJRU5ErkJggg=="/>
          <p:cNvSpPr>
            <a:spLocks noChangeAspect="1" noChangeArrowheads="1"/>
          </p:cNvSpPr>
          <p:nvPr/>
        </p:nvSpPr>
        <p:spPr bwMode="auto">
          <a:xfrm>
            <a:off x="-3532917" y="-2992695"/>
            <a:ext cx="3900904" cy="39009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832" y="2143840"/>
            <a:ext cx="3521399" cy="366306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4015" y="2143939"/>
            <a:ext cx="3632610" cy="3662966"/>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40404" y="5806905"/>
            <a:ext cx="1834222" cy="638886"/>
          </a:xfrm>
          <a:prstGeom prst="rect">
            <a:avLst/>
          </a:prstGeom>
        </p:spPr>
      </p:pic>
    </p:spTree>
    <p:extLst>
      <p:ext uri="{BB962C8B-B14F-4D97-AF65-F5344CB8AC3E}">
        <p14:creationId xmlns:p14="http://schemas.microsoft.com/office/powerpoint/2010/main" val="1136928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HelveticaNeue" panose="00000400000000000000" pitchFamily="2" charset="0"/>
              </a:rPr>
              <a:t>What user insights do we have on them?</a:t>
            </a:r>
          </a:p>
        </p:txBody>
      </p:sp>
      <p:sp>
        <p:nvSpPr>
          <p:cNvPr id="5" name="Content Placeholder 2"/>
          <p:cNvSpPr txBox="1">
            <a:spLocks/>
          </p:cNvSpPr>
          <p:nvPr/>
        </p:nvSpPr>
        <p:spPr>
          <a:xfrm>
            <a:off x="951470" y="2217917"/>
            <a:ext cx="10472351" cy="11554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00" dirty="0" smtClean="0">
                <a:solidFill>
                  <a:schemeClr val="bg1"/>
                </a:solidFill>
              </a:rPr>
              <a:t>The </a:t>
            </a:r>
            <a:r>
              <a:rPr lang="en-US" sz="2700" b="1" dirty="0" smtClean="0">
                <a:solidFill>
                  <a:schemeClr val="bg1"/>
                </a:solidFill>
              </a:rPr>
              <a:t>majority</a:t>
            </a:r>
            <a:r>
              <a:rPr lang="en-US" sz="2700" dirty="0" smtClean="0">
                <a:solidFill>
                  <a:schemeClr val="bg1"/>
                </a:solidFill>
              </a:rPr>
              <a:t> of Lighting Tool users use Unity on </a:t>
            </a:r>
            <a:r>
              <a:rPr lang="en-US" sz="2700" b="1" dirty="0" smtClean="0">
                <a:solidFill>
                  <a:schemeClr val="accent1">
                    <a:lumMod val="60000"/>
                    <a:lumOff val="40000"/>
                  </a:schemeClr>
                </a:solidFill>
              </a:rPr>
              <a:t>Windows</a:t>
            </a:r>
          </a:p>
          <a:p>
            <a:pPr marL="0" indent="0">
              <a:buFont typeface="Arial" panose="020B0604020202020204" pitchFamily="34" charset="0"/>
              <a:buNone/>
            </a:pPr>
            <a:endParaRPr lang="en-US" sz="2700" dirty="0">
              <a:solidFill>
                <a:schemeClr val="bg1"/>
              </a:solidFill>
            </a:endParaRPr>
          </a:p>
        </p:txBody>
      </p:sp>
      <p:sp>
        <p:nvSpPr>
          <p:cNvPr id="10" name="Content Placeholder 2"/>
          <p:cNvSpPr txBox="1">
            <a:spLocks/>
          </p:cNvSpPr>
          <p:nvPr/>
        </p:nvSpPr>
        <p:spPr>
          <a:xfrm>
            <a:off x="951468" y="3482698"/>
            <a:ext cx="11461660" cy="11554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00" dirty="0" smtClean="0">
                <a:solidFill>
                  <a:schemeClr val="bg1"/>
                </a:solidFill>
              </a:rPr>
              <a:t>The </a:t>
            </a:r>
            <a:r>
              <a:rPr lang="en-US" sz="2700" b="1" dirty="0" smtClean="0">
                <a:solidFill>
                  <a:schemeClr val="bg1"/>
                </a:solidFill>
              </a:rPr>
              <a:t>majority</a:t>
            </a:r>
            <a:r>
              <a:rPr lang="en-US" sz="2700" dirty="0" smtClean="0">
                <a:solidFill>
                  <a:schemeClr val="bg1"/>
                </a:solidFill>
              </a:rPr>
              <a:t> of Lighting Tool users engage during the </a:t>
            </a:r>
            <a:r>
              <a:rPr lang="en-US" sz="2700" b="1" dirty="0" smtClean="0">
                <a:solidFill>
                  <a:schemeClr val="accent1">
                    <a:lumMod val="60000"/>
                    <a:lumOff val="40000"/>
                  </a:schemeClr>
                </a:solidFill>
              </a:rPr>
              <a:t>afternoon or evening.</a:t>
            </a:r>
          </a:p>
          <a:p>
            <a:pPr marL="0" indent="0">
              <a:buFont typeface="Arial" panose="020B0604020202020204" pitchFamily="34" charset="0"/>
              <a:buNone/>
            </a:pPr>
            <a:endParaRPr lang="en-US" sz="2700" dirty="0">
              <a:solidFill>
                <a:schemeClr val="bg1"/>
              </a:solidFill>
            </a:endParaRPr>
          </a:p>
        </p:txBody>
      </p:sp>
      <p:sp>
        <p:nvSpPr>
          <p:cNvPr id="11" name="Content Placeholder 2"/>
          <p:cNvSpPr txBox="1">
            <a:spLocks/>
          </p:cNvSpPr>
          <p:nvPr/>
        </p:nvSpPr>
        <p:spPr>
          <a:xfrm>
            <a:off x="951468" y="4638160"/>
            <a:ext cx="10571205" cy="115546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500" dirty="0" smtClean="0">
                <a:solidFill>
                  <a:schemeClr val="bg1"/>
                </a:solidFill>
              </a:rPr>
              <a:t>The majority of Lighting tool users register sessions that range between </a:t>
            </a:r>
          </a:p>
          <a:p>
            <a:pPr marL="0" indent="0">
              <a:buNone/>
            </a:pPr>
            <a:r>
              <a:rPr lang="en-US" sz="3500" b="1" dirty="0" smtClean="0">
                <a:solidFill>
                  <a:schemeClr val="accent1">
                    <a:lumMod val="60000"/>
                    <a:lumOff val="40000"/>
                  </a:schemeClr>
                </a:solidFill>
              </a:rPr>
              <a:t>0 to 10 Hours </a:t>
            </a:r>
          </a:p>
          <a:p>
            <a:pPr marL="0" indent="0">
              <a:buFont typeface="Arial" panose="020B0604020202020204" pitchFamily="34" charset="0"/>
              <a:buNone/>
            </a:pPr>
            <a:endParaRPr lang="en-US" sz="3500" dirty="0">
              <a:solidFill>
                <a:schemeClr val="bg1"/>
              </a:solidFill>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23016" y="5953444"/>
            <a:ext cx="1834222" cy="638886"/>
          </a:xfrm>
          <a:prstGeom prst="rect">
            <a:avLst/>
          </a:prstGeom>
        </p:spPr>
      </p:pic>
    </p:spTree>
    <p:extLst>
      <p:ext uri="{BB962C8B-B14F-4D97-AF65-F5344CB8AC3E}">
        <p14:creationId xmlns:p14="http://schemas.microsoft.com/office/powerpoint/2010/main" val="3237706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HelveticaNeue" panose="00000400000000000000" pitchFamily="2" charset="0"/>
              </a:rPr>
              <a:t>How much time do they generally spend on our Lighting tools?</a:t>
            </a:r>
          </a:p>
        </p:txBody>
      </p:sp>
      <p:sp>
        <p:nvSpPr>
          <p:cNvPr id="4" name="Content Placeholder 2"/>
          <p:cNvSpPr txBox="1">
            <a:spLocks/>
          </p:cNvSpPr>
          <p:nvPr/>
        </p:nvSpPr>
        <p:spPr>
          <a:xfrm>
            <a:off x="1114167" y="2385797"/>
            <a:ext cx="4545227" cy="179696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0" b="1" dirty="0" smtClean="0">
                <a:solidFill>
                  <a:schemeClr val="accent1">
                    <a:lumMod val="60000"/>
                    <a:lumOff val="40000"/>
                  </a:schemeClr>
                </a:solidFill>
              </a:rPr>
              <a:t>6.5 Hours</a:t>
            </a:r>
            <a:endParaRPr lang="en-US" sz="20000" b="1" dirty="0">
              <a:solidFill>
                <a:schemeClr val="accent1">
                  <a:lumMod val="60000"/>
                  <a:lumOff val="40000"/>
                </a:schemeClr>
              </a:solidFill>
            </a:endParaRPr>
          </a:p>
        </p:txBody>
      </p:sp>
      <p:sp>
        <p:nvSpPr>
          <p:cNvPr id="5" name="Content Placeholder 2"/>
          <p:cNvSpPr txBox="1">
            <a:spLocks/>
          </p:cNvSpPr>
          <p:nvPr/>
        </p:nvSpPr>
        <p:spPr>
          <a:xfrm>
            <a:off x="5614364" y="2385797"/>
            <a:ext cx="5270157" cy="695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00" dirty="0">
                <a:solidFill>
                  <a:schemeClr val="bg1"/>
                </a:solidFill>
              </a:rPr>
              <a:t>a</a:t>
            </a:r>
            <a:r>
              <a:rPr lang="en-US" sz="2700" dirty="0" smtClean="0">
                <a:solidFill>
                  <a:schemeClr val="bg1"/>
                </a:solidFill>
              </a:rPr>
              <a:t>verage </a:t>
            </a:r>
            <a:r>
              <a:rPr lang="en-US" sz="2700" b="1" dirty="0" smtClean="0">
                <a:solidFill>
                  <a:schemeClr val="accent1">
                    <a:lumMod val="60000"/>
                    <a:lumOff val="40000"/>
                  </a:schemeClr>
                </a:solidFill>
              </a:rPr>
              <a:t>total time</a:t>
            </a:r>
            <a:r>
              <a:rPr lang="en-US" sz="2700" dirty="0" smtClean="0">
                <a:solidFill>
                  <a:schemeClr val="accent1">
                    <a:lumMod val="60000"/>
                    <a:lumOff val="40000"/>
                  </a:schemeClr>
                </a:solidFill>
              </a:rPr>
              <a:t> </a:t>
            </a:r>
            <a:r>
              <a:rPr lang="en-US" sz="2700" dirty="0" smtClean="0">
                <a:solidFill>
                  <a:schemeClr val="bg1"/>
                </a:solidFill>
              </a:rPr>
              <a:t>spent on </a:t>
            </a:r>
          </a:p>
          <a:p>
            <a:pPr marL="0" indent="0">
              <a:buNone/>
            </a:pPr>
            <a:r>
              <a:rPr lang="en-US" sz="2700" dirty="0" smtClean="0">
                <a:solidFill>
                  <a:schemeClr val="bg1"/>
                </a:solidFill>
              </a:rPr>
              <a:t>Lighting Tools</a:t>
            </a:r>
          </a:p>
          <a:p>
            <a:pPr marL="0" indent="0">
              <a:buFont typeface="Arial" panose="020B0604020202020204" pitchFamily="34" charset="0"/>
              <a:buNone/>
            </a:pPr>
            <a:endParaRPr lang="en-US" sz="2700" dirty="0">
              <a:solidFill>
                <a:schemeClr val="bg1"/>
              </a:solidFill>
            </a:endParaRPr>
          </a:p>
        </p:txBody>
      </p:sp>
      <p:sp>
        <p:nvSpPr>
          <p:cNvPr id="8" name="Content Placeholder 2"/>
          <p:cNvSpPr txBox="1">
            <a:spLocks/>
          </p:cNvSpPr>
          <p:nvPr/>
        </p:nvSpPr>
        <p:spPr>
          <a:xfrm>
            <a:off x="1114167" y="4102462"/>
            <a:ext cx="4545227" cy="179696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0" b="1" dirty="0">
                <a:solidFill>
                  <a:schemeClr val="accent1">
                    <a:lumMod val="60000"/>
                    <a:lumOff val="40000"/>
                  </a:schemeClr>
                </a:solidFill>
              </a:rPr>
              <a:t>2</a:t>
            </a:r>
            <a:r>
              <a:rPr lang="en-US" sz="20000" b="1" dirty="0" smtClean="0">
                <a:solidFill>
                  <a:schemeClr val="accent1">
                    <a:lumMod val="60000"/>
                    <a:lumOff val="40000"/>
                  </a:schemeClr>
                </a:solidFill>
              </a:rPr>
              <a:t>.5 Hours</a:t>
            </a:r>
            <a:endParaRPr lang="en-US" sz="20000" b="1" dirty="0">
              <a:solidFill>
                <a:schemeClr val="accent1">
                  <a:lumMod val="60000"/>
                  <a:lumOff val="40000"/>
                </a:schemeClr>
              </a:solidFill>
            </a:endParaRPr>
          </a:p>
        </p:txBody>
      </p:sp>
      <p:sp>
        <p:nvSpPr>
          <p:cNvPr id="10" name="Content Placeholder 2"/>
          <p:cNvSpPr txBox="1">
            <a:spLocks/>
          </p:cNvSpPr>
          <p:nvPr/>
        </p:nvSpPr>
        <p:spPr>
          <a:xfrm>
            <a:off x="5659394" y="4182246"/>
            <a:ext cx="5270157" cy="695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00" dirty="0">
                <a:solidFill>
                  <a:schemeClr val="bg1"/>
                </a:solidFill>
              </a:rPr>
              <a:t>a</a:t>
            </a:r>
            <a:r>
              <a:rPr lang="en-US" sz="2700" dirty="0" smtClean="0">
                <a:solidFill>
                  <a:schemeClr val="bg1"/>
                </a:solidFill>
              </a:rPr>
              <a:t>verage </a:t>
            </a:r>
            <a:r>
              <a:rPr lang="en-US" sz="2700" b="1" dirty="0" smtClean="0">
                <a:solidFill>
                  <a:schemeClr val="accent1">
                    <a:lumMod val="60000"/>
                    <a:lumOff val="40000"/>
                  </a:schemeClr>
                </a:solidFill>
              </a:rPr>
              <a:t>time per session</a:t>
            </a:r>
            <a:r>
              <a:rPr lang="en-US" sz="2700" dirty="0" smtClean="0">
                <a:solidFill>
                  <a:schemeClr val="bg1"/>
                </a:solidFill>
              </a:rPr>
              <a:t> spent by users who use Lighting Tools</a:t>
            </a:r>
          </a:p>
          <a:p>
            <a:pPr marL="0" indent="0">
              <a:buFont typeface="Arial" panose="020B0604020202020204" pitchFamily="34" charset="0"/>
              <a:buNone/>
            </a:pPr>
            <a:endParaRPr lang="en-US" sz="2700" dirty="0">
              <a:solidFill>
                <a:schemeClr val="bg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7410" y="5899427"/>
            <a:ext cx="1834222" cy="638886"/>
          </a:xfrm>
          <a:prstGeom prst="rect">
            <a:avLst/>
          </a:prstGeom>
        </p:spPr>
      </p:pic>
    </p:spTree>
    <p:extLst>
      <p:ext uri="{BB962C8B-B14F-4D97-AF65-F5344CB8AC3E}">
        <p14:creationId xmlns:p14="http://schemas.microsoft.com/office/powerpoint/2010/main" val="4106378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464</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HelveticaNeue</vt:lpstr>
      <vt:lpstr>Office Theme</vt:lpstr>
      <vt:lpstr>Lighting Tools Analysis</vt:lpstr>
      <vt:lpstr>Assumptions</vt:lpstr>
      <vt:lpstr>Contents</vt:lpstr>
      <vt:lpstr>How many Creators are using our Lighting tools?</vt:lpstr>
      <vt:lpstr>How many Creators are using our Lighting tools?</vt:lpstr>
      <vt:lpstr>What user insights do we have on them?</vt:lpstr>
      <vt:lpstr>What user insights do we have on them?</vt:lpstr>
      <vt:lpstr>What user insights do we have on them?</vt:lpstr>
      <vt:lpstr>How much time do they generally spend on our Lighting tools?</vt:lpstr>
      <vt:lpstr>How many Creators use “bakeBackend”? Which version of bakeBackend was used most?</vt:lpstr>
      <vt:lpstr>What is the preferred Lightmap size?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Lighting Tools Analysis</dc:title>
  <dc:creator>Kinjal Majumdar</dc:creator>
  <cp:lastModifiedBy>Kinjal Majumdar</cp:lastModifiedBy>
  <cp:revision>23</cp:revision>
  <dcterms:created xsi:type="dcterms:W3CDTF">2022-09-09T23:11:58Z</dcterms:created>
  <dcterms:modified xsi:type="dcterms:W3CDTF">2022-09-10T05:57:12Z</dcterms:modified>
</cp:coreProperties>
</file>