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78" r:id="rId3"/>
    <p:sldId id="279" r:id="rId4"/>
    <p:sldId id="257" r:id="rId5"/>
    <p:sldId id="258" r:id="rId6"/>
    <p:sldId id="259" r:id="rId7"/>
    <p:sldId id="260" r:id="rId8"/>
    <p:sldId id="261" r:id="rId9"/>
    <p:sldId id="280" r:id="rId10"/>
    <p:sldId id="282" r:id="rId11"/>
    <p:sldId id="281" r:id="rId12"/>
    <p:sldId id="263" r:id="rId13"/>
    <p:sldId id="264" r:id="rId14"/>
    <p:sldId id="265" r:id="rId15"/>
    <p:sldId id="277" r:id="rId16"/>
    <p:sldId id="266" r:id="rId17"/>
    <p:sldId id="267" r:id="rId18"/>
    <p:sldId id="268" r:id="rId19"/>
    <p:sldId id="269" r:id="rId20"/>
    <p:sldId id="270" r:id="rId21"/>
    <p:sldId id="271" r:id="rId22"/>
    <p:sldId id="273" r:id="rId23"/>
    <p:sldId id="272" r:id="rId24"/>
    <p:sldId id="274" r:id="rId25"/>
    <p:sldId id="275" r:id="rId26"/>
    <p:sldId id="276"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72"/>
    <p:restoredTop sz="64758" autoAdjust="0"/>
  </p:normalViewPr>
  <p:slideViewPr>
    <p:cSldViewPr snapToGrid="0" snapToObjects="1">
      <p:cViewPr varScale="1">
        <p:scale>
          <a:sx n="55" d="100"/>
          <a:sy n="55" d="100"/>
        </p:scale>
        <p:origin x="16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A776E-40C7-4722-925E-871568B51915}" type="datetimeFigureOut">
              <a:rPr lang="zh-CN" altLang="en-US" smtClean="0"/>
              <a:t>2019/12/7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36855-017E-47B6-BA8F-17CF3CCD3A86}" type="slidenum">
              <a:rPr lang="zh-CN" altLang="en-US" smtClean="0"/>
              <a:t>‹#›</a:t>
            </a:fld>
            <a:endParaRPr lang="zh-CN" altLang="en-US"/>
          </a:p>
        </p:txBody>
      </p:sp>
    </p:spTree>
    <p:extLst>
      <p:ext uri="{BB962C8B-B14F-4D97-AF65-F5344CB8AC3E}">
        <p14:creationId xmlns:p14="http://schemas.microsoft.com/office/powerpoint/2010/main" val="196474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1</a:t>
            </a:fld>
            <a:endParaRPr lang="zh-CN" altLang="en-US"/>
          </a:p>
        </p:txBody>
      </p:sp>
    </p:spTree>
    <p:extLst>
      <p:ext uri="{BB962C8B-B14F-4D97-AF65-F5344CB8AC3E}">
        <p14:creationId xmlns:p14="http://schemas.microsoft.com/office/powerpoint/2010/main" val="164571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today there are a lot of requirements make electronic medical record become popular. Our design focus on 4 points of the electronic medical record and combined with the business management. This system will help both hospital, medical enterprise and patient.</a:t>
            </a:r>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2</a:t>
            </a:fld>
            <a:endParaRPr lang="zh-CN" altLang="en-US"/>
          </a:p>
        </p:txBody>
      </p:sp>
    </p:spTree>
    <p:extLst>
      <p:ext uri="{BB962C8B-B14F-4D97-AF65-F5344CB8AC3E}">
        <p14:creationId xmlns:p14="http://schemas.microsoft.com/office/powerpoint/2010/main" val="297760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Conclusion: those system are global Globalization. However we need to change some part of the system for different national conditions. Also, it is good for human beings when we get enough record in one database: we can find the best way by big data to cure one disease in Different situation.</a:t>
            </a:r>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3</a:t>
            </a:fld>
            <a:endParaRPr lang="zh-CN" altLang="en-US"/>
          </a:p>
        </p:txBody>
      </p:sp>
    </p:spTree>
    <p:extLst>
      <p:ext uri="{BB962C8B-B14F-4D97-AF65-F5344CB8AC3E}">
        <p14:creationId xmlns:p14="http://schemas.microsoft.com/office/powerpoint/2010/main" val="3500953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Basic demo model</a:t>
            </a:r>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8</a:t>
            </a:fld>
            <a:endParaRPr lang="zh-CN" altLang="en-US"/>
          </a:p>
        </p:txBody>
      </p:sp>
    </p:spTree>
    <p:extLst>
      <p:ext uri="{BB962C8B-B14F-4D97-AF65-F5344CB8AC3E}">
        <p14:creationId xmlns:p14="http://schemas.microsoft.com/office/powerpoint/2010/main" val="274456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9</a:t>
            </a:fld>
            <a:endParaRPr lang="zh-CN" altLang="en-US"/>
          </a:p>
        </p:txBody>
      </p:sp>
    </p:spTree>
    <p:extLst>
      <p:ext uri="{BB962C8B-B14F-4D97-AF65-F5344CB8AC3E}">
        <p14:creationId xmlns:p14="http://schemas.microsoft.com/office/powerpoint/2010/main" val="270934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10</a:t>
            </a:fld>
            <a:endParaRPr lang="zh-CN" altLang="en-US"/>
          </a:p>
        </p:txBody>
      </p:sp>
    </p:spTree>
    <p:extLst>
      <p:ext uri="{BB962C8B-B14F-4D97-AF65-F5344CB8AC3E}">
        <p14:creationId xmlns:p14="http://schemas.microsoft.com/office/powerpoint/2010/main" val="418695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11</a:t>
            </a:fld>
            <a:endParaRPr lang="zh-CN" altLang="en-US"/>
          </a:p>
        </p:txBody>
      </p:sp>
    </p:spTree>
    <p:extLst>
      <p:ext uri="{BB962C8B-B14F-4D97-AF65-F5344CB8AC3E}">
        <p14:creationId xmlns:p14="http://schemas.microsoft.com/office/powerpoint/2010/main" val="3015893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A36855-017E-47B6-BA8F-17CF3CCD3A86}" type="slidenum">
              <a:rPr lang="zh-CN" altLang="en-US" smtClean="0"/>
              <a:t>20</a:t>
            </a:fld>
            <a:endParaRPr lang="zh-CN" altLang="en-US"/>
          </a:p>
        </p:txBody>
      </p:sp>
    </p:spTree>
    <p:extLst>
      <p:ext uri="{BB962C8B-B14F-4D97-AF65-F5344CB8AC3E}">
        <p14:creationId xmlns:p14="http://schemas.microsoft.com/office/powerpoint/2010/main" val="1936403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12/7/2019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F73E-5F3D-3946-B0CD-C07FAF519EBF}"/>
              </a:ext>
            </a:extLst>
          </p:cNvPr>
          <p:cNvSpPr>
            <a:spLocks noGrp="1"/>
          </p:cNvSpPr>
          <p:nvPr>
            <p:ph type="ctrTitle"/>
          </p:nvPr>
        </p:nvSpPr>
        <p:spPr>
          <a:xfrm>
            <a:off x="1154955" y="1486354"/>
            <a:ext cx="8825658" cy="1897549"/>
          </a:xfrm>
        </p:spPr>
        <p:txBody>
          <a:bodyPr/>
          <a:lstStyle/>
          <a:p>
            <a:r>
              <a:rPr lang="en-US" sz="4800" dirty="0"/>
              <a:t>Hospital Information System Final Presentation</a:t>
            </a:r>
          </a:p>
        </p:txBody>
      </p:sp>
      <p:sp>
        <p:nvSpPr>
          <p:cNvPr id="3" name="Subtitle 2">
            <a:extLst>
              <a:ext uri="{FF2B5EF4-FFF2-40B4-BE49-F238E27FC236}">
                <a16:creationId xmlns:a16="http://schemas.microsoft.com/office/drawing/2014/main" id="{73C1A361-3678-494B-999C-DC60C918731C}"/>
              </a:ext>
            </a:extLst>
          </p:cNvPr>
          <p:cNvSpPr>
            <a:spLocks noGrp="1"/>
          </p:cNvSpPr>
          <p:nvPr>
            <p:ph type="subTitle" idx="1"/>
          </p:nvPr>
        </p:nvSpPr>
        <p:spPr>
          <a:xfrm>
            <a:off x="1336329" y="3825334"/>
            <a:ext cx="8825658" cy="1718441"/>
          </a:xfrm>
        </p:spPr>
        <p:txBody>
          <a:bodyPr>
            <a:normAutofit/>
          </a:bodyPr>
          <a:lstStyle/>
          <a:p>
            <a:r>
              <a:rPr lang="en-US" dirty="0"/>
              <a:t>Group: Not at all</a:t>
            </a:r>
          </a:p>
          <a:p>
            <a:r>
              <a:rPr lang="en-US" sz="1600" dirty="0"/>
              <a:t>   Jun ma     001080796</a:t>
            </a:r>
          </a:p>
          <a:p>
            <a:r>
              <a:rPr lang="en-US" sz="1600" dirty="0"/>
              <a:t>   Yu Chen   001385622</a:t>
            </a:r>
          </a:p>
          <a:p>
            <a:r>
              <a:rPr lang="en-US" sz="1600" dirty="0"/>
              <a:t>   Qiushi Zhang  001057253</a:t>
            </a:r>
          </a:p>
        </p:txBody>
      </p:sp>
    </p:spTree>
    <p:extLst>
      <p:ext uri="{BB962C8B-B14F-4D97-AF65-F5344CB8AC3E}">
        <p14:creationId xmlns:p14="http://schemas.microsoft.com/office/powerpoint/2010/main" val="422873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166E2-6389-4DEE-8D36-F145008DB027}"/>
              </a:ext>
            </a:extLst>
          </p:cNvPr>
          <p:cNvSpPr>
            <a:spLocks noGrp="1"/>
          </p:cNvSpPr>
          <p:nvPr>
            <p:ph type="title"/>
          </p:nvPr>
        </p:nvSpPr>
        <p:spPr/>
        <p:txBody>
          <a:bodyPr/>
          <a:lstStyle/>
          <a:p>
            <a:r>
              <a:rPr lang="en-US" altLang="zh-CN" dirty="0"/>
              <a:t>Design Model(important work flow)</a:t>
            </a:r>
            <a:endParaRPr lang="zh-CN" altLang="en-US" dirty="0"/>
          </a:p>
        </p:txBody>
      </p:sp>
      <p:pic>
        <p:nvPicPr>
          <p:cNvPr id="6" name="内容占位符 5">
            <a:extLst>
              <a:ext uri="{FF2B5EF4-FFF2-40B4-BE49-F238E27FC236}">
                <a16:creationId xmlns:a16="http://schemas.microsoft.com/office/drawing/2014/main" id="{7200FBC1-A9C8-4DDD-B44B-B41E40C2B4DA}"/>
              </a:ext>
            </a:extLst>
          </p:cNvPr>
          <p:cNvPicPr>
            <a:picLocks noGrp="1" noChangeAspect="1"/>
          </p:cNvPicPr>
          <p:nvPr>
            <p:ph idx="1"/>
          </p:nvPr>
        </p:nvPicPr>
        <p:blipFill>
          <a:blip r:embed="rId3"/>
          <a:stretch>
            <a:fillRect/>
          </a:stretch>
        </p:blipFill>
        <p:spPr>
          <a:xfrm>
            <a:off x="1390650" y="2759869"/>
            <a:ext cx="8372475" cy="2781300"/>
          </a:xfrm>
          <a:prstGeom prst="rect">
            <a:avLst/>
          </a:prstGeom>
        </p:spPr>
      </p:pic>
    </p:spTree>
    <p:extLst>
      <p:ext uri="{BB962C8B-B14F-4D97-AF65-F5344CB8AC3E}">
        <p14:creationId xmlns:p14="http://schemas.microsoft.com/office/powerpoint/2010/main" val="4248302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166E2-6389-4DEE-8D36-F145008DB027}"/>
              </a:ext>
            </a:extLst>
          </p:cNvPr>
          <p:cNvSpPr>
            <a:spLocks noGrp="1"/>
          </p:cNvSpPr>
          <p:nvPr>
            <p:ph type="title"/>
          </p:nvPr>
        </p:nvSpPr>
        <p:spPr/>
        <p:txBody>
          <a:bodyPr/>
          <a:lstStyle/>
          <a:p>
            <a:r>
              <a:rPr lang="en-US" altLang="zh-CN" dirty="0"/>
              <a:t>Design Model(important work flow)</a:t>
            </a:r>
            <a:endParaRPr lang="zh-CN" altLang="en-US" dirty="0"/>
          </a:p>
        </p:txBody>
      </p:sp>
      <p:sp>
        <p:nvSpPr>
          <p:cNvPr id="5" name="内容占位符 4">
            <a:extLst>
              <a:ext uri="{FF2B5EF4-FFF2-40B4-BE49-F238E27FC236}">
                <a16:creationId xmlns:a16="http://schemas.microsoft.com/office/drawing/2014/main" id="{291C7CE4-427E-404D-955F-3210827CD2D2}"/>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5D2CE0F0-BC81-4478-983F-904DBEB660B1}"/>
              </a:ext>
            </a:extLst>
          </p:cNvPr>
          <p:cNvPicPr>
            <a:picLocks noChangeAspect="1"/>
          </p:cNvPicPr>
          <p:nvPr/>
        </p:nvPicPr>
        <p:blipFill>
          <a:blip r:embed="rId3"/>
          <a:stretch>
            <a:fillRect/>
          </a:stretch>
        </p:blipFill>
        <p:spPr>
          <a:xfrm>
            <a:off x="0" y="1644954"/>
            <a:ext cx="4400550" cy="2638425"/>
          </a:xfrm>
          <a:prstGeom prst="rect">
            <a:avLst/>
          </a:prstGeom>
        </p:spPr>
      </p:pic>
      <p:pic>
        <p:nvPicPr>
          <p:cNvPr id="7" name="图片 6">
            <a:extLst>
              <a:ext uri="{FF2B5EF4-FFF2-40B4-BE49-F238E27FC236}">
                <a16:creationId xmlns:a16="http://schemas.microsoft.com/office/drawing/2014/main" id="{EB5D561C-0481-46A1-A080-06D902711B42}"/>
              </a:ext>
            </a:extLst>
          </p:cNvPr>
          <p:cNvPicPr>
            <a:picLocks noChangeAspect="1"/>
          </p:cNvPicPr>
          <p:nvPr/>
        </p:nvPicPr>
        <p:blipFill>
          <a:blip r:embed="rId4"/>
          <a:stretch>
            <a:fillRect/>
          </a:stretch>
        </p:blipFill>
        <p:spPr>
          <a:xfrm>
            <a:off x="4454233" y="1499441"/>
            <a:ext cx="4000792" cy="2929450"/>
          </a:xfrm>
          <a:prstGeom prst="rect">
            <a:avLst/>
          </a:prstGeom>
        </p:spPr>
      </p:pic>
      <p:pic>
        <p:nvPicPr>
          <p:cNvPr id="8" name="图片 7">
            <a:extLst>
              <a:ext uri="{FF2B5EF4-FFF2-40B4-BE49-F238E27FC236}">
                <a16:creationId xmlns:a16="http://schemas.microsoft.com/office/drawing/2014/main" id="{19E45D87-4DDF-4FEC-9272-C5F153506B03}"/>
              </a:ext>
            </a:extLst>
          </p:cNvPr>
          <p:cNvPicPr>
            <a:picLocks noChangeAspect="1"/>
          </p:cNvPicPr>
          <p:nvPr/>
        </p:nvPicPr>
        <p:blipFill>
          <a:blip r:embed="rId5"/>
          <a:stretch>
            <a:fillRect/>
          </a:stretch>
        </p:blipFill>
        <p:spPr>
          <a:xfrm>
            <a:off x="7979725" y="1832940"/>
            <a:ext cx="4610860" cy="2984969"/>
          </a:xfrm>
          <a:prstGeom prst="rect">
            <a:avLst/>
          </a:prstGeom>
        </p:spPr>
      </p:pic>
    </p:spTree>
    <p:extLst>
      <p:ext uri="{BB962C8B-B14F-4D97-AF65-F5344CB8AC3E}">
        <p14:creationId xmlns:p14="http://schemas.microsoft.com/office/powerpoint/2010/main" val="66322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970B-18F7-A443-8DC0-F52E133909ED}"/>
              </a:ext>
            </a:extLst>
          </p:cNvPr>
          <p:cNvSpPr>
            <a:spLocks noGrp="1"/>
          </p:cNvSpPr>
          <p:nvPr>
            <p:ph type="title"/>
          </p:nvPr>
        </p:nvSpPr>
        <p:spPr>
          <a:xfrm>
            <a:off x="648930" y="629266"/>
            <a:ext cx="9252154" cy="1223983"/>
          </a:xfrm>
        </p:spPr>
        <p:txBody>
          <a:bodyPr>
            <a:normAutofit/>
          </a:bodyPr>
          <a:lstStyle/>
          <a:p>
            <a:r>
              <a:rPr lang="en-US" dirty="0"/>
              <a:t>Demo</a:t>
            </a:r>
            <a:r>
              <a:rPr lang="zh-CN" altLang="en-US" dirty="0"/>
              <a:t> </a:t>
            </a:r>
            <a:r>
              <a:rPr lang="en-US" dirty="0"/>
              <a:t>Mode(Management)</a:t>
            </a:r>
          </a:p>
        </p:txBody>
      </p:sp>
      <p:sp>
        <p:nvSpPr>
          <p:cNvPr id="8" name="Content Placeholder 7">
            <a:extLst>
              <a:ext uri="{FF2B5EF4-FFF2-40B4-BE49-F238E27FC236}">
                <a16:creationId xmlns:a16="http://schemas.microsoft.com/office/drawing/2014/main" id="{EFE10F6F-537C-441C-AB12-611B15F608C9}"/>
              </a:ext>
            </a:extLst>
          </p:cNvPr>
          <p:cNvSpPr>
            <a:spLocks noGrp="1"/>
          </p:cNvSpPr>
          <p:nvPr>
            <p:ph idx="1"/>
          </p:nvPr>
        </p:nvSpPr>
        <p:spPr>
          <a:xfrm>
            <a:off x="539647" y="1853249"/>
            <a:ext cx="4902074" cy="2710720"/>
          </a:xfrm>
        </p:spPr>
        <p:txBody>
          <a:bodyPr>
            <a:normAutofit/>
          </a:bodyPr>
          <a:lstStyle/>
          <a:p>
            <a:r>
              <a:rPr lang="en-US" dirty="0"/>
              <a:t>Login as a System Administrator</a:t>
            </a:r>
          </a:p>
          <a:p>
            <a:pPr lvl="1"/>
            <a:r>
              <a:rPr lang="en-US" dirty="0"/>
              <a:t>Manage network</a:t>
            </a:r>
          </a:p>
          <a:p>
            <a:pPr lvl="1"/>
            <a:r>
              <a:rPr lang="en-US" dirty="0"/>
              <a:t>Manage enterprise</a:t>
            </a:r>
          </a:p>
          <a:p>
            <a:pPr lvl="1"/>
            <a:r>
              <a:rPr lang="en-US" dirty="0"/>
              <a:t>Assign the first Personnel staff</a:t>
            </a:r>
          </a:p>
          <a:p>
            <a:endParaRPr lang="en-US" dirty="0"/>
          </a:p>
        </p:txBody>
      </p:sp>
      <p:pic>
        <p:nvPicPr>
          <p:cNvPr id="4" name="Content Placeholder 3">
            <a:extLst>
              <a:ext uri="{FF2B5EF4-FFF2-40B4-BE49-F238E27FC236}">
                <a16:creationId xmlns:a16="http://schemas.microsoft.com/office/drawing/2014/main" id="{46DBEDA0-3509-BE44-BF5C-64882AAE4044}"/>
              </a:ext>
            </a:extLst>
          </p:cNvPr>
          <p:cNvPicPr>
            <a:picLocks noChangeAspect="1"/>
          </p:cNvPicPr>
          <p:nvPr/>
        </p:nvPicPr>
        <p:blipFill rotWithShape="1">
          <a:blip r:embed="rId3"/>
          <a:srcRect r="2559" b="-2"/>
          <a:stretch/>
        </p:blipFill>
        <p:spPr>
          <a:xfrm>
            <a:off x="5637062" y="1692449"/>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9525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8690D-EBF8-824A-A8C1-FCC788080733}"/>
              </a:ext>
            </a:extLst>
          </p:cNvPr>
          <p:cNvSpPr>
            <a:spLocks noGrp="1"/>
          </p:cNvSpPr>
          <p:nvPr>
            <p:ph type="title"/>
          </p:nvPr>
        </p:nvSpPr>
        <p:spPr>
          <a:xfrm>
            <a:off x="648930" y="629266"/>
            <a:ext cx="9252154" cy="1223983"/>
          </a:xfrm>
        </p:spPr>
        <p:txBody>
          <a:bodyPr>
            <a:normAutofit/>
          </a:bodyPr>
          <a:lstStyle/>
          <a:p>
            <a:r>
              <a:rPr lang="en-US" dirty="0"/>
              <a:t>Demo Mode</a:t>
            </a:r>
          </a:p>
        </p:txBody>
      </p:sp>
      <p:sp>
        <p:nvSpPr>
          <p:cNvPr id="3" name="Content Placeholder 2">
            <a:extLst>
              <a:ext uri="{FF2B5EF4-FFF2-40B4-BE49-F238E27FC236}">
                <a16:creationId xmlns:a16="http://schemas.microsoft.com/office/drawing/2014/main" id="{478B771A-E8B9-1244-AD6E-EC139C9A4C1B}"/>
              </a:ext>
            </a:extLst>
          </p:cNvPr>
          <p:cNvSpPr>
            <a:spLocks noGrp="1"/>
          </p:cNvSpPr>
          <p:nvPr>
            <p:ph idx="1"/>
          </p:nvPr>
        </p:nvSpPr>
        <p:spPr>
          <a:xfrm>
            <a:off x="1178262" y="3429000"/>
            <a:ext cx="4338409" cy="4196185"/>
          </a:xfrm>
        </p:spPr>
        <p:txBody>
          <a:bodyPr>
            <a:normAutofit/>
          </a:bodyPr>
          <a:lstStyle/>
          <a:p>
            <a:r>
              <a:rPr lang="en-US" dirty="0"/>
              <a:t>Add new network</a:t>
            </a:r>
          </a:p>
        </p:txBody>
      </p:sp>
      <p:pic>
        <p:nvPicPr>
          <p:cNvPr id="4" name="Picture 3">
            <a:extLst>
              <a:ext uri="{FF2B5EF4-FFF2-40B4-BE49-F238E27FC236}">
                <a16:creationId xmlns:a16="http://schemas.microsoft.com/office/drawing/2014/main" id="{55947ABE-D6D3-E24F-A621-506E5A9DAF97}"/>
              </a:ext>
            </a:extLst>
          </p:cNvPr>
          <p:cNvPicPr>
            <a:picLocks noChangeAspect="1"/>
          </p:cNvPicPr>
          <p:nvPr/>
        </p:nvPicPr>
        <p:blipFill rotWithShape="1">
          <a:blip r:embed="rId3"/>
          <a:srcRect r="2559" b="-2"/>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4836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3429000"/>
            <a:ext cx="4338409" cy="2819399"/>
          </a:xfrm>
        </p:spPr>
        <p:txBody>
          <a:bodyPr>
            <a:normAutofit/>
          </a:bodyPr>
          <a:lstStyle/>
          <a:p>
            <a:r>
              <a:rPr lang="en-US" dirty="0"/>
              <a:t>Add Enterprise in the Network</a:t>
            </a:r>
          </a:p>
          <a:p>
            <a:r>
              <a:rPr lang="en-US" dirty="0"/>
              <a:t>Choose Hospital/Medical Enterprise</a:t>
            </a:r>
          </a:p>
        </p:txBody>
      </p:sp>
      <p:pic>
        <p:nvPicPr>
          <p:cNvPr id="4" name="Picture 3">
            <a:extLst>
              <a:ext uri="{FF2B5EF4-FFF2-40B4-BE49-F238E27FC236}">
                <a16:creationId xmlns:a16="http://schemas.microsoft.com/office/drawing/2014/main" id="{4CDB15EA-CDDC-A640-818B-F67E092E63D9}"/>
              </a:ext>
            </a:extLst>
          </p:cNvPr>
          <p:cNvPicPr>
            <a:picLocks noChangeAspect="1"/>
          </p:cNvPicPr>
          <p:nvPr/>
        </p:nvPicPr>
        <p:blipFill rotWithShape="1">
          <a:blip r:embed="rId3"/>
          <a:srcRect l="2561" r="-2" b="-2"/>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898041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3429000"/>
            <a:ext cx="4338409" cy="2819399"/>
          </a:xfrm>
        </p:spPr>
        <p:txBody>
          <a:bodyPr>
            <a:normAutofit/>
          </a:bodyPr>
          <a:lstStyle/>
          <a:p>
            <a:r>
              <a:rPr lang="en-US" dirty="0"/>
              <a:t>Assign Personal Department first </a:t>
            </a:r>
          </a:p>
          <a:p>
            <a:r>
              <a:rPr lang="en-US" dirty="0"/>
              <a:t>Personal Department helps manage Organization/Employee/User in the Enterprise</a:t>
            </a:r>
          </a:p>
          <a:p>
            <a:endParaRPr lang="en-US" dirty="0"/>
          </a:p>
        </p:txBody>
      </p:sp>
      <p:pic>
        <p:nvPicPr>
          <p:cNvPr id="4" name="Picture 3">
            <a:extLst>
              <a:ext uri="{FF2B5EF4-FFF2-40B4-BE49-F238E27FC236}">
                <a16:creationId xmlns:a16="http://schemas.microsoft.com/office/drawing/2014/main" id="{F66B0ABF-FD85-7248-9589-52DFB8469A6E}"/>
              </a:ext>
            </a:extLst>
          </p:cNvPr>
          <p:cNvPicPr>
            <a:picLocks noChangeAspect="1"/>
          </p:cNvPicPr>
          <p:nvPr/>
        </p:nvPicPr>
        <p:blipFill>
          <a:blip r:embed="rId2"/>
          <a:stretch>
            <a:fillRect/>
          </a:stretch>
        </p:blipFill>
        <p:spPr>
          <a:xfrm>
            <a:off x="6091916" y="2105946"/>
            <a:ext cx="5451627" cy="40887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4156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3428999"/>
            <a:ext cx="4338409" cy="2819399"/>
          </a:xfrm>
        </p:spPr>
        <p:txBody>
          <a:bodyPr>
            <a:normAutofit/>
          </a:bodyPr>
          <a:lstStyle/>
          <a:p>
            <a:r>
              <a:rPr lang="en-US" dirty="0"/>
              <a:t>Login as a HR in Personal Department</a:t>
            </a:r>
          </a:p>
        </p:txBody>
      </p:sp>
      <p:pic>
        <p:nvPicPr>
          <p:cNvPr id="5" name="Picture 4">
            <a:extLst>
              <a:ext uri="{FF2B5EF4-FFF2-40B4-BE49-F238E27FC236}">
                <a16:creationId xmlns:a16="http://schemas.microsoft.com/office/drawing/2014/main" id="{8730BA4B-5D37-C840-8413-3D41D8EDBA2B}"/>
              </a:ext>
            </a:extLst>
          </p:cNvPr>
          <p:cNvPicPr>
            <a:picLocks noChangeAspect="1"/>
          </p:cNvPicPr>
          <p:nvPr/>
        </p:nvPicPr>
        <p:blipFill>
          <a:blip r:embed="rId3"/>
          <a:stretch>
            <a:fillRect/>
          </a:stretch>
        </p:blipFill>
        <p:spPr>
          <a:xfrm>
            <a:off x="6091916" y="2105946"/>
            <a:ext cx="5451627" cy="40887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6703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3087974"/>
            <a:ext cx="4338409" cy="3160425"/>
          </a:xfrm>
        </p:spPr>
        <p:txBody>
          <a:bodyPr>
            <a:normAutofit/>
          </a:bodyPr>
          <a:lstStyle/>
          <a:p>
            <a:r>
              <a:rPr lang="en-US" dirty="0"/>
              <a:t>Add Organization in the enterprise</a:t>
            </a:r>
          </a:p>
        </p:txBody>
      </p:sp>
      <p:pic>
        <p:nvPicPr>
          <p:cNvPr id="4" name="Picture 3">
            <a:extLst>
              <a:ext uri="{FF2B5EF4-FFF2-40B4-BE49-F238E27FC236}">
                <a16:creationId xmlns:a16="http://schemas.microsoft.com/office/drawing/2014/main" id="{7787F129-AB22-2745-9332-99C8AEF75872}"/>
              </a:ext>
            </a:extLst>
          </p:cNvPr>
          <p:cNvPicPr>
            <a:picLocks noChangeAspect="1"/>
          </p:cNvPicPr>
          <p:nvPr/>
        </p:nvPicPr>
        <p:blipFill>
          <a:blip r:embed="rId3"/>
          <a:stretch>
            <a:fillRect/>
          </a:stretch>
        </p:blipFill>
        <p:spPr>
          <a:xfrm>
            <a:off x="6091916" y="2105946"/>
            <a:ext cx="5451627" cy="40887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3934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088320" y="3311388"/>
            <a:ext cx="4338409" cy="4196185"/>
          </a:xfrm>
        </p:spPr>
        <p:txBody>
          <a:bodyPr>
            <a:normAutofit/>
          </a:bodyPr>
          <a:lstStyle/>
          <a:p>
            <a:r>
              <a:rPr lang="en-US" dirty="0"/>
              <a:t>Check employees in different organizations</a:t>
            </a:r>
          </a:p>
          <a:p>
            <a:r>
              <a:rPr lang="en-US" dirty="0"/>
              <a:t>Add more employees</a:t>
            </a:r>
          </a:p>
        </p:txBody>
      </p:sp>
      <p:pic>
        <p:nvPicPr>
          <p:cNvPr id="4" name="Picture 3">
            <a:extLst>
              <a:ext uri="{FF2B5EF4-FFF2-40B4-BE49-F238E27FC236}">
                <a16:creationId xmlns:a16="http://schemas.microsoft.com/office/drawing/2014/main" id="{117B9C03-8196-DE4C-A9C5-1636B0B66248}"/>
              </a:ext>
            </a:extLst>
          </p:cNvPr>
          <p:cNvPicPr>
            <a:picLocks noChangeAspect="1"/>
          </p:cNvPicPr>
          <p:nvPr/>
        </p:nvPicPr>
        <p:blipFill>
          <a:blip r:embed="rId3"/>
          <a:stretch>
            <a:fillRect/>
          </a:stretch>
        </p:blipFill>
        <p:spPr>
          <a:xfrm>
            <a:off x="6091916" y="2105946"/>
            <a:ext cx="5451627" cy="40887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837058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073331" y="2756752"/>
            <a:ext cx="4338409" cy="2549766"/>
          </a:xfrm>
        </p:spPr>
        <p:txBody>
          <a:bodyPr>
            <a:normAutofit/>
          </a:bodyPr>
          <a:lstStyle/>
          <a:p>
            <a:r>
              <a:rPr lang="en-US" dirty="0"/>
              <a:t>When employees added, allocate user account to each users.</a:t>
            </a:r>
          </a:p>
        </p:txBody>
      </p:sp>
      <p:pic>
        <p:nvPicPr>
          <p:cNvPr id="4" name="Picture 3">
            <a:extLst>
              <a:ext uri="{FF2B5EF4-FFF2-40B4-BE49-F238E27FC236}">
                <a16:creationId xmlns:a16="http://schemas.microsoft.com/office/drawing/2014/main" id="{674C116D-4D57-B64F-89B0-89A790D5168C}"/>
              </a:ext>
            </a:extLst>
          </p:cNvPr>
          <p:cNvPicPr>
            <a:picLocks noChangeAspect="1"/>
          </p:cNvPicPr>
          <p:nvPr/>
        </p:nvPicPr>
        <p:blipFill>
          <a:blip r:embed="rId3"/>
          <a:stretch>
            <a:fillRect/>
          </a:stretch>
        </p:blipFill>
        <p:spPr>
          <a:xfrm>
            <a:off x="6091916" y="2105946"/>
            <a:ext cx="5451627" cy="408871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17407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76814-0ECD-4E71-A8B3-71B147C6D2D0}"/>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0D0F66F8-B6F3-4D47-94F7-F94A69A15975}"/>
              </a:ext>
            </a:extLst>
          </p:cNvPr>
          <p:cNvSpPr>
            <a:spLocks noGrp="1"/>
          </p:cNvSpPr>
          <p:nvPr>
            <p:ph idx="1"/>
          </p:nvPr>
        </p:nvSpPr>
        <p:spPr>
          <a:xfrm>
            <a:off x="1104293" y="2052918"/>
            <a:ext cx="8946541" cy="4195481"/>
          </a:xfrm>
        </p:spPr>
        <p:txBody>
          <a:bodyPr/>
          <a:lstStyle/>
          <a:p>
            <a:r>
              <a:rPr lang="en-US" altLang="zh-CN" dirty="0"/>
              <a:t>General hospitals &amp; Specialist hospital</a:t>
            </a:r>
          </a:p>
          <a:p>
            <a:r>
              <a:rPr lang="en-US" altLang="zh-CN" dirty="0"/>
              <a:t>Transfer hospital (the inconvenience of paper record)</a:t>
            </a:r>
          </a:p>
          <a:p>
            <a:r>
              <a:rPr lang="en-US" altLang="zh-CN" dirty="0"/>
              <a:t>Research on special case</a:t>
            </a:r>
          </a:p>
          <a:p>
            <a:r>
              <a:rPr lang="en-US" altLang="zh-CN" dirty="0"/>
              <a:t>Drug Information Disclosure</a:t>
            </a:r>
          </a:p>
        </p:txBody>
      </p:sp>
      <p:sp>
        <p:nvSpPr>
          <p:cNvPr id="4" name="箭头: 下 3">
            <a:extLst>
              <a:ext uri="{FF2B5EF4-FFF2-40B4-BE49-F238E27FC236}">
                <a16:creationId xmlns:a16="http://schemas.microsoft.com/office/drawing/2014/main" id="{8D0EC1A2-0917-42FF-BE2D-2DC05E0B6EEB}"/>
              </a:ext>
            </a:extLst>
          </p:cNvPr>
          <p:cNvSpPr/>
          <p:nvPr/>
        </p:nvSpPr>
        <p:spPr>
          <a:xfrm>
            <a:off x="1846907" y="3802455"/>
            <a:ext cx="1566249" cy="134896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内容占位符 2">
            <a:extLst>
              <a:ext uri="{FF2B5EF4-FFF2-40B4-BE49-F238E27FC236}">
                <a16:creationId xmlns:a16="http://schemas.microsoft.com/office/drawing/2014/main" id="{A0592691-CFB8-4A6E-A1FC-DCE6EC9CED8D}"/>
              </a:ext>
            </a:extLst>
          </p:cNvPr>
          <p:cNvSpPr txBox="1">
            <a:spLocks/>
          </p:cNvSpPr>
          <p:nvPr/>
        </p:nvSpPr>
        <p:spPr>
          <a:xfrm>
            <a:off x="1103311" y="5141707"/>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Electronic medical record</a:t>
            </a:r>
            <a:endParaRPr lang="zh-CN" altLang="en-US" dirty="0"/>
          </a:p>
        </p:txBody>
      </p:sp>
    </p:spTree>
    <p:extLst>
      <p:ext uri="{BB962C8B-B14F-4D97-AF65-F5344CB8AC3E}">
        <p14:creationId xmlns:p14="http://schemas.microsoft.com/office/powerpoint/2010/main" val="3772202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fontScale="90000"/>
          </a:bodyPr>
          <a:lstStyle/>
          <a:p>
            <a:r>
              <a:rPr lang="en-US" dirty="0"/>
              <a:t>Demo Model(purchase &amp; medicine)</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385859" y="6009248"/>
            <a:ext cx="4338409" cy="899403"/>
          </a:xfrm>
        </p:spPr>
        <p:txBody>
          <a:bodyPr>
            <a:normAutofit fontScale="92500" lnSpcReduction="10000"/>
          </a:bodyPr>
          <a:lstStyle/>
          <a:p>
            <a:r>
              <a:rPr lang="en-US" dirty="0"/>
              <a:t>Produce medicine(product development from Medical enterprise)</a:t>
            </a:r>
          </a:p>
        </p:txBody>
      </p:sp>
      <p:pic>
        <p:nvPicPr>
          <p:cNvPr id="4" name="图片 3">
            <a:extLst>
              <a:ext uri="{FF2B5EF4-FFF2-40B4-BE49-F238E27FC236}">
                <a16:creationId xmlns:a16="http://schemas.microsoft.com/office/drawing/2014/main" id="{E283B843-1E52-4BB7-AFED-E84AE5DC5E8A}"/>
              </a:ext>
            </a:extLst>
          </p:cNvPr>
          <p:cNvPicPr>
            <a:picLocks noChangeAspect="1"/>
          </p:cNvPicPr>
          <p:nvPr/>
        </p:nvPicPr>
        <p:blipFill>
          <a:blip r:embed="rId3"/>
          <a:stretch>
            <a:fillRect/>
          </a:stretch>
        </p:blipFill>
        <p:spPr>
          <a:xfrm>
            <a:off x="0" y="1528669"/>
            <a:ext cx="6750282" cy="4480579"/>
          </a:xfrm>
          <a:prstGeom prst="rect">
            <a:avLst/>
          </a:prstGeom>
        </p:spPr>
      </p:pic>
      <p:pic>
        <p:nvPicPr>
          <p:cNvPr id="5" name="图片 4">
            <a:extLst>
              <a:ext uri="{FF2B5EF4-FFF2-40B4-BE49-F238E27FC236}">
                <a16:creationId xmlns:a16="http://schemas.microsoft.com/office/drawing/2014/main" id="{B693B475-A63C-4FF2-A75D-EC2BD23AFC34}"/>
              </a:ext>
            </a:extLst>
          </p:cNvPr>
          <p:cNvPicPr>
            <a:picLocks noChangeAspect="1"/>
          </p:cNvPicPr>
          <p:nvPr/>
        </p:nvPicPr>
        <p:blipFill>
          <a:blip r:embed="rId4"/>
          <a:stretch>
            <a:fillRect/>
          </a:stretch>
        </p:blipFill>
        <p:spPr>
          <a:xfrm>
            <a:off x="6750282" y="1806595"/>
            <a:ext cx="5441718" cy="4202653"/>
          </a:xfrm>
          <a:prstGeom prst="rect">
            <a:avLst/>
          </a:prstGeom>
        </p:spPr>
      </p:pic>
      <p:sp>
        <p:nvSpPr>
          <p:cNvPr id="6" name="Content Placeholder 2">
            <a:extLst>
              <a:ext uri="{FF2B5EF4-FFF2-40B4-BE49-F238E27FC236}">
                <a16:creationId xmlns:a16="http://schemas.microsoft.com/office/drawing/2014/main" id="{85896A80-B3B0-4633-9932-F1DE22E812A2}"/>
              </a:ext>
            </a:extLst>
          </p:cNvPr>
          <p:cNvSpPr txBox="1">
            <a:spLocks/>
          </p:cNvSpPr>
          <p:nvPr/>
        </p:nvSpPr>
        <p:spPr>
          <a:xfrm>
            <a:off x="6781767" y="6009248"/>
            <a:ext cx="4338409" cy="73043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purchase medicine(purchasing from hospital)</a:t>
            </a:r>
          </a:p>
        </p:txBody>
      </p:sp>
    </p:spTree>
    <p:extLst>
      <p:ext uri="{BB962C8B-B14F-4D97-AF65-F5344CB8AC3E}">
        <p14:creationId xmlns:p14="http://schemas.microsoft.com/office/powerpoint/2010/main" val="243597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5648254"/>
            <a:ext cx="4338409" cy="1209745"/>
          </a:xfrm>
        </p:spPr>
        <p:txBody>
          <a:bodyPr>
            <a:normAutofit/>
          </a:bodyPr>
          <a:lstStyle/>
          <a:p>
            <a:r>
              <a:rPr lang="en-US" dirty="0"/>
              <a:t>export</a:t>
            </a:r>
          </a:p>
        </p:txBody>
      </p:sp>
      <p:pic>
        <p:nvPicPr>
          <p:cNvPr id="5" name="图片 4">
            <a:extLst>
              <a:ext uri="{FF2B5EF4-FFF2-40B4-BE49-F238E27FC236}">
                <a16:creationId xmlns:a16="http://schemas.microsoft.com/office/drawing/2014/main" id="{AEF1B0A1-CD53-4248-A18D-8110E70C3421}"/>
              </a:ext>
            </a:extLst>
          </p:cNvPr>
          <p:cNvPicPr>
            <a:picLocks noChangeAspect="1"/>
          </p:cNvPicPr>
          <p:nvPr/>
        </p:nvPicPr>
        <p:blipFill>
          <a:blip r:embed="rId2"/>
          <a:stretch>
            <a:fillRect/>
          </a:stretch>
        </p:blipFill>
        <p:spPr>
          <a:xfrm>
            <a:off x="0" y="1336214"/>
            <a:ext cx="5715625" cy="4312041"/>
          </a:xfrm>
          <a:prstGeom prst="rect">
            <a:avLst/>
          </a:prstGeom>
        </p:spPr>
      </p:pic>
      <p:pic>
        <p:nvPicPr>
          <p:cNvPr id="8" name="图片 7">
            <a:extLst>
              <a:ext uri="{FF2B5EF4-FFF2-40B4-BE49-F238E27FC236}">
                <a16:creationId xmlns:a16="http://schemas.microsoft.com/office/drawing/2014/main" id="{64A6F0DB-073B-4E1A-8CF6-64801220C585}"/>
              </a:ext>
            </a:extLst>
          </p:cNvPr>
          <p:cNvPicPr>
            <a:picLocks noChangeAspect="1"/>
          </p:cNvPicPr>
          <p:nvPr/>
        </p:nvPicPr>
        <p:blipFill>
          <a:blip r:embed="rId3"/>
          <a:stretch>
            <a:fillRect/>
          </a:stretch>
        </p:blipFill>
        <p:spPr>
          <a:xfrm>
            <a:off x="5846407" y="1336214"/>
            <a:ext cx="5981005" cy="4516269"/>
          </a:xfrm>
          <a:prstGeom prst="rect">
            <a:avLst/>
          </a:prstGeom>
        </p:spPr>
      </p:pic>
      <p:sp>
        <p:nvSpPr>
          <p:cNvPr id="9" name="Content Placeholder 2">
            <a:extLst>
              <a:ext uri="{FF2B5EF4-FFF2-40B4-BE49-F238E27FC236}">
                <a16:creationId xmlns:a16="http://schemas.microsoft.com/office/drawing/2014/main" id="{E095B4C9-69FB-4116-BE46-3AB52F4CEE36}"/>
              </a:ext>
            </a:extLst>
          </p:cNvPr>
          <p:cNvSpPr txBox="1">
            <a:spLocks/>
          </p:cNvSpPr>
          <p:nvPr/>
        </p:nvSpPr>
        <p:spPr>
          <a:xfrm>
            <a:off x="6144234" y="5852483"/>
            <a:ext cx="4338409" cy="12097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Status changed</a:t>
            </a:r>
          </a:p>
        </p:txBody>
      </p:sp>
    </p:spTree>
    <p:extLst>
      <p:ext uri="{BB962C8B-B14F-4D97-AF65-F5344CB8AC3E}">
        <p14:creationId xmlns:p14="http://schemas.microsoft.com/office/powerpoint/2010/main" val="1518485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3429000"/>
            <a:ext cx="4338409" cy="2819399"/>
          </a:xfrm>
        </p:spPr>
        <p:txBody>
          <a:bodyPr>
            <a:normAutofit/>
          </a:bodyPr>
          <a:lstStyle/>
          <a:p>
            <a:endParaRPr lang="en-US" dirty="0"/>
          </a:p>
        </p:txBody>
      </p:sp>
      <p:pic>
        <p:nvPicPr>
          <p:cNvPr id="4" name="图片 3">
            <a:extLst>
              <a:ext uri="{FF2B5EF4-FFF2-40B4-BE49-F238E27FC236}">
                <a16:creationId xmlns:a16="http://schemas.microsoft.com/office/drawing/2014/main" id="{16BB3E0A-8F56-4C64-A752-E00A6E6D115B}"/>
              </a:ext>
            </a:extLst>
          </p:cNvPr>
          <p:cNvPicPr>
            <a:picLocks noChangeAspect="1"/>
          </p:cNvPicPr>
          <p:nvPr/>
        </p:nvPicPr>
        <p:blipFill>
          <a:blip r:embed="rId2"/>
          <a:stretch>
            <a:fillRect/>
          </a:stretch>
        </p:blipFill>
        <p:spPr>
          <a:xfrm>
            <a:off x="3167450" y="1638891"/>
            <a:ext cx="5385708" cy="4087124"/>
          </a:xfrm>
          <a:prstGeom prst="rect">
            <a:avLst/>
          </a:prstGeom>
        </p:spPr>
      </p:pic>
      <p:sp>
        <p:nvSpPr>
          <p:cNvPr id="5" name="Content Placeholder 2">
            <a:extLst>
              <a:ext uri="{FF2B5EF4-FFF2-40B4-BE49-F238E27FC236}">
                <a16:creationId xmlns:a16="http://schemas.microsoft.com/office/drawing/2014/main" id="{9E5F0A79-8255-4BF1-92AE-BC40D98E6B64}"/>
              </a:ext>
            </a:extLst>
          </p:cNvPr>
          <p:cNvSpPr txBox="1">
            <a:spLocks/>
          </p:cNvSpPr>
          <p:nvPr/>
        </p:nvSpPr>
        <p:spPr>
          <a:xfrm>
            <a:off x="3167450" y="5704989"/>
            <a:ext cx="4338409" cy="120974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Hospital confirm</a:t>
            </a:r>
          </a:p>
        </p:txBody>
      </p:sp>
    </p:spTree>
    <p:extLst>
      <p:ext uri="{BB962C8B-B14F-4D97-AF65-F5344CB8AC3E}">
        <p14:creationId xmlns:p14="http://schemas.microsoft.com/office/powerpoint/2010/main" val="216742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5533402"/>
            <a:ext cx="4338409" cy="1078413"/>
          </a:xfrm>
        </p:spPr>
        <p:txBody>
          <a:bodyPr>
            <a:normAutofit fontScale="92500" lnSpcReduction="20000"/>
          </a:bodyPr>
          <a:lstStyle/>
          <a:p>
            <a:r>
              <a:rPr lang="en-US" dirty="0"/>
              <a:t>Storage and Debit changed when confirm the order by GA department(this is medical enterprise version)</a:t>
            </a:r>
          </a:p>
        </p:txBody>
      </p:sp>
      <p:pic>
        <p:nvPicPr>
          <p:cNvPr id="4" name="图片 3">
            <a:extLst>
              <a:ext uri="{FF2B5EF4-FFF2-40B4-BE49-F238E27FC236}">
                <a16:creationId xmlns:a16="http://schemas.microsoft.com/office/drawing/2014/main" id="{FF42FEC6-3741-4316-97DD-EEBF257AEBF2}"/>
              </a:ext>
            </a:extLst>
          </p:cNvPr>
          <p:cNvPicPr>
            <a:picLocks noChangeAspect="1"/>
          </p:cNvPicPr>
          <p:nvPr/>
        </p:nvPicPr>
        <p:blipFill>
          <a:blip r:embed="rId2"/>
          <a:stretch>
            <a:fillRect/>
          </a:stretch>
        </p:blipFill>
        <p:spPr>
          <a:xfrm>
            <a:off x="0" y="1241257"/>
            <a:ext cx="5588160" cy="4208804"/>
          </a:xfrm>
          <a:prstGeom prst="rect">
            <a:avLst/>
          </a:prstGeom>
        </p:spPr>
      </p:pic>
      <p:sp>
        <p:nvSpPr>
          <p:cNvPr id="6" name="Content Placeholder 2">
            <a:extLst>
              <a:ext uri="{FF2B5EF4-FFF2-40B4-BE49-F238E27FC236}">
                <a16:creationId xmlns:a16="http://schemas.microsoft.com/office/drawing/2014/main" id="{A9C99C16-3DA8-45F7-AAEC-7BB816A2A27C}"/>
              </a:ext>
            </a:extLst>
          </p:cNvPr>
          <p:cNvSpPr txBox="1">
            <a:spLocks/>
          </p:cNvSpPr>
          <p:nvPr/>
        </p:nvSpPr>
        <p:spPr>
          <a:xfrm>
            <a:off x="6277877" y="5642878"/>
            <a:ext cx="4338409" cy="107841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Storage and Debit changed when confirm the order by GA department(this is hospital version)</a:t>
            </a:r>
          </a:p>
        </p:txBody>
      </p:sp>
      <p:pic>
        <p:nvPicPr>
          <p:cNvPr id="7" name="图片 6">
            <a:extLst>
              <a:ext uri="{FF2B5EF4-FFF2-40B4-BE49-F238E27FC236}">
                <a16:creationId xmlns:a16="http://schemas.microsoft.com/office/drawing/2014/main" id="{9CE6B1EE-551D-4129-8DAF-FCB9368E1442}"/>
              </a:ext>
            </a:extLst>
          </p:cNvPr>
          <p:cNvPicPr>
            <a:picLocks noChangeAspect="1"/>
          </p:cNvPicPr>
          <p:nvPr/>
        </p:nvPicPr>
        <p:blipFill>
          <a:blip r:embed="rId3"/>
          <a:stretch>
            <a:fillRect/>
          </a:stretch>
        </p:blipFill>
        <p:spPr>
          <a:xfrm>
            <a:off x="6096000" y="1239414"/>
            <a:ext cx="5588160" cy="4210647"/>
          </a:xfrm>
          <a:prstGeom prst="rect">
            <a:avLst/>
          </a:prstGeom>
        </p:spPr>
      </p:pic>
    </p:spTree>
    <p:extLst>
      <p:ext uri="{BB962C8B-B14F-4D97-AF65-F5344CB8AC3E}">
        <p14:creationId xmlns:p14="http://schemas.microsoft.com/office/powerpoint/2010/main" val="3947532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584679" y="5679830"/>
            <a:ext cx="8361675" cy="2819399"/>
          </a:xfrm>
        </p:spPr>
        <p:txBody>
          <a:bodyPr>
            <a:normAutofit/>
          </a:bodyPr>
          <a:lstStyle/>
          <a:p>
            <a:r>
              <a:rPr lang="en-US" dirty="0"/>
              <a:t>Also we can distribute salaries by generate accounting (debit not changed since this is pending request)</a:t>
            </a:r>
          </a:p>
        </p:txBody>
      </p:sp>
      <p:pic>
        <p:nvPicPr>
          <p:cNvPr id="4" name="图片 3">
            <a:extLst>
              <a:ext uri="{FF2B5EF4-FFF2-40B4-BE49-F238E27FC236}">
                <a16:creationId xmlns:a16="http://schemas.microsoft.com/office/drawing/2014/main" id="{A3C2BE53-D8CD-44B0-9F34-4669FC34F79F}"/>
              </a:ext>
            </a:extLst>
          </p:cNvPr>
          <p:cNvPicPr>
            <a:picLocks noChangeAspect="1"/>
          </p:cNvPicPr>
          <p:nvPr/>
        </p:nvPicPr>
        <p:blipFill>
          <a:blip r:embed="rId2"/>
          <a:stretch>
            <a:fillRect/>
          </a:stretch>
        </p:blipFill>
        <p:spPr>
          <a:xfrm>
            <a:off x="359825" y="1631852"/>
            <a:ext cx="5116587" cy="3799962"/>
          </a:xfrm>
          <a:prstGeom prst="rect">
            <a:avLst/>
          </a:prstGeom>
        </p:spPr>
      </p:pic>
      <p:pic>
        <p:nvPicPr>
          <p:cNvPr id="5" name="图片 4">
            <a:extLst>
              <a:ext uri="{FF2B5EF4-FFF2-40B4-BE49-F238E27FC236}">
                <a16:creationId xmlns:a16="http://schemas.microsoft.com/office/drawing/2014/main" id="{C08EA157-7267-4C28-90F4-D7A514211994}"/>
              </a:ext>
            </a:extLst>
          </p:cNvPr>
          <p:cNvPicPr>
            <a:picLocks noChangeAspect="1"/>
          </p:cNvPicPr>
          <p:nvPr/>
        </p:nvPicPr>
        <p:blipFill>
          <a:blip r:embed="rId3"/>
          <a:stretch>
            <a:fillRect/>
          </a:stretch>
        </p:blipFill>
        <p:spPr>
          <a:xfrm>
            <a:off x="5765517" y="1574894"/>
            <a:ext cx="5116588" cy="3856920"/>
          </a:xfrm>
          <a:prstGeom prst="rect">
            <a:avLst/>
          </a:prstGeom>
        </p:spPr>
      </p:pic>
    </p:spTree>
    <p:extLst>
      <p:ext uri="{BB962C8B-B14F-4D97-AF65-F5344CB8AC3E}">
        <p14:creationId xmlns:p14="http://schemas.microsoft.com/office/powerpoint/2010/main" val="2806122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Model(see a doctor)</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5648472"/>
            <a:ext cx="4338409" cy="599927"/>
          </a:xfrm>
        </p:spPr>
        <p:txBody>
          <a:bodyPr>
            <a:normAutofit/>
          </a:bodyPr>
          <a:lstStyle/>
          <a:p>
            <a:r>
              <a:rPr lang="en-US" dirty="0"/>
              <a:t>Main panel of patient</a:t>
            </a:r>
          </a:p>
        </p:txBody>
      </p:sp>
      <p:pic>
        <p:nvPicPr>
          <p:cNvPr id="6" name="图片 5">
            <a:extLst>
              <a:ext uri="{FF2B5EF4-FFF2-40B4-BE49-F238E27FC236}">
                <a16:creationId xmlns:a16="http://schemas.microsoft.com/office/drawing/2014/main" id="{664F197A-282C-4D99-A3A2-D68FEE482F5B}"/>
              </a:ext>
            </a:extLst>
          </p:cNvPr>
          <p:cNvPicPr>
            <a:picLocks noChangeAspect="1"/>
          </p:cNvPicPr>
          <p:nvPr/>
        </p:nvPicPr>
        <p:blipFill>
          <a:blip r:embed="rId2"/>
          <a:stretch>
            <a:fillRect/>
          </a:stretch>
        </p:blipFill>
        <p:spPr>
          <a:xfrm>
            <a:off x="520748" y="1491176"/>
            <a:ext cx="5503534" cy="4157296"/>
          </a:xfrm>
          <a:prstGeom prst="rect">
            <a:avLst/>
          </a:prstGeom>
        </p:spPr>
      </p:pic>
      <p:pic>
        <p:nvPicPr>
          <p:cNvPr id="7" name="图片 6">
            <a:extLst>
              <a:ext uri="{FF2B5EF4-FFF2-40B4-BE49-F238E27FC236}">
                <a16:creationId xmlns:a16="http://schemas.microsoft.com/office/drawing/2014/main" id="{395C6249-BAD1-4526-B0C2-C7A4413B0E1A}"/>
              </a:ext>
            </a:extLst>
          </p:cNvPr>
          <p:cNvPicPr>
            <a:picLocks noChangeAspect="1"/>
          </p:cNvPicPr>
          <p:nvPr/>
        </p:nvPicPr>
        <p:blipFill>
          <a:blip r:embed="rId3"/>
          <a:stretch>
            <a:fillRect/>
          </a:stretch>
        </p:blipFill>
        <p:spPr>
          <a:xfrm>
            <a:off x="6167720" y="1491176"/>
            <a:ext cx="5862343" cy="4418963"/>
          </a:xfrm>
          <a:prstGeom prst="rect">
            <a:avLst/>
          </a:prstGeom>
        </p:spPr>
      </p:pic>
      <p:sp>
        <p:nvSpPr>
          <p:cNvPr id="8" name="Content Placeholder 2">
            <a:extLst>
              <a:ext uri="{FF2B5EF4-FFF2-40B4-BE49-F238E27FC236}">
                <a16:creationId xmlns:a16="http://schemas.microsoft.com/office/drawing/2014/main" id="{62192649-2FDC-467B-A62D-84A205542531}"/>
              </a:ext>
            </a:extLst>
          </p:cNvPr>
          <p:cNvSpPr txBox="1">
            <a:spLocks/>
          </p:cNvSpPr>
          <p:nvPr/>
        </p:nvSpPr>
        <p:spPr>
          <a:xfrm>
            <a:off x="6167720" y="5910139"/>
            <a:ext cx="4338409" cy="5999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Reserve a doctor</a:t>
            </a:r>
          </a:p>
        </p:txBody>
      </p:sp>
    </p:spTree>
    <p:extLst>
      <p:ext uri="{BB962C8B-B14F-4D97-AF65-F5344CB8AC3E}">
        <p14:creationId xmlns:p14="http://schemas.microsoft.com/office/powerpoint/2010/main" val="3335084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9761-8D82-DA44-BAD1-3DC617F4B8CA}"/>
              </a:ext>
            </a:extLst>
          </p:cNvPr>
          <p:cNvSpPr>
            <a:spLocks noGrp="1"/>
          </p:cNvSpPr>
          <p:nvPr>
            <p:ph type="title"/>
          </p:nvPr>
        </p:nvSpPr>
        <p:spPr>
          <a:xfrm>
            <a:off x="648930" y="629266"/>
            <a:ext cx="9252154" cy="1223983"/>
          </a:xfrm>
        </p:spPr>
        <p:txBody>
          <a:bodyPr>
            <a:normAutofit/>
          </a:bodyPr>
          <a:lstStyle/>
          <a:p>
            <a:r>
              <a:rPr lang="en-US" dirty="0"/>
              <a:t>Demo Model</a:t>
            </a:r>
          </a:p>
        </p:txBody>
      </p:sp>
      <p:sp>
        <p:nvSpPr>
          <p:cNvPr id="3" name="Content Placeholder 2">
            <a:extLst>
              <a:ext uri="{FF2B5EF4-FFF2-40B4-BE49-F238E27FC236}">
                <a16:creationId xmlns:a16="http://schemas.microsoft.com/office/drawing/2014/main" id="{7B33771A-F4B1-2441-A7C4-661600A4D474}"/>
              </a:ext>
            </a:extLst>
          </p:cNvPr>
          <p:cNvSpPr>
            <a:spLocks noGrp="1"/>
          </p:cNvSpPr>
          <p:nvPr>
            <p:ph idx="1"/>
          </p:nvPr>
        </p:nvSpPr>
        <p:spPr>
          <a:xfrm>
            <a:off x="1103311" y="5699979"/>
            <a:ext cx="4338409" cy="548420"/>
          </a:xfrm>
        </p:spPr>
        <p:txBody>
          <a:bodyPr>
            <a:normAutofit fontScale="85000" lnSpcReduction="20000"/>
          </a:bodyPr>
          <a:lstStyle/>
          <a:p>
            <a:r>
              <a:rPr lang="en-US" dirty="0"/>
              <a:t>Create a patient case in outpatient by doctor</a:t>
            </a:r>
          </a:p>
        </p:txBody>
      </p:sp>
      <p:pic>
        <p:nvPicPr>
          <p:cNvPr id="4" name="图片 3">
            <a:extLst>
              <a:ext uri="{FF2B5EF4-FFF2-40B4-BE49-F238E27FC236}">
                <a16:creationId xmlns:a16="http://schemas.microsoft.com/office/drawing/2014/main" id="{28B496B2-4F62-43C1-8607-04C2CE144D32}"/>
              </a:ext>
            </a:extLst>
          </p:cNvPr>
          <p:cNvPicPr>
            <a:picLocks noChangeAspect="1"/>
          </p:cNvPicPr>
          <p:nvPr/>
        </p:nvPicPr>
        <p:blipFill>
          <a:blip r:embed="rId2"/>
          <a:stretch>
            <a:fillRect/>
          </a:stretch>
        </p:blipFill>
        <p:spPr>
          <a:xfrm>
            <a:off x="730859" y="1519310"/>
            <a:ext cx="5550804" cy="4180669"/>
          </a:xfrm>
          <a:prstGeom prst="rect">
            <a:avLst/>
          </a:prstGeom>
        </p:spPr>
      </p:pic>
      <p:pic>
        <p:nvPicPr>
          <p:cNvPr id="5" name="图片 4">
            <a:extLst>
              <a:ext uri="{FF2B5EF4-FFF2-40B4-BE49-F238E27FC236}">
                <a16:creationId xmlns:a16="http://schemas.microsoft.com/office/drawing/2014/main" id="{61915F69-9926-4F34-BEDC-FFCE9EB29F1C}"/>
              </a:ext>
            </a:extLst>
          </p:cNvPr>
          <p:cNvPicPr>
            <a:picLocks noChangeAspect="1"/>
          </p:cNvPicPr>
          <p:nvPr/>
        </p:nvPicPr>
        <p:blipFill>
          <a:blip r:embed="rId3"/>
          <a:stretch>
            <a:fillRect/>
          </a:stretch>
        </p:blipFill>
        <p:spPr>
          <a:xfrm>
            <a:off x="6697825" y="1713876"/>
            <a:ext cx="5012970" cy="3791536"/>
          </a:xfrm>
          <a:prstGeom prst="rect">
            <a:avLst/>
          </a:prstGeom>
        </p:spPr>
      </p:pic>
    </p:spTree>
    <p:extLst>
      <p:ext uri="{BB962C8B-B14F-4D97-AF65-F5344CB8AC3E}">
        <p14:creationId xmlns:p14="http://schemas.microsoft.com/office/powerpoint/2010/main" val="3241296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13759-2DE3-41DA-A0B5-09BA928310E5}"/>
              </a:ext>
            </a:extLst>
          </p:cNvPr>
          <p:cNvSpPr>
            <a:spLocks noGrp="1"/>
          </p:cNvSpPr>
          <p:nvPr>
            <p:ph type="title"/>
          </p:nvPr>
        </p:nvSpPr>
        <p:spPr/>
        <p:txBody>
          <a:bodyPr/>
          <a:lstStyle/>
          <a:p>
            <a:r>
              <a:rPr lang="en-US" altLang="zh-CN" dirty="0"/>
              <a:t>Demo Model</a:t>
            </a:r>
            <a:endParaRPr lang="zh-CN" altLang="en-US" dirty="0"/>
          </a:p>
        </p:txBody>
      </p:sp>
      <p:pic>
        <p:nvPicPr>
          <p:cNvPr id="4" name="内容占位符 3">
            <a:extLst>
              <a:ext uri="{FF2B5EF4-FFF2-40B4-BE49-F238E27FC236}">
                <a16:creationId xmlns:a16="http://schemas.microsoft.com/office/drawing/2014/main" id="{6E68A552-E77C-4EB5-B0F7-AD3EB7C7F297}"/>
              </a:ext>
            </a:extLst>
          </p:cNvPr>
          <p:cNvPicPr>
            <a:picLocks noGrp="1" noChangeAspect="1"/>
          </p:cNvPicPr>
          <p:nvPr>
            <p:ph idx="1"/>
          </p:nvPr>
        </p:nvPicPr>
        <p:blipFill>
          <a:blip r:embed="rId2"/>
          <a:stretch>
            <a:fillRect/>
          </a:stretch>
        </p:blipFill>
        <p:spPr>
          <a:xfrm>
            <a:off x="646111" y="1546201"/>
            <a:ext cx="5565951" cy="4195762"/>
          </a:xfrm>
          <a:prstGeom prst="rect">
            <a:avLst/>
          </a:prstGeom>
        </p:spPr>
      </p:pic>
      <p:sp>
        <p:nvSpPr>
          <p:cNvPr id="5" name="Content Placeholder 2">
            <a:extLst>
              <a:ext uri="{FF2B5EF4-FFF2-40B4-BE49-F238E27FC236}">
                <a16:creationId xmlns:a16="http://schemas.microsoft.com/office/drawing/2014/main" id="{E340415A-E16E-472E-88C4-A33DD00012C8}"/>
              </a:ext>
            </a:extLst>
          </p:cNvPr>
          <p:cNvSpPr txBox="1">
            <a:spLocks/>
          </p:cNvSpPr>
          <p:nvPr/>
        </p:nvSpPr>
        <p:spPr>
          <a:xfrm>
            <a:off x="894001" y="5705450"/>
            <a:ext cx="5201999" cy="11299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Get bill and confirm it, the price of the medicine(default) is import price*1.0625, and changed storage</a:t>
            </a:r>
          </a:p>
        </p:txBody>
      </p:sp>
      <p:pic>
        <p:nvPicPr>
          <p:cNvPr id="6" name="图片 5">
            <a:extLst>
              <a:ext uri="{FF2B5EF4-FFF2-40B4-BE49-F238E27FC236}">
                <a16:creationId xmlns:a16="http://schemas.microsoft.com/office/drawing/2014/main" id="{0370CA6A-3A3A-4A93-AA67-6829AEB4BBDA}"/>
              </a:ext>
            </a:extLst>
          </p:cNvPr>
          <p:cNvPicPr>
            <a:picLocks noChangeAspect="1"/>
          </p:cNvPicPr>
          <p:nvPr/>
        </p:nvPicPr>
        <p:blipFill>
          <a:blip r:embed="rId3"/>
          <a:stretch>
            <a:fillRect/>
          </a:stretch>
        </p:blipFill>
        <p:spPr>
          <a:xfrm>
            <a:off x="6533509" y="1272870"/>
            <a:ext cx="5658491" cy="4312260"/>
          </a:xfrm>
          <a:prstGeom prst="rect">
            <a:avLst/>
          </a:prstGeom>
        </p:spPr>
      </p:pic>
      <p:sp>
        <p:nvSpPr>
          <p:cNvPr id="7" name="Content Placeholder 2">
            <a:extLst>
              <a:ext uri="{FF2B5EF4-FFF2-40B4-BE49-F238E27FC236}">
                <a16:creationId xmlns:a16="http://schemas.microsoft.com/office/drawing/2014/main" id="{FCA5DB48-3559-4DCA-A8A6-47DB9605D74C}"/>
              </a:ext>
            </a:extLst>
          </p:cNvPr>
          <p:cNvSpPr txBox="1">
            <a:spLocks/>
          </p:cNvSpPr>
          <p:nvPr/>
        </p:nvSpPr>
        <p:spPr>
          <a:xfrm>
            <a:off x="6704844" y="5705450"/>
            <a:ext cx="5201999" cy="11299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Second demo for nursing and not assign the doctor</a:t>
            </a:r>
          </a:p>
        </p:txBody>
      </p:sp>
    </p:spTree>
    <p:extLst>
      <p:ext uri="{BB962C8B-B14F-4D97-AF65-F5344CB8AC3E}">
        <p14:creationId xmlns:p14="http://schemas.microsoft.com/office/powerpoint/2010/main" val="166645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217F1-1464-44C0-AECE-84A9738692DF}"/>
              </a:ext>
            </a:extLst>
          </p:cNvPr>
          <p:cNvSpPr>
            <a:spLocks noGrp="1"/>
          </p:cNvSpPr>
          <p:nvPr>
            <p:ph type="title"/>
          </p:nvPr>
        </p:nvSpPr>
        <p:spPr/>
        <p:txBody>
          <a:bodyPr/>
          <a:lstStyle/>
          <a:p>
            <a:r>
              <a:rPr lang="en-US" altLang="zh-CN" dirty="0"/>
              <a:t>Demo Model</a:t>
            </a:r>
            <a:endParaRPr lang="zh-CN" altLang="en-US" dirty="0"/>
          </a:p>
        </p:txBody>
      </p:sp>
      <p:pic>
        <p:nvPicPr>
          <p:cNvPr id="4" name="内容占位符 3">
            <a:extLst>
              <a:ext uri="{FF2B5EF4-FFF2-40B4-BE49-F238E27FC236}">
                <a16:creationId xmlns:a16="http://schemas.microsoft.com/office/drawing/2014/main" id="{9C2428AA-62CC-4BDD-844F-D0C5473AE113}"/>
              </a:ext>
            </a:extLst>
          </p:cNvPr>
          <p:cNvPicPr>
            <a:picLocks noGrp="1" noChangeAspect="1"/>
          </p:cNvPicPr>
          <p:nvPr>
            <p:ph idx="1"/>
          </p:nvPr>
        </p:nvPicPr>
        <p:blipFill>
          <a:blip r:embed="rId2"/>
          <a:stretch>
            <a:fillRect/>
          </a:stretch>
        </p:blipFill>
        <p:spPr>
          <a:xfrm>
            <a:off x="744670" y="1853248"/>
            <a:ext cx="5528533" cy="4195762"/>
          </a:xfrm>
          <a:prstGeom prst="rect">
            <a:avLst/>
          </a:prstGeom>
        </p:spPr>
      </p:pic>
      <p:sp>
        <p:nvSpPr>
          <p:cNvPr id="5" name="Content Placeholder 2">
            <a:extLst>
              <a:ext uri="{FF2B5EF4-FFF2-40B4-BE49-F238E27FC236}">
                <a16:creationId xmlns:a16="http://schemas.microsoft.com/office/drawing/2014/main" id="{34DC5072-CD87-41A3-BE40-E36C62191EA2}"/>
              </a:ext>
            </a:extLst>
          </p:cNvPr>
          <p:cNvSpPr txBox="1">
            <a:spLocks/>
          </p:cNvSpPr>
          <p:nvPr/>
        </p:nvSpPr>
        <p:spPr>
          <a:xfrm>
            <a:off x="907936" y="6028909"/>
            <a:ext cx="5201999" cy="11299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After treatment record the doctor</a:t>
            </a:r>
          </a:p>
        </p:txBody>
      </p:sp>
      <p:pic>
        <p:nvPicPr>
          <p:cNvPr id="6" name="图片 5">
            <a:extLst>
              <a:ext uri="{FF2B5EF4-FFF2-40B4-BE49-F238E27FC236}">
                <a16:creationId xmlns:a16="http://schemas.microsoft.com/office/drawing/2014/main" id="{48A4C933-16F1-4A39-A83B-6CF8A4731A15}"/>
              </a:ext>
            </a:extLst>
          </p:cNvPr>
          <p:cNvPicPr>
            <a:picLocks noChangeAspect="1"/>
          </p:cNvPicPr>
          <p:nvPr/>
        </p:nvPicPr>
        <p:blipFill>
          <a:blip r:embed="rId3"/>
          <a:stretch>
            <a:fillRect/>
          </a:stretch>
        </p:blipFill>
        <p:spPr>
          <a:xfrm>
            <a:off x="6743560" y="1853248"/>
            <a:ext cx="4939072" cy="3735485"/>
          </a:xfrm>
          <a:prstGeom prst="rect">
            <a:avLst/>
          </a:prstGeom>
        </p:spPr>
      </p:pic>
      <p:sp>
        <p:nvSpPr>
          <p:cNvPr id="7" name="Content Placeholder 2">
            <a:extLst>
              <a:ext uri="{FF2B5EF4-FFF2-40B4-BE49-F238E27FC236}">
                <a16:creationId xmlns:a16="http://schemas.microsoft.com/office/drawing/2014/main" id="{4192D039-61EA-4EF8-B2E8-FB269D7E28D2}"/>
              </a:ext>
            </a:extLst>
          </p:cNvPr>
          <p:cNvSpPr txBox="1">
            <a:spLocks/>
          </p:cNvSpPr>
          <p:nvPr/>
        </p:nvSpPr>
        <p:spPr>
          <a:xfrm>
            <a:off x="6612096" y="5616311"/>
            <a:ext cx="5201999" cy="11299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Nursing request</a:t>
            </a:r>
          </a:p>
        </p:txBody>
      </p:sp>
    </p:spTree>
    <p:extLst>
      <p:ext uri="{BB962C8B-B14F-4D97-AF65-F5344CB8AC3E}">
        <p14:creationId xmlns:p14="http://schemas.microsoft.com/office/powerpoint/2010/main" val="2167220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91ED0-43DD-424D-883E-593684604CBC}"/>
              </a:ext>
            </a:extLst>
          </p:cNvPr>
          <p:cNvSpPr>
            <a:spLocks noGrp="1"/>
          </p:cNvSpPr>
          <p:nvPr>
            <p:ph type="title"/>
          </p:nvPr>
        </p:nvSpPr>
        <p:spPr/>
        <p:txBody>
          <a:bodyPr/>
          <a:lstStyle/>
          <a:p>
            <a:r>
              <a:rPr lang="en-US" altLang="zh-CN" dirty="0"/>
              <a:t>Demo Model</a:t>
            </a:r>
            <a:endParaRPr lang="zh-CN" altLang="en-US" dirty="0"/>
          </a:p>
        </p:txBody>
      </p:sp>
      <p:sp>
        <p:nvSpPr>
          <p:cNvPr id="3" name="内容占位符 2">
            <a:extLst>
              <a:ext uri="{FF2B5EF4-FFF2-40B4-BE49-F238E27FC236}">
                <a16:creationId xmlns:a16="http://schemas.microsoft.com/office/drawing/2014/main" id="{650874EE-03D1-4F5A-BFE4-E9481DE1E9A8}"/>
              </a:ext>
            </a:extLst>
          </p:cNvPr>
          <p:cNvSpPr>
            <a:spLocks noGrp="1"/>
          </p:cNvSpPr>
          <p:nvPr>
            <p:ph idx="1"/>
          </p:nvPr>
        </p:nvSpPr>
        <p:spPr>
          <a:xfrm>
            <a:off x="717724" y="5176912"/>
            <a:ext cx="3516651" cy="4302136"/>
          </a:xfrm>
        </p:spPr>
        <p:txBody>
          <a:bodyPr/>
          <a:lstStyle/>
          <a:p>
            <a:r>
              <a:rPr lang="en-US" altLang="zh-CN" dirty="0"/>
              <a:t>When assign to a nursing, the status changed to processing</a:t>
            </a:r>
            <a:endParaRPr lang="zh-CN" altLang="en-US" dirty="0"/>
          </a:p>
        </p:txBody>
      </p:sp>
      <p:pic>
        <p:nvPicPr>
          <p:cNvPr id="4" name="图片 3">
            <a:extLst>
              <a:ext uri="{FF2B5EF4-FFF2-40B4-BE49-F238E27FC236}">
                <a16:creationId xmlns:a16="http://schemas.microsoft.com/office/drawing/2014/main" id="{24876C85-89C8-42F2-A537-E799C17E8B26}"/>
              </a:ext>
            </a:extLst>
          </p:cNvPr>
          <p:cNvPicPr>
            <a:picLocks noChangeAspect="1"/>
          </p:cNvPicPr>
          <p:nvPr/>
        </p:nvPicPr>
        <p:blipFill>
          <a:blip r:embed="rId2"/>
          <a:stretch>
            <a:fillRect/>
          </a:stretch>
        </p:blipFill>
        <p:spPr>
          <a:xfrm>
            <a:off x="646111" y="1574434"/>
            <a:ext cx="4544884" cy="3430319"/>
          </a:xfrm>
          <a:prstGeom prst="rect">
            <a:avLst/>
          </a:prstGeom>
        </p:spPr>
      </p:pic>
      <p:pic>
        <p:nvPicPr>
          <p:cNvPr id="5" name="图片 4">
            <a:extLst>
              <a:ext uri="{FF2B5EF4-FFF2-40B4-BE49-F238E27FC236}">
                <a16:creationId xmlns:a16="http://schemas.microsoft.com/office/drawing/2014/main" id="{B4BA4FA1-BE43-4E78-9C8C-61715F7B20E6}"/>
              </a:ext>
            </a:extLst>
          </p:cNvPr>
          <p:cNvPicPr>
            <a:picLocks noChangeAspect="1"/>
          </p:cNvPicPr>
          <p:nvPr/>
        </p:nvPicPr>
        <p:blipFill>
          <a:blip r:embed="rId3"/>
          <a:stretch>
            <a:fillRect/>
          </a:stretch>
        </p:blipFill>
        <p:spPr>
          <a:xfrm>
            <a:off x="6096000" y="1571358"/>
            <a:ext cx="4544884" cy="3433395"/>
          </a:xfrm>
          <a:prstGeom prst="rect">
            <a:avLst/>
          </a:prstGeom>
        </p:spPr>
      </p:pic>
      <p:sp>
        <p:nvSpPr>
          <p:cNvPr id="6" name="内容占位符 2">
            <a:extLst>
              <a:ext uri="{FF2B5EF4-FFF2-40B4-BE49-F238E27FC236}">
                <a16:creationId xmlns:a16="http://schemas.microsoft.com/office/drawing/2014/main" id="{793581E9-8C24-42D9-A221-E17B2436A0F2}"/>
              </a:ext>
            </a:extLst>
          </p:cNvPr>
          <p:cNvSpPr txBox="1">
            <a:spLocks/>
          </p:cNvSpPr>
          <p:nvPr/>
        </p:nvSpPr>
        <p:spPr>
          <a:xfrm>
            <a:off x="6096000" y="5160501"/>
            <a:ext cx="3516651" cy="43021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And in assigned nurse panel, we can see the assignment and finish it.</a:t>
            </a:r>
            <a:endParaRPr lang="zh-CN" altLang="en-US" dirty="0"/>
          </a:p>
        </p:txBody>
      </p:sp>
    </p:spTree>
    <p:extLst>
      <p:ext uri="{BB962C8B-B14F-4D97-AF65-F5344CB8AC3E}">
        <p14:creationId xmlns:p14="http://schemas.microsoft.com/office/powerpoint/2010/main" val="1516881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7D2F5-DA93-44C6-806C-A07037C5E1C8}"/>
              </a:ext>
            </a:extLst>
          </p:cNvPr>
          <p:cNvSpPr>
            <a:spLocks noGrp="1"/>
          </p:cNvSpPr>
          <p:nvPr>
            <p:ph type="title"/>
          </p:nvPr>
        </p:nvSpPr>
        <p:spPr/>
        <p:txBody>
          <a:bodyPr/>
          <a:lstStyle/>
          <a:p>
            <a:r>
              <a:rPr lang="en-US" altLang="zh-CN" dirty="0"/>
              <a:t>Background: Global</a:t>
            </a:r>
            <a:endParaRPr lang="zh-CN" altLang="en-US" dirty="0"/>
          </a:p>
        </p:txBody>
      </p:sp>
      <p:sp>
        <p:nvSpPr>
          <p:cNvPr id="3" name="内容占位符 2">
            <a:extLst>
              <a:ext uri="{FF2B5EF4-FFF2-40B4-BE49-F238E27FC236}">
                <a16:creationId xmlns:a16="http://schemas.microsoft.com/office/drawing/2014/main" id="{5F18F846-4223-465E-B768-265334BBD0F1}"/>
              </a:ext>
            </a:extLst>
          </p:cNvPr>
          <p:cNvSpPr>
            <a:spLocks noGrp="1"/>
          </p:cNvSpPr>
          <p:nvPr>
            <p:ph idx="1"/>
          </p:nvPr>
        </p:nvSpPr>
        <p:spPr/>
        <p:txBody>
          <a:bodyPr/>
          <a:lstStyle/>
          <a:p>
            <a:r>
              <a:rPr lang="en-US" altLang="zh-CN" dirty="0"/>
              <a:t>China: template</a:t>
            </a:r>
          </a:p>
          <a:p>
            <a:r>
              <a:rPr lang="en-US" altLang="zh-CN" dirty="0"/>
              <a:t>Development country: suitable</a:t>
            </a:r>
          </a:p>
          <a:p>
            <a:r>
              <a:rPr lang="en-US" altLang="zh-CN" dirty="0"/>
              <a:t>Developed country: already have but still need to Improve</a:t>
            </a:r>
          </a:p>
          <a:p>
            <a:endParaRPr lang="zh-CN" altLang="en-US" dirty="0"/>
          </a:p>
        </p:txBody>
      </p:sp>
    </p:spTree>
    <p:extLst>
      <p:ext uri="{BB962C8B-B14F-4D97-AF65-F5344CB8AC3E}">
        <p14:creationId xmlns:p14="http://schemas.microsoft.com/office/powerpoint/2010/main" val="139747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2EDBD-1B90-47A5-BC71-A0267CB67E05}"/>
              </a:ext>
            </a:extLst>
          </p:cNvPr>
          <p:cNvSpPr>
            <a:spLocks noGrp="1"/>
          </p:cNvSpPr>
          <p:nvPr>
            <p:ph type="title"/>
          </p:nvPr>
        </p:nvSpPr>
        <p:spPr/>
        <p:txBody>
          <a:bodyPr/>
          <a:lstStyle/>
          <a:p>
            <a:r>
              <a:rPr lang="en-US" altLang="zh-CN" dirty="0"/>
              <a:t>Demo Model</a:t>
            </a:r>
            <a:endParaRPr lang="zh-CN" altLang="en-US" dirty="0"/>
          </a:p>
        </p:txBody>
      </p:sp>
      <p:sp>
        <p:nvSpPr>
          <p:cNvPr id="7" name="内容占位符 6">
            <a:extLst>
              <a:ext uri="{FF2B5EF4-FFF2-40B4-BE49-F238E27FC236}">
                <a16:creationId xmlns:a16="http://schemas.microsoft.com/office/drawing/2014/main" id="{8A3759B6-AE05-4A6A-AE13-1DA6C6DC6044}"/>
              </a:ext>
            </a:extLst>
          </p:cNvPr>
          <p:cNvSpPr>
            <a:spLocks noGrp="1"/>
          </p:cNvSpPr>
          <p:nvPr>
            <p:ph idx="1"/>
          </p:nvPr>
        </p:nvSpPr>
        <p:spPr>
          <a:xfrm>
            <a:off x="7469945" y="1709937"/>
            <a:ext cx="4501662" cy="4195481"/>
          </a:xfrm>
        </p:spPr>
        <p:txBody>
          <a:bodyPr/>
          <a:lstStyle/>
          <a:p>
            <a:r>
              <a:rPr lang="en-US" altLang="zh-CN" dirty="0"/>
              <a:t>We can input the treatment result in box</a:t>
            </a:r>
            <a:endParaRPr lang="zh-CN" altLang="en-US" dirty="0"/>
          </a:p>
        </p:txBody>
      </p:sp>
      <p:pic>
        <p:nvPicPr>
          <p:cNvPr id="8" name="图片 7">
            <a:extLst>
              <a:ext uri="{FF2B5EF4-FFF2-40B4-BE49-F238E27FC236}">
                <a16:creationId xmlns:a16="http://schemas.microsoft.com/office/drawing/2014/main" id="{B3755D66-50E1-4BE6-B32E-3B05FA006084}"/>
              </a:ext>
            </a:extLst>
          </p:cNvPr>
          <p:cNvPicPr>
            <a:picLocks noChangeAspect="1"/>
          </p:cNvPicPr>
          <p:nvPr/>
        </p:nvPicPr>
        <p:blipFill>
          <a:blip r:embed="rId2"/>
          <a:stretch>
            <a:fillRect/>
          </a:stretch>
        </p:blipFill>
        <p:spPr>
          <a:xfrm>
            <a:off x="875762" y="1459190"/>
            <a:ext cx="6364532" cy="4840287"/>
          </a:xfrm>
          <a:prstGeom prst="rect">
            <a:avLst/>
          </a:prstGeom>
        </p:spPr>
      </p:pic>
    </p:spTree>
    <p:extLst>
      <p:ext uri="{BB962C8B-B14F-4D97-AF65-F5344CB8AC3E}">
        <p14:creationId xmlns:p14="http://schemas.microsoft.com/office/powerpoint/2010/main" val="181097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A7FE7-22D1-4CC5-AB14-5EDB157858F9}"/>
              </a:ext>
            </a:extLst>
          </p:cNvPr>
          <p:cNvSpPr>
            <a:spLocks noGrp="1"/>
          </p:cNvSpPr>
          <p:nvPr>
            <p:ph type="title"/>
          </p:nvPr>
        </p:nvSpPr>
        <p:spPr/>
        <p:txBody>
          <a:bodyPr/>
          <a:lstStyle/>
          <a:p>
            <a:r>
              <a:rPr lang="en-US" altLang="zh-CN" dirty="0"/>
              <a:t>Demo Model</a:t>
            </a:r>
            <a:endParaRPr lang="zh-CN" altLang="en-US" dirty="0"/>
          </a:p>
        </p:txBody>
      </p:sp>
      <p:pic>
        <p:nvPicPr>
          <p:cNvPr id="4" name="内容占位符 3">
            <a:extLst>
              <a:ext uri="{FF2B5EF4-FFF2-40B4-BE49-F238E27FC236}">
                <a16:creationId xmlns:a16="http://schemas.microsoft.com/office/drawing/2014/main" id="{07A39171-9420-4567-89F5-1F12790FC142}"/>
              </a:ext>
            </a:extLst>
          </p:cNvPr>
          <p:cNvPicPr>
            <a:picLocks noGrp="1" noChangeAspect="1"/>
          </p:cNvPicPr>
          <p:nvPr>
            <p:ph idx="1"/>
          </p:nvPr>
        </p:nvPicPr>
        <p:blipFill>
          <a:blip r:embed="rId2"/>
          <a:stretch>
            <a:fillRect/>
          </a:stretch>
        </p:blipFill>
        <p:spPr>
          <a:xfrm>
            <a:off x="569362" y="1853248"/>
            <a:ext cx="5526638" cy="4195762"/>
          </a:xfrm>
          <a:prstGeom prst="rect">
            <a:avLst/>
          </a:prstGeom>
        </p:spPr>
      </p:pic>
      <p:sp>
        <p:nvSpPr>
          <p:cNvPr id="5" name="内容占位符 6">
            <a:extLst>
              <a:ext uri="{FF2B5EF4-FFF2-40B4-BE49-F238E27FC236}">
                <a16:creationId xmlns:a16="http://schemas.microsoft.com/office/drawing/2014/main" id="{35FE8868-A636-4C5F-B728-B5194C327708}"/>
              </a:ext>
            </a:extLst>
          </p:cNvPr>
          <p:cNvSpPr txBox="1">
            <a:spLocks/>
          </p:cNvSpPr>
          <p:nvPr/>
        </p:nvSpPr>
        <p:spPr>
          <a:xfrm>
            <a:off x="7469945" y="1709937"/>
            <a:ext cx="450166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Also it will generate </a:t>
            </a:r>
            <a:r>
              <a:rPr lang="en-US" altLang="zh-CN"/>
              <a:t>nursing fee</a:t>
            </a:r>
            <a:endParaRPr lang="zh-CN" altLang="en-US" dirty="0"/>
          </a:p>
        </p:txBody>
      </p:sp>
    </p:spTree>
    <p:extLst>
      <p:ext uri="{BB962C8B-B14F-4D97-AF65-F5344CB8AC3E}">
        <p14:creationId xmlns:p14="http://schemas.microsoft.com/office/powerpoint/2010/main" val="17715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96FB-746A-6048-BA20-42AD73449AB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CF4C11D-BAEA-8B47-AC63-65590D1794A0}"/>
              </a:ext>
            </a:extLst>
          </p:cNvPr>
          <p:cNvSpPr>
            <a:spLocks noGrp="1"/>
          </p:cNvSpPr>
          <p:nvPr>
            <p:ph idx="1"/>
          </p:nvPr>
        </p:nvSpPr>
        <p:spPr>
          <a:xfrm>
            <a:off x="1103312" y="2052917"/>
            <a:ext cx="8946541" cy="4197096"/>
          </a:xfrm>
        </p:spPr>
        <p:txBody>
          <a:bodyPr/>
          <a:lstStyle/>
          <a:p>
            <a:pPr>
              <a:lnSpc>
                <a:spcPct val="150000"/>
              </a:lnSpc>
            </a:pPr>
            <a:r>
              <a:rPr lang="en-US" dirty="0"/>
              <a:t>How to connect and react between different organizations in different enterprise.</a:t>
            </a:r>
          </a:p>
          <a:p>
            <a:pPr>
              <a:lnSpc>
                <a:spcPct val="150000"/>
              </a:lnSpc>
            </a:pPr>
            <a:r>
              <a:rPr lang="en-US" dirty="0"/>
              <a:t>Handle the method with a linkage of more than two entities.</a:t>
            </a:r>
          </a:p>
          <a:p>
            <a:pPr>
              <a:lnSpc>
                <a:spcPct val="150000"/>
              </a:lnSpc>
            </a:pPr>
            <a:r>
              <a:rPr lang="en-US" dirty="0"/>
              <a:t>Handle with the interaction to reduce coupling for more extension. </a:t>
            </a:r>
          </a:p>
        </p:txBody>
      </p:sp>
    </p:spTree>
    <p:extLst>
      <p:ext uri="{BB962C8B-B14F-4D97-AF65-F5344CB8AC3E}">
        <p14:creationId xmlns:p14="http://schemas.microsoft.com/office/powerpoint/2010/main" val="56798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6BB8-803F-FA4A-B609-BCF5729EB415}"/>
              </a:ext>
            </a:extLst>
          </p:cNvPr>
          <p:cNvSpPr>
            <a:spLocks noGrp="1"/>
          </p:cNvSpPr>
          <p:nvPr>
            <p:ph type="title"/>
          </p:nvPr>
        </p:nvSpPr>
        <p:spPr/>
        <p:txBody>
          <a:bodyPr/>
          <a:lstStyle/>
          <a:p>
            <a:r>
              <a:rPr lang="en-US" dirty="0"/>
              <a:t>Solution to the problem</a:t>
            </a:r>
          </a:p>
        </p:txBody>
      </p:sp>
      <p:sp>
        <p:nvSpPr>
          <p:cNvPr id="3" name="Content Placeholder 2">
            <a:extLst>
              <a:ext uri="{FF2B5EF4-FFF2-40B4-BE49-F238E27FC236}">
                <a16:creationId xmlns:a16="http://schemas.microsoft.com/office/drawing/2014/main" id="{2D341692-C18E-0245-9276-6EB069381714}"/>
              </a:ext>
            </a:extLst>
          </p:cNvPr>
          <p:cNvSpPr>
            <a:spLocks noGrp="1"/>
          </p:cNvSpPr>
          <p:nvPr>
            <p:ph idx="1"/>
          </p:nvPr>
        </p:nvSpPr>
        <p:spPr/>
        <p:txBody>
          <a:bodyPr/>
          <a:lstStyle/>
          <a:p>
            <a:r>
              <a:rPr lang="en-US" dirty="0"/>
              <a:t>Utilize work request to connect between interaction entities.</a:t>
            </a:r>
          </a:p>
          <a:p>
            <a:pPr marL="0" indent="0">
              <a:buNone/>
            </a:pPr>
            <a:endParaRPr lang="en-US" dirty="0"/>
          </a:p>
          <a:p>
            <a:r>
              <a:rPr lang="en-US" dirty="0"/>
              <a:t>Separate different roles in different layers </a:t>
            </a:r>
          </a:p>
        </p:txBody>
      </p:sp>
    </p:spTree>
    <p:extLst>
      <p:ext uri="{BB962C8B-B14F-4D97-AF65-F5344CB8AC3E}">
        <p14:creationId xmlns:p14="http://schemas.microsoft.com/office/powerpoint/2010/main" val="342924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39E0-8C09-A049-A43E-218D1BDDBE32}"/>
              </a:ext>
            </a:extLst>
          </p:cNvPr>
          <p:cNvSpPr>
            <a:spLocks noGrp="1"/>
          </p:cNvSpPr>
          <p:nvPr>
            <p:ph type="title"/>
          </p:nvPr>
        </p:nvSpPr>
        <p:spPr>
          <a:xfrm>
            <a:off x="648930" y="629266"/>
            <a:ext cx="9252154" cy="1223983"/>
          </a:xfrm>
        </p:spPr>
        <p:txBody>
          <a:bodyPr>
            <a:normAutofit/>
          </a:bodyPr>
          <a:lstStyle/>
          <a:p>
            <a:r>
              <a:rPr lang="en-US" dirty="0"/>
              <a:t>Work Request</a:t>
            </a:r>
          </a:p>
        </p:txBody>
      </p:sp>
      <p:sp>
        <p:nvSpPr>
          <p:cNvPr id="8" name="Content Placeholder 7">
            <a:extLst>
              <a:ext uri="{FF2B5EF4-FFF2-40B4-BE49-F238E27FC236}">
                <a16:creationId xmlns:a16="http://schemas.microsoft.com/office/drawing/2014/main" id="{D9D8C6FE-79BA-41A8-8CD4-EC563AFC2977}"/>
              </a:ext>
            </a:extLst>
          </p:cNvPr>
          <p:cNvSpPr>
            <a:spLocks noGrp="1"/>
          </p:cNvSpPr>
          <p:nvPr>
            <p:ph idx="1"/>
          </p:nvPr>
        </p:nvSpPr>
        <p:spPr>
          <a:xfrm>
            <a:off x="1103311" y="2052214"/>
            <a:ext cx="4338409" cy="4196185"/>
          </a:xfrm>
        </p:spPr>
        <p:txBody>
          <a:bodyPr>
            <a:normAutofit/>
          </a:bodyPr>
          <a:lstStyle/>
          <a:p>
            <a:r>
              <a:rPr lang="en-US" dirty="0"/>
              <a:t>Work Request serves as a transmission between different roles. </a:t>
            </a:r>
          </a:p>
          <a:p>
            <a:r>
              <a:rPr lang="en-US" dirty="0"/>
              <a:t>We have a basic Work Request </a:t>
            </a:r>
            <a:r>
              <a:rPr lang="en-US" altLang="zh-CN" dirty="0"/>
              <a:t>template and different request extend from this one</a:t>
            </a:r>
            <a:endParaRPr lang="en-US" dirty="0"/>
          </a:p>
          <a:p>
            <a:endParaRPr lang="en-US" dirty="0"/>
          </a:p>
        </p:txBody>
      </p:sp>
      <p:pic>
        <p:nvPicPr>
          <p:cNvPr id="4" name="Content Placeholder 3">
            <a:extLst>
              <a:ext uri="{FF2B5EF4-FFF2-40B4-BE49-F238E27FC236}">
                <a16:creationId xmlns:a16="http://schemas.microsoft.com/office/drawing/2014/main" id="{B0CB5B28-153A-AE48-B401-BE7FC95A9F1B}"/>
              </a:ext>
            </a:extLst>
          </p:cNvPr>
          <p:cNvPicPr>
            <a:picLocks noChangeAspect="1"/>
          </p:cNvPicPr>
          <p:nvPr/>
        </p:nvPicPr>
        <p:blipFill>
          <a:blip r:embed="rId3"/>
          <a:stretch>
            <a:fillRect/>
          </a:stretch>
        </p:blipFill>
        <p:spPr>
          <a:xfrm>
            <a:off x="6096000" y="2052214"/>
            <a:ext cx="5451627" cy="144468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076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D09F-56EA-D34D-BFA9-7F45BF275C62}"/>
              </a:ext>
            </a:extLst>
          </p:cNvPr>
          <p:cNvSpPr>
            <a:spLocks noGrp="1"/>
          </p:cNvSpPr>
          <p:nvPr>
            <p:ph type="title"/>
          </p:nvPr>
        </p:nvSpPr>
        <p:spPr>
          <a:xfrm>
            <a:off x="648930" y="629266"/>
            <a:ext cx="9252154" cy="1223983"/>
          </a:xfrm>
        </p:spPr>
        <p:txBody>
          <a:bodyPr>
            <a:normAutofit/>
          </a:bodyPr>
          <a:lstStyle/>
          <a:p>
            <a:pPr>
              <a:lnSpc>
                <a:spcPct val="90000"/>
              </a:lnSpc>
            </a:pPr>
            <a:r>
              <a:rPr lang="en-US" sz="3900"/>
              <a:t>Separate roles in different layers </a:t>
            </a:r>
            <a:br>
              <a:rPr lang="en-US" sz="3900"/>
            </a:br>
            <a:endParaRPr lang="en-US" sz="3900"/>
          </a:p>
        </p:txBody>
      </p:sp>
      <p:sp>
        <p:nvSpPr>
          <p:cNvPr id="3" name="Content Placeholder 2">
            <a:extLst>
              <a:ext uri="{FF2B5EF4-FFF2-40B4-BE49-F238E27FC236}">
                <a16:creationId xmlns:a16="http://schemas.microsoft.com/office/drawing/2014/main" id="{D8BBD5B2-43FA-F24B-9D2B-E0BA644855FB}"/>
              </a:ext>
            </a:extLst>
          </p:cNvPr>
          <p:cNvSpPr>
            <a:spLocks noGrp="1"/>
          </p:cNvSpPr>
          <p:nvPr>
            <p:ph idx="1"/>
          </p:nvPr>
        </p:nvSpPr>
        <p:spPr>
          <a:xfrm>
            <a:off x="1103311" y="2052214"/>
            <a:ext cx="4338409" cy="4196185"/>
          </a:xfrm>
        </p:spPr>
        <p:txBody>
          <a:bodyPr>
            <a:normAutofit/>
          </a:bodyPr>
          <a:lstStyle/>
          <a:p>
            <a:r>
              <a:rPr lang="en-US" dirty="0"/>
              <a:t>Much easier to locate the class we need</a:t>
            </a:r>
          </a:p>
          <a:p>
            <a:r>
              <a:rPr lang="en-US" dirty="0"/>
              <a:t>More sense of depth when approaching.</a:t>
            </a:r>
          </a:p>
        </p:txBody>
      </p:sp>
      <p:pic>
        <p:nvPicPr>
          <p:cNvPr id="4" name="Picture 3">
            <a:extLst>
              <a:ext uri="{FF2B5EF4-FFF2-40B4-BE49-F238E27FC236}">
                <a16:creationId xmlns:a16="http://schemas.microsoft.com/office/drawing/2014/main" id="{FABB4DC8-9AC7-DD4E-B37D-94D387E12675}"/>
              </a:ext>
            </a:extLst>
          </p:cNvPr>
          <p:cNvPicPr>
            <a:picLocks noChangeAspect="1"/>
          </p:cNvPicPr>
          <p:nvPr/>
        </p:nvPicPr>
        <p:blipFill rotWithShape="1">
          <a:blip r:embed="rId3"/>
          <a:srcRect t="8261" r="1" b="6289"/>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47419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2C2C-0FA5-4543-B0EA-B5A838149173}"/>
              </a:ext>
            </a:extLst>
          </p:cNvPr>
          <p:cNvSpPr>
            <a:spLocks noGrp="1"/>
          </p:cNvSpPr>
          <p:nvPr>
            <p:ph type="title"/>
          </p:nvPr>
        </p:nvSpPr>
        <p:spPr/>
        <p:txBody>
          <a:bodyPr/>
          <a:lstStyle/>
          <a:p>
            <a:r>
              <a:rPr lang="en-US" dirty="0"/>
              <a:t>Design Model</a:t>
            </a:r>
          </a:p>
        </p:txBody>
      </p:sp>
      <p:pic>
        <p:nvPicPr>
          <p:cNvPr id="9" name="内容占位符 8">
            <a:extLst>
              <a:ext uri="{FF2B5EF4-FFF2-40B4-BE49-F238E27FC236}">
                <a16:creationId xmlns:a16="http://schemas.microsoft.com/office/drawing/2014/main" id="{94ADDCE4-62B5-410E-86B7-CD1D08D122DB}"/>
              </a:ext>
            </a:extLst>
          </p:cNvPr>
          <p:cNvPicPr>
            <a:picLocks noGrp="1" noChangeAspect="1"/>
          </p:cNvPicPr>
          <p:nvPr>
            <p:ph idx="1"/>
          </p:nvPr>
        </p:nvPicPr>
        <p:blipFill>
          <a:blip r:embed="rId3"/>
          <a:stretch>
            <a:fillRect/>
          </a:stretch>
        </p:blipFill>
        <p:spPr>
          <a:xfrm>
            <a:off x="646111" y="1443660"/>
            <a:ext cx="10899778" cy="5414340"/>
          </a:xfrm>
        </p:spPr>
      </p:pic>
    </p:spTree>
    <p:extLst>
      <p:ext uri="{BB962C8B-B14F-4D97-AF65-F5344CB8AC3E}">
        <p14:creationId xmlns:p14="http://schemas.microsoft.com/office/powerpoint/2010/main" val="34390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166E2-6389-4DEE-8D36-F145008DB027}"/>
              </a:ext>
            </a:extLst>
          </p:cNvPr>
          <p:cNvSpPr>
            <a:spLocks noGrp="1"/>
          </p:cNvSpPr>
          <p:nvPr>
            <p:ph type="title"/>
          </p:nvPr>
        </p:nvSpPr>
        <p:spPr/>
        <p:txBody>
          <a:bodyPr/>
          <a:lstStyle/>
          <a:p>
            <a:r>
              <a:rPr lang="en-US" altLang="zh-CN" dirty="0"/>
              <a:t>Design Model(important work flow)</a:t>
            </a:r>
            <a:endParaRPr lang="zh-CN" altLang="en-US" dirty="0"/>
          </a:p>
        </p:txBody>
      </p:sp>
      <p:pic>
        <p:nvPicPr>
          <p:cNvPr id="8" name="内容占位符 7">
            <a:extLst>
              <a:ext uri="{FF2B5EF4-FFF2-40B4-BE49-F238E27FC236}">
                <a16:creationId xmlns:a16="http://schemas.microsoft.com/office/drawing/2014/main" id="{A42CCD30-F4EA-4898-957A-33C310F19BFA}"/>
              </a:ext>
            </a:extLst>
          </p:cNvPr>
          <p:cNvPicPr>
            <a:picLocks noGrp="1" noChangeAspect="1"/>
          </p:cNvPicPr>
          <p:nvPr>
            <p:ph idx="1"/>
          </p:nvPr>
        </p:nvPicPr>
        <p:blipFill>
          <a:blip r:embed="rId3"/>
          <a:stretch>
            <a:fillRect/>
          </a:stretch>
        </p:blipFill>
        <p:spPr>
          <a:xfrm>
            <a:off x="2084818" y="2052638"/>
            <a:ext cx="6984140" cy="4195762"/>
          </a:xfrm>
          <a:prstGeom prst="rect">
            <a:avLst/>
          </a:prstGeom>
        </p:spPr>
      </p:pic>
    </p:spTree>
    <p:extLst>
      <p:ext uri="{BB962C8B-B14F-4D97-AF65-F5344CB8AC3E}">
        <p14:creationId xmlns:p14="http://schemas.microsoft.com/office/powerpoint/2010/main" val="703709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601</Words>
  <Application>Microsoft Office PowerPoint</Application>
  <PresentationFormat>宽屏</PresentationFormat>
  <Paragraphs>97</Paragraphs>
  <Slides>31</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Arial</vt:lpstr>
      <vt:lpstr>Century Gothic</vt:lpstr>
      <vt:lpstr>Wingdings 3</vt:lpstr>
      <vt:lpstr>Ion</vt:lpstr>
      <vt:lpstr>Hospital Information System Final Presentation</vt:lpstr>
      <vt:lpstr>Background</vt:lpstr>
      <vt:lpstr>Background: Global</vt:lpstr>
      <vt:lpstr>Problem Statement</vt:lpstr>
      <vt:lpstr>Solution to the problem</vt:lpstr>
      <vt:lpstr>Work Request</vt:lpstr>
      <vt:lpstr>Separate roles in different layers  </vt:lpstr>
      <vt:lpstr>Design Model</vt:lpstr>
      <vt:lpstr>Design Model(important work flow)</vt:lpstr>
      <vt:lpstr>Design Model(important work flow)</vt:lpstr>
      <vt:lpstr>Design Model(important work flow)</vt:lpstr>
      <vt:lpstr>Demo Mode(Management)</vt:lpstr>
      <vt:lpstr>Demo Mode</vt:lpstr>
      <vt:lpstr>Demo Model</vt:lpstr>
      <vt:lpstr>Demo Model</vt:lpstr>
      <vt:lpstr>Demo Model</vt:lpstr>
      <vt:lpstr>Demo Model</vt:lpstr>
      <vt:lpstr>Demo Model</vt:lpstr>
      <vt:lpstr>Demo Model</vt:lpstr>
      <vt:lpstr>Demo Model(purchase &amp; medicine)</vt:lpstr>
      <vt:lpstr>Demo Model</vt:lpstr>
      <vt:lpstr>Demo Model</vt:lpstr>
      <vt:lpstr>Demo Model</vt:lpstr>
      <vt:lpstr>Demo Model</vt:lpstr>
      <vt:lpstr>Demo Model(see a doctor)</vt:lpstr>
      <vt:lpstr>Demo Model</vt:lpstr>
      <vt:lpstr>Demo Model</vt:lpstr>
      <vt:lpstr>Demo Model</vt:lpstr>
      <vt:lpstr>Demo Model</vt:lpstr>
      <vt:lpstr>Demo Model</vt:lpstr>
      <vt:lpstr>Demo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Information System Final Presentation</dc:title>
  <dc:creator>Qiushi Zhang</dc:creator>
  <cp:lastModifiedBy>禹 陈</cp:lastModifiedBy>
  <cp:revision>32</cp:revision>
  <dcterms:created xsi:type="dcterms:W3CDTF">2019-12-07T07:19:26Z</dcterms:created>
  <dcterms:modified xsi:type="dcterms:W3CDTF">2019-12-07T17:05:37Z</dcterms:modified>
</cp:coreProperties>
</file>