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8" r:id="rId4"/>
    <p:sldId id="266" r:id="rId5"/>
    <p:sldId id="268" r:id="rId6"/>
    <p:sldId id="270" r:id="rId7"/>
    <p:sldId id="271" r:id="rId8"/>
    <p:sldId id="269" r:id="rId9"/>
    <p:sldId id="272" r:id="rId10"/>
    <p:sldId id="273" r:id="rId11"/>
    <p:sldId id="274" r:id="rId12"/>
    <p:sldId id="276" r:id="rId13"/>
    <p:sldId id="265" r:id="rId14"/>
    <p:sldId id="263" r:id="rId15"/>
    <p:sldId id="260" r:id="rId16"/>
    <p:sldId id="261" r:id="rId17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18A44-B73A-4A29-A35F-B94DF474182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2850F48-65A7-4476-B06A-CED6F0AF6AEE}">
      <dgm:prSet phldrT="[Text]"/>
      <dgm:spPr/>
      <dgm:t>
        <a:bodyPr/>
        <a:lstStyle/>
        <a:p>
          <a:r>
            <a:rPr lang="en-HK" b="1" noProof="0" dirty="0"/>
            <a:t>Internet of Things </a:t>
          </a:r>
          <a:r>
            <a:rPr lang="en-HK" noProof="0" dirty="0"/>
            <a:t>(IoT)</a:t>
          </a:r>
        </a:p>
      </dgm:t>
    </dgm:pt>
    <dgm:pt modelId="{2D37978D-627C-4D47-85C1-14648E62AF99}" type="parTrans" cxnId="{51A08E4A-7428-4ED3-80A7-3BFE621CDC55}">
      <dgm:prSet/>
      <dgm:spPr/>
      <dgm:t>
        <a:bodyPr/>
        <a:lstStyle/>
        <a:p>
          <a:endParaRPr lang="de-DE"/>
        </a:p>
      </dgm:t>
    </dgm:pt>
    <dgm:pt modelId="{7619A410-0CC5-45C8-A4A4-8410EACD6DE0}" type="sibTrans" cxnId="{51A08E4A-7428-4ED3-80A7-3BFE621CDC55}">
      <dgm:prSet/>
      <dgm:spPr/>
      <dgm:t>
        <a:bodyPr/>
        <a:lstStyle/>
        <a:p>
          <a:endParaRPr lang="de-DE"/>
        </a:p>
      </dgm:t>
    </dgm:pt>
    <dgm:pt modelId="{7CC58525-377E-4BF3-91DF-68E612E2644F}">
      <dgm:prSet phldrT="[Text]"/>
      <dgm:spPr/>
      <dgm:t>
        <a:bodyPr/>
        <a:lstStyle/>
        <a:p>
          <a:r>
            <a:rPr lang="en-US" dirty="0"/>
            <a:t>Networking of objects and machines via the</a:t>
          </a:r>
          <a:br>
            <a:rPr lang="en-US" dirty="0"/>
          </a:br>
          <a:r>
            <a:rPr lang="en-US" dirty="0"/>
            <a:t>Internet</a:t>
          </a:r>
          <a:endParaRPr lang="de-DE" dirty="0"/>
        </a:p>
      </dgm:t>
    </dgm:pt>
    <dgm:pt modelId="{BC01516B-9309-4C79-80F3-8F463EC41A69}" type="parTrans" cxnId="{50A38EA5-0875-4260-A911-13F63F928AAF}">
      <dgm:prSet/>
      <dgm:spPr/>
      <dgm:t>
        <a:bodyPr/>
        <a:lstStyle/>
        <a:p>
          <a:endParaRPr lang="de-DE"/>
        </a:p>
      </dgm:t>
    </dgm:pt>
    <dgm:pt modelId="{CCF37F85-BB93-460E-91C2-B48EC5C5B0C1}" type="sibTrans" cxnId="{50A38EA5-0875-4260-A911-13F63F928AAF}">
      <dgm:prSet/>
      <dgm:spPr/>
      <dgm:t>
        <a:bodyPr/>
        <a:lstStyle/>
        <a:p>
          <a:endParaRPr lang="de-DE"/>
        </a:p>
      </dgm:t>
    </dgm:pt>
    <dgm:pt modelId="{FC09F090-294E-4E88-85B5-F888267AA0A8}">
      <dgm:prSet phldrT="[Text]"/>
      <dgm:spPr/>
      <dgm:t>
        <a:bodyPr/>
        <a:lstStyle/>
        <a:p>
          <a:r>
            <a:rPr lang="de-DE" dirty="0"/>
            <a:t>Devices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</a:t>
          </a:r>
          <a:r>
            <a:rPr lang="de-DE" dirty="0" err="1"/>
            <a:t>identity</a:t>
          </a:r>
          <a:endParaRPr lang="de-DE" dirty="0"/>
        </a:p>
      </dgm:t>
    </dgm:pt>
    <dgm:pt modelId="{C033730B-FBC6-431C-844F-2E276F930FE4}" type="parTrans" cxnId="{7AC63F15-E3A8-44D7-8C70-C01FBC36375D}">
      <dgm:prSet/>
      <dgm:spPr/>
      <dgm:t>
        <a:bodyPr/>
        <a:lstStyle/>
        <a:p>
          <a:endParaRPr lang="de-DE"/>
        </a:p>
      </dgm:t>
    </dgm:pt>
    <dgm:pt modelId="{0C579B93-33FB-4E97-B7CD-34C21A5E3B59}" type="sibTrans" cxnId="{7AC63F15-E3A8-44D7-8C70-C01FBC36375D}">
      <dgm:prSet/>
      <dgm:spPr/>
      <dgm:t>
        <a:bodyPr/>
        <a:lstStyle/>
        <a:p>
          <a:endParaRPr lang="de-DE"/>
        </a:p>
      </dgm:t>
    </dgm:pt>
    <dgm:pt modelId="{180EB683-A1EA-4B91-9AF3-3F00217B8B98}">
      <dgm:prSet phldrT="[Text]"/>
      <dgm:spPr/>
      <dgm:t>
        <a:bodyPr/>
        <a:lstStyle/>
        <a:p>
          <a:pPr>
            <a:buNone/>
          </a:pPr>
          <a:r>
            <a:rPr lang="de-DE" b="1" dirty="0"/>
            <a:t>Green Internet </a:t>
          </a:r>
          <a:r>
            <a:rPr lang="de-DE" b="1" dirty="0" err="1"/>
            <a:t>of</a:t>
          </a:r>
          <a:r>
            <a:rPr lang="de-DE" b="1" dirty="0"/>
            <a:t> Things</a:t>
          </a:r>
          <a:br>
            <a:rPr lang="de-DE" dirty="0"/>
          </a:br>
          <a:r>
            <a:rPr lang="de-DE" dirty="0"/>
            <a:t>(G-IoT)</a:t>
          </a:r>
        </a:p>
      </dgm:t>
    </dgm:pt>
    <dgm:pt modelId="{3C183CA5-656A-4DB8-A1DA-030358CE7B71}" type="parTrans" cxnId="{A0C1D5B4-D549-4C62-83FE-443C88E469EE}">
      <dgm:prSet/>
      <dgm:spPr/>
      <dgm:t>
        <a:bodyPr/>
        <a:lstStyle/>
        <a:p>
          <a:endParaRPr lang="de-DE"/>
        </a:p>
      </dgm:t>
    </dgm:pt>
    <dgm:pt modelId="{5034F180-4282-48E4-B472-927D444A5849}" type="sibTrans" cxnId="{A0C1D5B4-D549-4C62-83FE-443C88E469EE}">
      <dgm:prSet/>
      <dgm:spPr/>
      <dgm:t>
        <a:bodyPr/>
        <a:lstStyle/>
        <a:p>
          <a:endParaRPr lang="de-DE"/>
        </a:p>
      </dgm:t>
    </dgm:pt>
    <dgm:pt modelId="{7FCDD66C-699A-4D90-A754-077D5443FB22}">
      <dgm:prSet phldrT="[Text]"/>
      <dgm:spPr/>
      <dgm:t>
        <a:bodyPr/>
        <a:lstStyle/>
        <a:p>
          <a:r>
            <a:rPr lang="en-BZ" noProof="0" dirty="0"/>
            <a:t>Make software and hardware more </a:t>
          </a:r>
          <a:r>
            <a:rPr lang="en-BZ" noProof="0" dirty="0" err="1"/>
            <a:t>sustaibable</a:t>
          </a:r>
          <a:endParaRPr lang="en-BZ" noProof="0" dirty="0"/>
        </a:p>
      </dgm:t>
    </dgm:pt>
    <dgm:pt modelId="{F08F1C59-D17B-452F-821F-3CB81E300964}" type="parTrans" cxnId="{8857BC4C-C143-4E56-B193-AF48F0878677}">
      <dgm:prSet/>
      <dgm:spPr/>
      <dgm:t>
        <a:bodyPr/>
        <a:lstStyle/>
        <a:p>
          <a:endParaRPr lang="de-DE"/>
        </a:p>
      </dgm:t>
    </dgm:pt>
    <dgm:pt modelId="{C16C31E5-6495-4568-81C2-A8B154AECD33}" type="sibTrans" cxnId="{8857BC4C-C143-4E56-B193-AF48F0878677}">
      <dgm:prSet/>
      <dgm:spPr/>
      <dgm:t>
        <a:bodyPr/>
        <a:lstStyle/>
        <a:p>
          <a:endParaRPr lang="de-DE"/>
        </a:p>
      </dgm:t>
    </dgm:pt>
    <dgm:pt modelId="{20B49531-77B0-4636-BFD2-A0EA7B6986AC}">
      <dgm:prSet phldrT="[Text]"/>
      <dgm:spPr/>
      <dgm:t>
        <a:bodyPr/>
        <a:lstStyle/>
        <a:p>
          <a:r>
            <a:rPr lang="en-BZ" noProof="0" dirty="0"/>
            <a:t>Integration and monitoring of supply chain sustainability</a:t>
          </a:r>
        </a:p>
      </dgm:t>
    </dgm:pt>
    <dgm:pt modelId="{93F6FFE7-FEA4-4954-89D8-B704489A1EAE}" type="parTrans" cxnId="{1FBB9741-CFEE-46FA-95DB-7D751139F8FD}">
      <dgm:prSet/>
      <dgm:spPr/>
      <dgm:t>
        <a:bodyPr/>
        <a:lstStyle/>
        <a:p>
          <a:endParaRPr lang="de-DE"/>
        </a:p>
      </dgm:t>
    </dgm:pt>
    <dgm:pt modelId="{FE14B3C6-EAB6-42BF-AD93-F30F505BAB34}" type="sibTrans" cxnId="{1FBB9741-CFEE-46FA-95DB-7D751139F8FD}">
      <dgm:prSet/>
      <dgm:spPr/>
      <dgm:t>
        <a:bodyPr/>
        <a:lstStyle/>
        <a:p>
          <a:endParaRPr lang="de-DE"/>
        </a:p>
      </dgm:t>
    </dgm:pt>
    <dgm:pt modelId="{4BDC33B7-B35A-4465-A8DE-2636A9C6BE09}">
      <dgm:prSet phldrT="[Text]"/>
      <dgm:spPr/>
      <dgm:t>
        <a:bodyPr/>
        <a:lstStyle/>
        <a:p>
          <a:pPr>
            <a:buNone/>
          </a:pPr>
          <a:r>
            <a:rPr lang="en-US" b="1" dirty="0"/>
            <a:t>Green Supply Chain Management </a:t>
          </a:r>
          <a:r>
            <a:rPr lang="en-US" dirty="0"/>
            <a:t>(GSCM)</a:t>
          </a:r>
          <a:endParaRPr lang="de-DE" dirty="0"/>
        </a:p>
      </dgm:t>
    </dgm:pt>
    <dgm:pt modelId="{EE2C7454-F195-4E1F-A171-82CB25630C73}" type="parTrans" cxnId="{CD695CD9-5B17-4CD8-9154-7C820C181B23}">
      <dgm:prSet/>
      <dgm:spPr/>
      <dgm:t>
        <a:bodyPr/>
        <a:lstStyle/>
        <a:p>
          <a:endParaRPr lang="de-DE"/>
        </a:p>
      </dgm:t>
    </dgm:pt>
    <dgm:pt modelId="{F8E437E6-BD30-4F8D-A6CA-E9E329DF9AD1}" type="sibTrans" cxnId="{CD695CD9-5B17-4CD8-9154-7C820C181B23}">
      <dgm:prSet/>
      <dgm:spPr/>
      <dgm:t>
        <a:bodyPr/>
        <a:lstStyle/>
        <a:p>
          <a:endParaRPr lang="de-DE"/>
        </a:p>
      </dgm:t>
    </dgm:pt>
    <dgm:pt modelId="{94172A09-50DC-4007-91FF-2A5427CC897B}">
      <dgm:prSet phldrT="[Text]"/>
      <dgm:spPr/>
      <dgm:t>
        <a:bodyPr/>
        <a:lstStyle/>
        <a:p>
          <a:r>
            <a:rPr lang="en-US" dirty="0"/>
            <a:t>Establishment and</a:t>
          </a:r>
          <a:br>
            <a:rPr lang="en-US" dirty="0"/>
          </a:br>
          <a:r>
            <a:rPr lang="en-US" dirty="0"/>
            <a:t>management of supply chains</a:t>
          </a:r>
          <a:endParaRPr lang="de-DE" dirty="0"/>
        </a:p>
      </dgm:t>
    </dgm:pt>
    <dgm:pt modelId="{B5E673D7-438E-45E6-B64E-4366A9C827D7}" type="parTrans" cxnId="{6DCEB21D-9C55-4339-9C3C-CFF357CAE423}">
      <dgm:prSet/>
      <dgm:spPr/>
      <dgm:t>
        <a:bodyPr/>
        <a:lstStyle/>
        <a:p>
          <a:endParaRPr lang="de-DE"/>
        </a:p>
      </dgm:t>
    </dgm:pt>
    <dgm:pt modelId="{A359DD53-DBEC-4681-8916-011191F9F7E7}" type="sibTrans" cxnId="{6DCEB21D-9C55-4339-9C3C-CFF357CAE423}">
      <dgm:prSet/>
      <dgm:spPr/>
      <dgm:t>
        <a:bodyPr/>
        <a:lstStyle/>
        <a:p>
          <a:endParaRPr lang="de-DE"/>
        </a:p>
      </dgm:t>
    </dgm:pt>
    <dgm:pt modelId="{4AFE6D26-0E90-4D8A-80F3-C770DF927876}">
      <dgm:prSet phldrT="[Text]"/>
      <dgm:spPr/>
      <dgm:t>
        <a:bodyPr/>
        <a:lstStyle/>
        <a:p>
          <a:r>
            <a:rPr lang="de-DE" dirty="0" err="1"/>
            <a:t>Consideration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process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raw</a:t>
          </a:r>
          <a:r>
            <a:rPr lang="de-DE" dirty="0"/>
            <a:t> material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consumer</a:t>
          </a:r>
          <a:endParaRPr lang="de-DE" dirty="0"/>
        </a:p>
      </dgm:t>
    </dgm:pt>
    <dgm:pt modelId="{7D271641-257E-4FCF-B030-8CFCD54E7DD6}" type="parTrans" cxnId="{C871862B-9AEF-4241-B5F1-72390322F45B}">
      <dgm:prSet/>
      <dgm:spPr/>
      <dgm:t>
        <a:bodyPr/>
        <a:lstStyle/>
        <a:p>
          <a:endParaRPr lang="de-DE"/>
        </a:p>
      </dgm:t>
    </dgm:pt>
    <dgm:pt modelId="{C9F10118-1DBB-4DCF-9862-4EADE7C3778A}" type="sibTrans" cxnId="{C871862B-9AEF-4241-B5F1-72390322F45B}">
      <dgm:prSet/>
      <dgm:spPr/>
      <dgm:t>
        <a:bodyPr/>
        <a:lstStyle/>
        <a:p>
          <a:endParaRPr lang="de-DE"/>
        </a:p>
      </dgm:t>
    </dgm:pt>
    <dgm:pt modelId="{FA30DAAF-B7F6-4EB2-AF42-585AA3C90A41}">
      <dgm:prSet phldrT="[Text]"/>
      <dgm:spPr/>
      <dgm:t>
        <a:bodyPr/>
        <a:lstStyle/>
        <a:p>
          <a:r>
            <a:rPr lang="de-DE" dirty="0"/>
            <a:t>Industry 4.0</a:t>
          </a:r>
        </a:p>
      </dgm:t>
    </dgm:pt>
    <dgm:pt modelId="{3B91B716-446E-4F3C-B39A-E89A322E43D4}" type="parTrans" cxnId="{F81D7953-9AAA-42A3-AF02-7980A597656E}">
      <dgm:prSet/>
      <dgm:spPr/>
      <dgm:t>
        <a:bodyPr/>
        <a:lstStyle/>
        <a:p>
          <a:endParaRPr lang="de-DE"/>
        </a:p>
      </dgm:t>
    </dgm:pt>
    <dgm:pt modelId="{307429C4-706B-4F67-A3EA-78FEA9544C65}" type="sibTrans" cxnId="{F81D7953-9AAA-42A3-AF02-7980A597656E}">
      <dgm:prSet/>
      <dgm:spPr/>
      <dgm:t>
        <a:bodyPr/>
        <a:lstStyle/>
        <a:p>
          <a:endParaRPr lang="de-DE"/>
        </a:p>
      </dgm:t>
    </dgm:pt>
    <dgm:pt modelId="{2AE73FC7-3C0A-4DE1-AF1E-BE7CAE1F70CC}">
      <dgm:prSet phldrT="[Text]"/>
      <dgm:spPr/>
      <dgm:t>
        <a:bodyPr/>
        <a:lstStyle/>
        <a:p>
          <a:r>
            <a:rPr lang="de-DE" dirty="0"/>
            <a:t>Sensors and RFID </a:t>
          </a:r>
          <a:r>
            <a:rPr lang="de-DE" dirty="0" err="1"/>
            <a:t>technology</a:t>
          </a:r>
          <a:endParaRPr lang="de-DE" dirty="0"/>
        </a:p>
      </dgm:t>
    </dgm:pt>
    <dgm:pt modelId="{84734AC6-49B2-45CE-BFE3-B298CAC73C32}" type="parTrans" cxnId="{E72230AB-6F3A-446C-BB7C-E214304ED193}">
      <dgm:prSet/>
      <dgm:spPr/>
      <dgm:t>
        <a:bodyPr/>
        <a:lstStyle/>
        <a:p>
          <a:endParaRPr lang="de-DE"/>
        </a:p>
      </dgm:t>
    </dgm:pt>
    <dgm:pt modelId="{115A7567-8E42-4069-B34E-1EAF5B9CF0C5}" type="sibTrans" cxnId="{E72230AB-6F3A-446C-BB7C-E214304ED193}">
      <dgm:prSet/>
      <dgm:spPr/>
      <dgm:t>
        <a:bodyPr/>
        <a:lstStyle/>
        <a:p>
          <a:endParaRPr lang="de-DE"/>
        </a:p>
      </dgm:t>
    </dgm:pt>
    <dgm:pt modelId="{C121321F-4FED-40C1-A1B2-0D6BC1089DD2}">
      <dgm:prSet phldrT="[Text]"/>
      <dgm:spPr/>
      <dgm:t>
        <a:bodyPr/>
        <a:lstStyle/>
        <a:p>
          <a:r>
            <a:rPr lang="de-DE" dirty="0"/>
            <a:t>Machine-2-Machine</a:t>
          </a:r>
          <a:br>
            <a:rPr lang="de-DE" dirty="0"/>
          </a:br>
          <a:r>
            <a:rPr lang="de-DE" dirty="0" err="1"/>
            <a:t>communication</a:t>
          </a:r>
          <a:endParaRPr lang="de-DE" dirty="0"/>
        </a:p>
      </dgm:t>
    </dgm:pt>
    <dgm:pt modelId="{6B771F8A-4297-45CF-A609-C1ACDE4C3B37}" type="parTrans" cxnId="{B80C0781-EBEC-42F5-8481-60F108EB798C}">
      <dgm:prSet/>
      <dgm:spPr/>
      <dgm:t>
        <a:bodyPr/>
        <a:lstStyle/>
        <a:p>
          <a:endParaRPr lang="de-DE"/>
        </a:p>
      </dgm:t>
    </dgm:pt>
    <dgm:pt modelId="{A6A731A7-607B-4C73-86FF-E1AA52FE9F85}" type="sibTrans" cxnId="{B80C0781-EBEC-42F5-8481-60F108EB798C}">
      <dgm:prSet/>
      <dgm:spPr/>
      <dgm:t>
        <a:bodyPr/>
        <a:lstStyle/>
        <a:p>
          <a:endParaRPr lang="de-DE"/>
        </a:p>
      </dgm:t>
    </dgm:pt>
    <dgm:pt modelId="{E4C4DEB2-B598-4B2C-AD03-5C49BFB4D091}">
      <dgm:prSet phldrT="[Text]"/>
      <dgm:spPr/>
      <dgm:t>
        <a:bodyPr/>
        <a:lstStyle/>
        <a:p>
          <a:r>
            <a:rPr lang="en-BZ" noProof="0" dirty="0"/>
            <a:t>Reduce emissions and optimize logistics</a:t>
          </a:r>
        </a:p>
      </dgm:t>
    </dgm:pt>
    <dgm:pt modelId="{752C2B45-1E53-402A-8668-52E222FF7412}" type="parTrans" cxnId="{33CF6F03-A6A8-489A-B10B-293A4F28D140}">
      <dgm:prSet/>
      <dgm:spPr/>
      <dgm:t>
        <a:bodyPr/>
        <a:lstStyle/>
        <a:p>
          <a:endParaRPr lang="de-DE"/>
        </a:p>
      </dgm:t>
    </dgm:pt>
    <dgm:pt modelId="{36374865-A881-4D6A-861C-2D4B33EB1BD8}" type="sibTrans" cxnId="{33CF6F03-A6A8-489A-B10B-293A4F28D140}">
      <dgm:prSet/>
      <dgm:spPr/>
      <dgm:t>
        <a:bodyPr/>
        <a:lstStyle/>
        <a:p>
          <a:endParaRPr lang="de-DE"/>
        </a:p>
      </dgm:t>
    </dgm:pt>
    <dgm:pt modelId="{80206D42-DA83-437F-8240-F0653CF23183}">
      <dgm:prSet phldrT="[Text]"/>
      <dgm:spPr/>
      <dgm:t>
        <a:bodyPr/>
        <a:lstStyle/>
        <a:p>
          <a:r>
            <a:rPr lang="en-US" dirty="0"/>
            <a:t>Improving environ-</a:t>
          </a:r>
          <a:br>
            <a:rPr lang="en-US" dirty="0"/>
          </a:br>
          <a:r>
            <a:rPr lang="en-US" dirty="0"/>
            <a:t>mental performance throughout the supply chain</a:t>
          </a:r>
          <a:endParaRPr lang="de-DE" dirty="0"/>
        </a:p>
      </dgm:t>
    </dgm:pt>
    <dgm:pt modelId="{3F82D6C5-4032-463E-B7C9-C0DBE7C85F19}" type="parTrans" cxnId="{4DD0379E-9434-459B-948D-AACB26B28431}">
      <dgm:prSet/>
      <dgm:spPr/>
      <dgm:t>
        <a:bodyPr/>
        <a:lstStyle/>
        <a:p>
          <a:endParaRPr lang="de-DE"/>
        </a:p>
      </dgm:t>
    </dgm:pt>
    <dgm:pt modelId="{48E65520-E361-421C-8C40-372CFC2F1D12}" type="sibTrans" cxnId="{4DD0379E-9434-459B-948D-AACB26B28431}">
      <dgm:prSet/>
      <dgm:spPr/>
      <dgm:t>
        <a:bodyPr/>
        <a:lstStyle/>
        <a:p>
          <a:endParaRPr lang="de-DE"/>
        </a:p>
      </dgm:t>
    </dgm:pt>
    <dgm:pt modelId="{001AA78D-053B-44CD-8BC7-1045EF1E0A73}">
      <dgm:prSet phldrT="[Text]"/>
      <dgm:spPr/>
      <dgm:t>
        <a:bodyPr/>
        <a:lstStyle/>
        <a:p>
          <a:r>
            <a:rPr lang="en-US" dirty="0"/>
            <a:t>Positive impact on the companies’ performance</a:t>
          </a:r>
          <a:endParaRPr lang="de-DE" dirty="0"/>
        </a:p>
      </dgm:t>
    </dgm:pt>
    <dgm:pt modelId="{BB5A0FBA-B8B9-4D61-BFE2-5B5A53E45CE6}" type="parTrans" cxnId="{92DFAB85-6BBE-4E2F-B215-94BDBE0F6085}">
      <dgm:prSet/>
      <dgm:spPr/>
      <dgm:t>
        <a:bodyPr/>
        <a:lstStyle/>
        <a:p>
          <a:endParaRPr lang="de-DE"/>
        </a:p>
      </dgm:t>
    </dgm:pt>
    <dgm:pt modelId="{24C21EC0-5D48-4807-9891-A825A1EBCBB4}" type="sibTrans" cxnId="{92DFAB85-6BBE-4E2F-B215-94BDBE0F6085}">
      <dgm:prSet/>
      <dgm:spPr/>
      <dgm:t>
        <a:bodyPr/>
        <a:lstStyle/>
        <a:p>
          <a:endParaRPr lang="de-DE"/>
        </a:p>
      </dgm:t>
    </dgm:pt>
    <dgm:pt modelId="{2B215F43-3CFE-4CFC-BC04-1BA03C6A0B9A}">
      <dgm:prSet phldrT="[Text]"/>
      <dgm:spPr/>
      <dgm:t>
        <a:bodyPr/>
        <a:lstStyle/>
        <a:p>
          <a:endParaRPr lang="de-DE" dirty="0"/>
        </a:p>
      </dgm:t>
    </dgm:pt>
    <dgm:pt modelId="{CE995A1F-86E9-4DEC-8066-DE08FF9DEBB7}" type="parTrans" cxnId="{2F0A2AA9-E8E1-4C4F-805F-F0F404F5AC12}">
      <dgm:prSet/>
      <dgm:spPr/>
      <dgm:t>
        <a:bodyPr/>
        <a:lstStyle/>
        <a:p>
          <a:endParaRPr lang="de-DE"/>
        </a:p>
      </dgm:t>
    </dgm:pt>
    <dgm:pt modelId="{2FDF7CB6-5CA7-46A4-8408-22B9D30A57EF}" type="sibTrans" cxnId="{2F0A2AA9-E8E1-4C4F-805F-F0F404F5AC12}">
      <dgm:prSet/>
      <dgm:spPr/>
      <dgm:t>
        <a:bodyPr/>
        <a:lstStyle/>
        <a:p>
          <a:endParaRPr lang="de-DE"/>
        </a:p>
      </dgm:t>
    </dgm:pt>
    <dgm:pt modelId="{B0366C5D-EA7D-4966-9CA9-561E54FEB567}">
      <dgm:prSet phldrT="[Text]"/>
      <dgm:spPr/>
      <dgm:t>
        <a:bodyPr/>
        <a:lstStyle/>
        <a:p>
          <a:r>
            <a:rPr lang="en-US" dirty="0"/>
            <a:t>Economic, social, and</a:t>
          </a:r>
          <a:br>
            <a:rPr lang="en-US" dirty="0"/>
          </a:br>
          <a:r>
            <a:rPr lang="en-US" dirty="0"/>
            <a:t>environmental aspects</a:t>
          </a:r>
          <a:endParaRPr lang="de-DE" dirty="0"/>
        </a:p>
      </dgm:t>
    </dgm:pt>
    <dgm:pt modelId="{EC1CD055-FC06-4DD7-B901-9A15E92F24E8}" type="parTrans" cxnId="{943F2376-F024-4318-BE94-80DD2EF2D224}">
      <dgm:prSet/>
      <dgm:spPr/>
      <dgm:t>
        <a:bodyPr/>
        <a:lstStyle/>
        <a:p>
          <a:endParaRPr lang="de-DE"/>
        </a:p>
      </dgm:t>
    </dgm:pt>
    <dgm:pt modelId="{74480BBA-AD7B-4168-A8AD-75A259E340AC}" type="sibTrans" cxnId="{943F2376-F024-4318-BE94-80DD2EF2D224}">
      <dgm:prSet/>
      <dgm:spPr/>
      <dgm:t>
        <a:bodyPr/>
        <a:lstStyle/>
        <a:p>
          <a:endParaRPr lang="de-DE"/>
        </a:p>
      </dgm:t>
    </dgm:pt>
    <dgm:pt modelId="{8162D459-ED3F-4D37-BBFD-9B1C303C300D}" type="pres">
      <dgm:prSet presAssocID="{C2518A44-B73A-4A29-A35F-B94DF474182B}" presName="Name0" presStyleCnt="0">
        <dgm:presLayoutVars>
          <dgm:dir/>
          <dgm:animLvl val="lvl"/>
          <dgm:resizeHandles val="exact"/>
        </dgm:presLayoutVars>
      </dgm:prSet>
      <dgm:spPr/>
    </dgm:pt>
    <dgm:pt modelId="{D89C6CF8-3572-4081-B800-FAC3CB69D3FC}" type="pres">
      <dgm:prSet presAssocID="{22850F48-65A7-4476-B06A-CED6F0AF6AEE}" presName="composite" presStyleCnt="0"/>
      <dgm:spPr/>
    </dgm:pt>
    <dgm:pt modelId="{410FFDFB-95F8-4805-A9CC-AA75C207C5C8}" type="pres">
      <dgm:prSet presAssocID="{22850F48-65A7-4476-B06A-CED6F0AF6A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8CC8F3-9747-4651-A684-2CE9D875B220}" type="pres">
      <dgm:prSet presAssocID="{22850F48-65A7-4476-B06A-CED6F0AF6AEE}" presName="desTx" presStyleLbl="alignAccFollowNode1" presStyleIdx="0" presStyleCnt="3">
        <dgm:presLayoutVars>
          <dgm:bulletEnabled val="1"/>
        </dgm:presLayoutVars>
      </dgm:prSet>
      <dgm:spPr/>
    </dgm:pt>
    <dgm:pt modelId="{BE7C13C0-CE77-4B66-AC31-6EE4D822E66E}" type="pres">
      <dgm:prSet presAssocID="{7619A410-0CC5-45C8-A4A4-8410EACD6DE0}" presName="space" presStyleCnt="0"/>
      <dgm:spPr/>
    </dgm:pt>
    <dgm:pt modelId="{96BFDF9F-D4AD-4C9C-89DE-EDED7A3BAEA7}" type="pres">
      <dgm:prSet presAssocID="{180EB683-A1EA-4B91-9AF3-3F00217B8B98}" presName="composite" presStyleCnt="0"/>
      <dgm:spPr/>
    </dgm:pt>
    <dgm:pt modelId="{385A7053-68FF-4E1B-BB19-44E9ED8EE973}" type="pres">
      <dgm:prSet presAssocID="{180EB683-A1EA-4B91-9AF3-3F00217B8B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7216E8E-A7F4-46B4-B678-774A67E7B862}" type="pres">
      <dgm:prSet presAssocID="{180EB683-A1EA-4B91-9AF3-3F00217B8B98}" presName="desTx" presStyleLbl="alignAccFollowNode1" presStyleIdx="1" presStyleCnt="3">
        <dgm:presLayoutVars>
          <dgm:bulletEnabled val="1"/>
        </dgm:presLayoutVars>
      </dgm:prSet>
      <dgm:spPr/>
    </dgm:pt>
    <dgm:pt modelId="{7621F11E-4D90-4305-8DCD-D12C7B6EB054}" type="pres">
      <dgm:prSet presAssocID="{5034F180-4282-48E4-B472-927D444A5849}" presName="space" presStyleCnt="0"/>
      <dgm:spPr/>
    </dgm:pt>
    <dgm:pt modelId="{66FEEA87-9168-4022-86B2-7EFD70A2A0BB}" type="pres">
      <dgm:prSet presAssocID="{4BDC33B7-B35A-4465-A8DE-2636A9C6BE09}" presName="composite" presStyleCnt="0"/>
      <dgm:spPr/>
    </dgm:pt>
    <dgm:pt modelId="{EDC4DDB1-9E81-4BFC-AB95-2094539CCEA0}" type="pres">
      <dgm:prSet presAssocID="{4BDC33B7-B35A-4465-A8DE-2636A9C6BE0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DDB90BD-C2FD-4DB1-8F55-69937283D203}" type="pres">
      <dgm:prSet presAssocID="{4BDC33B7-B35A-4465-A8DE-2636A9C6BE0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0C4101-0847-4645-872F-E9395D2D5CEC}" type="presOf" srcId="{001AA78D-053B-44CD-8BC7-1045EF1E0A73}" destId="{9DDB90BD-C2FD-4DB1-8F55-69937283D203}" srcOrd="0" destOrd="3" presId="urn:microsoft.com/office/officeart/2005/8/layout/hList1"/>
    <dgm:cxn modelId="{33CF6F03-A6A8-489A-B10B-293A4F28D140}" srcId="{180EB683-A1EA-4B91-9AF3-3F00217B8B98}" destId="{E4C4DEB2-B598-4B2C-AD03-5C49BFB4D091}" srcOrd="2" destOrd="0" parTransId="{752C2B45-1E53-402A-8668-52E222FF7412}" sibTransId="{36374865-A881-4D6A-861C-2D4B33EB1BD8}"/>
    <dgm:cxn modelId="{7AC63F15-E3A8-44D7-8C70-C01FBC36375D}" srcId="{22850F48-65A7-4476-B06A-CED6F0AF6AEE}" destId="{FC09F090-294E-4E88-85B5-F888267AA0A8}" srcOrd="2" destOrd="0" parTransId="{C033730B-FBC6-431C-844F-2E276F930FE4}" sibTransId="{0C579B93-33FB-4E97-B7CD-34C21A5E3B59}"/>
    <dgm:cxn modelId="{6DCEB21D-9C55-4339-9C3C-CFF357CAE423}" srcId="{4BDC33B7-B35A-4465-A8DE-2636A9C6BE09}" destId="{94172A09-50DC-4007-91FF-2A5427CC897B}" srcOrd="0" destOrd="0" parTransId="{B5E673D7-438E-45E6-B64E-4366A9C827D7}" sibTransId="{A359DD53-DBEC-4681-8916-011191F9F7E7}"/>
    <dgm:cxn modelId="{3BCC3A24-7715-4FCC-B6B6-A079647D0473}" type="presOf" srcId="{20B49531-77B0-4636-BFD2-A0EA7B6986AC}" destId="{F7216E8E-A7F4-46B4-B678-774A67E7B862}" srcOrd="0" destOrd="1" presId="urn:microsoft.com/office/officeart/2005/8/layout/hList1"/>
    <dgm:cxn modelId="{C871862B-9AEF-4241-B5F1-72390322F45B}" srcId="{4BDC33B7-B35A-4465-A8DE-2636A9C6BE09}" destId="{4AFE6D26-0E90-4D8A-80F3-C770DF927876}" srcOrd="1" destOrd="0" parTransId="{7D271641-257E-4FCF-B030-8CFCD54E7DD6}" sibTransId="{C9F10118-1DBB-4DCF-9862-4EADE7C3778A}"/>
    <dgm:cxn modelId="{0D984160-1F32-41E0-A2FB-F2EF0D975611}" type="presOf" srcId="{B0366C5D-EA7D-4966-9CA9-561E54FEB567}" destId="{9DDB90BD-C2FD-4DB1-8F55-69937283D203}" srcOrd="0" destOrd="4" presId="urn:microsoft.com/office/officeart/2005/8/layout/hList1"/>
    <dgm:cxn modelId="{1FBB9741-CFEE-46FA-95DB-7D751139F8FD}" srcId="{180EB683-A1EA-4B91-9AF3-3F00217B8B98}" destId="{20B49531-77B0-4636-BFD2-A0EA7B6986AC}" srcOrd="1" destOrd="0" parTransId="{93F6FFE7-FEA4-4954-89D8-B704489A1EAE}" sibTransId="{FE14B3C6-EAB6-42BF-AD93-F30F505BAB34}"/>
    <dgm:cxn modelId="{E9CB4E43-B090-4DEF-ACCA-B439C6A25EA4}" type="presOf" srcId="{80206D42-DA83-437F-8240-F0653CF23183}" destId="{9DDB90BD-C2FD-4DB1-8F55-69937283D203}" srcOrd="0" destOrd="2" presId="urn:microsoft.com/office/officeart/2005/8/layout/hList1"/>
    <dgm:cxn modelId="{51A08E4A-7428-4ED3-80A7-3BFE621CDC55}" srcId="{C2518A44-B73A-4A29-A35F-B94DF474182B}" destId="{22850F48-65A7-4476-B06A-CED6F0AF6AEE}" srcOrd="0" destOrd="0" parTransId="{2D37978D-627C-4D47-85C1-14648E62AF99}" sibTransId="{7619A410-0CC5-45C8-A4A4-8410EACD6DE0}"/>
    <dgm:cxn modelId="{8857BC4C-C143-4E56-B193-AF48F0878677}" srcId="{180EB683-A1EA-4B91-9AF3-3F00217B8B98}" destId="{7FCDD66C-699A-4D90-A754-077D5443FB22}" srcOrd="0" destOrd="0" parTransId="{F08F1C59-D17B-452F-821F-3CB81E300964}" sibTransId="{C16C31E5-6495-4568-81C2-A8B154AECD33}"/>
    <dgm:cxn modelId="{EA394C72-F496-4A85-B007-AA2678F36451}" type="presOf" srcId="{E4C4DEB2-B598-4B2C-AD03-5C49BFB4D091}" destId="{F7216E8E-A7F4-46B4-B678-774A67E7B862}" srcOrd="0" destOrd="2" presId="urn:microsoft.com/office/officeart/2005/8/layout/hList1"/>
    <dgm:cxn modelId="{F81D7953-9AAA-42A3-AF02-7980A597656E}" srcId="{22850F48-65A7-4476-B06A-CED6F0AF6AEE}" destId="{FA30DAAF-B7F6-4EB2-AF42-585AA3C90A41}" srcOrd="0" destOrd="0" parTransId="{3B91B716-446E-4F3C-B39A-E89A322E43D4}" sibTransId="{307429C4-706B-4F67-A3EA-78FEA9544C65}"/>
    <dgm:cxn modelId="{943F2376-F024-4318-BE94-80DD2EF2D224}" srcId="{4BDC33B7-B35A-4465-A8DE-2636A9C6BE09}" destId="{B0366C5D-EA7D-4966-9CA9-561E54FEB567}" srcOrd="4" destOrd="0" parTransId="{EC1CD055-FC06-4DD7-B901-9A15E92F24E8}" sibTransId="{74480BBA-AD7B-4168-A8AD-75A259E340AC}"/>
    <dgm:cxn modelId="{B06B1159-BE96-4389-B8C9-E50F898B6C23}" type="presOf" srcId="{180EB683-A1EA-4B91-9AF3-3F00217B8B98}" destId="{385A7053-68FF-4E1B-BB19-44E9ED8EE973}" srcOrd="0" destOrd="0" presId="urn:microsoft.com/office/officeart/2005/8/layout/hList1"/>
    <dgm:cxn modelId="{7910127E-D1B1-4E7C-93F6-BAC6B03E5529}" type="presOf" srcId="{C121321F-4FED-40C1-A1B2-0D6BC1089DD2}" destId="{7E8CC8F3-9747-4651-A684-2CE9D875B220}" srcOrd="0" destOrd="4" presId="urn:microsoft.com/office/officeart/2005/8/layout/hList1"/>
    <dgm:cxn modelId="{B80C0781-EBEC-42F5-8481-60F108EB798C}" srcId="{22850F48-65A7-4476-B06A-CED6F0AF6AEE}" destId="{C121321F-4FED-40C1-A1B2-0D6BC1089DD2}" srcOrd="4" destOrd="0" parTransId="{6B771F8A-4297-45CF-A609-C1ACDE4C3B37}" sibTransId="{A6A731A7-607B-4C73-86FF-E1AA52FE9F85}"/>
    <dgm:cxn modelId="{92DFAB85-6BBE-4E2F-B215-94BDBE0F6085}" srcId="{4BDC33B7-B35A-4465-A8DE-2636A9C6BE09}" destId="{001AA78D-053B-44CD-8BC7-1045EF1E0A73}" srcOrd="3" destOrd="0" parTransId="{BB5A0FBA-B8B9-4D61-BFE2-5B5A53E45CE6}" sibTransId="{24C21EC0-5D48-4807-9891-A825A1EBCBB4}"/>
    <dgm:cxn modelId="{1BE8EE96-CB01-413B-8809-F20328860F51}" type="presOf" srcId="{2B215F43-3CFE-4CFC-BC04-1BA03C6A0B9A}" destId="{9DDB90BD-C2FD-4DB1-8F55-69937283D203}" srcOrd="0" destOrd="5" presId="urn:microsoft.com/office/officeart/2005/8/layout/hList1"/>
    <dgm:cxn modelId="{4DD0379E-9434-459B-948D-AACB26B28431}" srcId="{4BDC33B7-B35A-4465-A8DE-2636A9C6BE09}" destId="{80206D42-DA83-437F-8240-F0653CF23183}" srcOrd="2" destOrd="0" parTransId="{3F82D6C5-4032-463E-B7C9-C0DBE7C85F19}" sibTransId="{48E65520-E361-421C-8C40-372CFC2F1D12}"/>
    <dgm:cxn modelId="{DA7EE89F-799D-41FC-9563-423813D0A28C}" type="presOf" srcId="{C2518A44-B73A-4A29-A35F-B94DF474182B}" destId="{8162D459-ED3F-4D37-BBFD-9B1C303C300D}" srcOrd="0" destOrd="0" presId="urn:microsoft.com/office/officeart/2005/8/layout/hList1"/>
    <dgm:cxn modelId="{50A38EA5-0875-4260-A911-13F63F928AAF}" srcId="{22850F48-65A7-4476-B06A-CED6F0AF6AEE}" destId="{7CC58525-377E-4BF3-91DF-68E612E2644F}" srcOrd="1" destOrd="0" parTransId="{BC01516B-9309-4C79-80F3-8F463EC41A69}" sibTransId="{CCF37F85-BB93-460E-91C2-B48EC5C5B0C1}"/>
    <dgm:cxn modelId="{2F0A2AA9-E8E1-4C4F-805F-F0F404F5AC12}" srcId="{4BDC33B7-B35A-4465-A8DE-2636A9C6BE09}" destId="{2B215F43-3CFE-4CFC-BC04-1BA03C6A0B9A}" srcOrd="5" destOrd="0" parTransId="{CE995A1F-86E9-4DEC-8066-DE08FF9DEBB7}" sibTransId="{2FDF7CB6-5CA7-46A4-8408-22B9D30A57EF}"/>
    <dgm:cxn modelId="{E72230AB-6F3A-446C-BB7C-E214304ED193}" srcId="{22850F48-65A7-4476-B06A-CED6F0AF6AEE}" destId="{2AE73FC7-3C0A-4DE1-AF1E-BE7CAE1F70CC}" srcOrd="3" destOrd="0" parTransId="{84734AC6-49B2-45CE-BFE3-B298CAC73C32}" sibTransId="{115A7567-8E42-4069-B34E-1EAF5B9CF0C5}"/>
    <dgm:cxn modelId="{A0C1D5B4-D549-4C62-83FE-443C88E469EE}" srcId="{C2518A44-B73A-4A29-A35F-B94DF474182B}" destId="{180EB683-A1EA-4B91-9AF3-3F00217B8B98}" srcOrd="1" destOrd="0" parTransId="{3C183CA5-656A-4DB8-A1DA-030358CE7B71}" sibTransId="{5034F180-4282-48E4-B472-927D444A5849}"/>
    <dgm:cxn modelId="{B255C6B6-1445-412F-A081-5C203AFC6B43}" type="presOf" srcId="{94172A09-50DC-4007-91FF-2A5427CC897B}" destId="{9DDB90BD-C2FD-4DB1-8F55-69937283D203}" srcOrd="0" destOrd="0" presId="urn:microsoft.com/office/officeart/2005/8/layout/hList1"/>
    <dgm:cxn modelId="{A2D905C8-F6FC-4207-AED6-B01C4D05D441}" type="presOf" srcId="{4AFE6D26-0E90-4D8A-80F3-C770DF927876}" destId="{9DDB90BD-C2FD-4DB1-8F55-69937283D203}" srcOrd="0" destOrd="1" presId="urn:microsoft.com/office/officeart/2005/8/layout/hList1"/>
    <dgm:cxn modelId="{8F966ACF-F538-4219-829D-531E9B5930B4}" type="presOf" srcId="{22850F48-65A7-4476-B06A-CED6F0AF6AEE}" destId="{410FFDFB-95F8-4805-A9CC-AA75C207C5C8}" srcOrd="0" destOrd="0" presId="urn:microsoft.com/office/officeart/2005/8/layout/hList1"/>
    <dgm:cxn modelId="{C9157AD2-957A-46CE-A2EB-C52E80E3654F}" type="presOf" srcId="{FA30DAAF-B7F6-4EB2-AF42-585AA3C90A41}" destId="{7E8CC8F3-9747-4651-A684-2CE9D875B220}" srcOrd="0" destOrd="0" presId="urn:microsoft.com/office/officeart/2005/8/layout/hList1"/>
    <dgm:cxn modelId="{CD695CD9-5B17-4CD8-9154-7C820C181B23}" srcId="{C2518A44-B73A-4A29-A35F-B94DF474182B}" destId="{4BDC33B7-B35A-4465-A8DE-2636A9C6BE09}" srcOrd="2" destOrd="0" parTransId="{EE2C7454-F195-4E1F-A171-82CB25630C73}" sibTransId="{F8E437E6-BD30-4F8D-A6CA-E9E329DF9AD1}"/>
    <dgm:cxn modelId="{EF426BDB-3205-42AA-87B1-32CF51085D0B}" type="presOf" srcId="{2AE73FC7-3C0A-4DE1-AF1E-BE7CAE1F70CC}" destId="{7E8CC8F3-9747-4651-A684-2CE9D875B220}" srcOrd="0" destOrd="3" presId="urn:microsoft.com/office/officeart/2005/8/layout/hList1"/>
    <dgm:cxn modelId="{029615E5-9C25-4252-8B40-D2FB945BF140}" type="presOf" srcId="{4BDC33B7-B35A-4465-A8DE-2636A9C6BE09}" destId="{EDC4DDB1-9E81-4BFC-AB95-2094539CCEA0}" srcOrd="0" destOrd="0" presId="urn:microsoft.com/office/officeart/2005/8/layout/hList1"/>
    <dgm:cxn modelId="{1711FAEA-F83C-4C38-BA56-FA335B01B65B}" type="presOf" srcId="{FC09F090-294E-4E88-85B5-F888267AA0A8}" destId="{7E8CC8F3-9747-4651-A684-2CE9D875B220}" srcOrd="0" destOrd="2" presId="urn:microsoft.com/office/officeart/2005/8/layout/hList1"/>
    <dgm:cxn modelId="{AB25E4F3-1CC1-42BF-BD76-418C383FF36C}" type="presOf" srcId="{7CC58525-377E-4BF3-91DF-68E612E2644F}" destId="{7E8CC8F3-9747-4651-A684-2CE9D875B220}" srcOrd="0" destOrd="1" presId="urn:microsoft.com/office/officeart/2005/8/layout/hList1"/>
    <dgm:cxn modelId="{E5D57FFF-CBCE-47CC-916A-D029DF8F2759}" type="presOf" srcId="{7FCDD66C-699A-4D90-A754-077D5443FB22}" destId="{F7216E8E-A7F4-46B4-B678-774A67E7B862}" srcOrd="0" destOrd="0" presId="urn:microsoft.com/office/officeart/2005/8/layout/hList1"/>
    <dgm:cxn modelId="{6D96D1E9-702D-406E-9128-AF83EB87F066}" type="presParOf" srcId="{8162D459-ED3F-4D37-BBFD-9B1C303C300D}" destId="{D89C6CF8-3572-4081-B800-FAC3CB69D3FC}" srcOrd="0" destOrd="0" presId="urn:microsoft.com/office/officeart/2005/8/layout/hList1"/>
    <dgm:cxn modelId="{2618F597-A3A3-45F4-BA6E-8FCF598F8D74}" type="presParOf" srcId="{D89C6CF8-3572-4081-B800-FAC3CB69D3FC}" destId="{410FFDFB-95F8-4805-A9CC-AA75C207C5C8}" srcOrd="0" destOrd="0" presId="urn:microsoft.com/office/officeart/2005/8/layout/hList1"/>
    <dgm:cxn modelId="{6A6BFCE8-4714-4E74-9CC8-162BB211906C}" type="presParOf" srcId="{D89C6CF8-3572-4081-B800-FAC3CB69D3FC}" destId="{7E8CC8F3-9747-4651-A684-2CE9D875B220}" srcOrd="1" destOrd="0" presId="urn:microsoft.com/office/officeart/2005/8/layout/hList1"/>
    <dgm:cxn modelId="{984B8E1D-49D4-4C20-AAF8-00E184C19515}" type="presParOf" srcId="{8162D459-ED3F-4D37-BBFD-9B1C303C300D}" destId="{BE7C13C0-CE77-4B66-AC31-6EE4D822E66E}" srcOrd="1" destOrd="0" presId="urn:microsoft.com/office/officeart/2005/8/layout/hList1"/>
    <dgm:cxn modelId="{9837B506-C74E-461A-98D5-B6A16C7206D9}" type="presParOf" srcId="{8162D459-ED3F-4D37-BBFD-9B1C303C300D}" destId="{96BFDF9F-D4AD-4C9C-89DE-EDED7A3BAEA7}" srcOrd="2" destOrd="0" presId="urn:microsoft.com/office/officeart/2005/8/layout/hList1"/>
    <dgm:cxn modelId="{6DED7C1E-6A57-4F08-AF9E-B0616EED30C1}" type="presParOf" srcId="{96BFDF9F-D4AD-4C9C-89DE-EDED7A3BAEA7}" destId="{385A7053-68FF-4E1B-BB19-44E9ED8EE973}" srcOrd="0" destOrd="0" presId="urn:microsoft.com/office/officeart/2005/8/layout/hList1"/>
    <dgm:cxn modelId="{795CEA52-993F-43A1-A27E-DB7A9D8FED8E}" type="presParOf" srcId="{96BFDF9F-D4AD-4C9C-89DE-EDED7A3BAEA7}" destId="{F7216E8E-A7F4-46B4-B678-774A67E7B862}" srcOrd="1" destOrd="0" presId="urn:microsoft.com/office/officeart/2005/8/layout/hList1"/>
    <dgm:cxn modelId="{F4CA7BAA-42DF-4E4A-988B-B61C95DBFFD9}" type="presParOf" srcId="{8162D459-ED3F-4D37-BBFD-9B1C303C300D}" destId="{7621F11E-4D90-4305-8DCD-D12C7B6EB054}" srcOrd="3" destOrd="0" presId="urn:microsoft.com/office/officeart/2005/8/layout/hList1"/>
    <dgm:cxn modelId="{36B1F688-AE00-43D7-BD3B-838B64D307E5}" type="presParOf" srcId="{8162D459-ED3F-4D37-BBFD-9B1C303C300D}" destId="{66FEEA87-9168-4022-86B2-7EFD70A2A0BB}" srcOrd="4" destOrd="0" presId="urn:microsoft.com/office/officeart/2005/8/layout/hList1"/>
    <dgm:cxn modelId="{434F8311-8C02-4C72-A165-878014045EB4}" type="presParOf" srcId="{66FEEA87-9168-4022-86B2-7EFD70A2A0BB}" destId="{EDC4DDB1-9E81-4BFC-AB95-2094539CCEA0}" srcOrd="0" destOrd="0" presId="urn:microsoft.com/office/officeart/2005/8/layout/hList1"/>
    <dgm:cxn modelId="{04BDB0CF-0CC4-4CB0-A1DB-D1447505A720}" type="presParOf" srcId="{66FEEA87-9168-4022-86B2-7EFD70A2A0BB}" destId="{9DDB90BD-C2FD-4DB1-8F55-69937283D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91FFD-FAEB-42D8-87FE-30EF229DF57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F0FBD125-E458-4415-A26D-5D22AC9E4105}">
      <dgm:prSet phldrT="[Text]" custT="1"/>
      <dgm:spPr/>
      <dgm:t>
        <a:bodyPr/>
        <a:lstStyle/>
        <a:p>
          <a:r>
            <a:rPr lang="de-DE" sz="2400" dirty="0"/>
            <a:t>Routing</a:t>
          </a:r>
          <a:endParaRPr lang="de-DE" sz="1900" dirty="0"/>
        </a:p>
      </dgm:t>
    </dgm:pt>
    <dgm:pt modelId="{BF1F09BF-BDA7-47AA-B272-15DA14E76A76}" type="parTrans" cxnId="{ADE20F52-B724-4064-A722-6DFF2094CBD6}">
      <dgm:prSet/>
      <dgm:spPr/>
      <dgm:t>
        <a:bodyPr/>
        <a:lstStyle/>
        <a:p>
          <a:endParaRPr lang="de-DE"/>
        </a:p>
      </dgm:t>
    </dgm:pt>
    <dgm:pt modelId="{C45067B2-FAC6-4715-B607-6B0344761016}" type="sibTrans" cxnId="{ADE20F52-B724-4064-A722-6DFF2094CBD6}">
      <dgm:prSet custT="1"/>
      <dgm:spPr/>
      <dgm:t>
        <a:bodyPr lIns="0"/>
        <a:lstStyle/>
        <a:p>
          <a:r>
            <a:rPr lang="de-DE" sz="2400" dirty="0"/>
            <a:t>Networking</a:t>
          </a:r>
          <a:endParaRPr lang="de-DE" sz="1900" dirty="0"/>
        </a:p>
      </dgm:t>
    </dgm:pt>
    <dgm:pt modelId="{62141F4B-ABAE-4CCB-86E3-738E3DC4F0EF}">
      <dgm:prSet phldrT="[Text]" custT="1"/>
      <dgm:spPr/>
      <dgm:t>
        <a:bodyPr/>
        <a:lstStyle/>
        <a:p>
          <a:r>
            <a:rPr lang="de-DE" sz="1800" dirty="0" err="1"/>
            <a:t>Virtualisation</a:t>
          </a:r>
          <a:endParaRPr lang="de-DE" sz="1800" dirty="0"/>
        </a:p>
      </dgm:t>
    </dgm:pt>
    <dgm:pt modelId="{A338326D-36A9-4CE4-B34D-50382A8E3856}" type="parTrans" cxnId="{27F2F59A-03FB-41D2-90A7-FD0DED191293}">
      <dgm:prSet/>
      <dgm:spPr/>
      <dgm:t>
        <a:bodyPr/>
        <a:lstStyle/>
        <a:p>
          <a:endParaRPr lang="de-DE"/>
        </a:p>
      </dgm:t>
    </dgm:pt>
    <dgm:pt modelId="{8DCA5E18-385A-431A-9A11-CA3768E9B68E}" type="sibTrans" cxnId="{27F2F59A-03FB-41D2-90A7-FD0DED191293}">
      <dgm:prSet/>
      <dgm:spPr/>
      <dgm:t>
        <a:bodyPr/>
        <a:lstStyle/>
        <a:p>
          <a:r>
            <a:rPr lang="de-DE" dirty="0"/>
            <a:t>Cloud Computing</a:t>
          </a:r>
        </a:p>
      </dgm:t>
    </dgm:pt>
    <dgm:pt modelId="{B363D784-8E22-4E84-896C-11FBBAC5D073}">
      <dgm:prSet/>
      <dgm:spPr>
        <a:ln>
          <a:noFill/>
        </a:ln>
      </dgm:spPr>
      <dgm:t>
        <a:bodyPr/>
        <a:lstStyle/>
        <a:p>
          <a:endParaRPr lang="de-DE" dirty="0"/>
        </a:p>
      </dgm:t>
    </dgm:pt>
    <dgm:pt modelId="{77F17C13-FD1F-4B77-BAB6-812BB92A5A3D}" type="sibTrans" cxnId="{F0E298AF-DC18-43E8-8327-517FDFB42C09}">
      <dgm:prSet custT="1"/>
      <dgm:spPr/>
      <dgm:t>
        <a:bodyPr/>
        <a:lstStyle/>
        <a:p>
          <a:r>
            <a:rPr lang="de-DE" sz="2400" dirty="0">
              <a:solidFill>
                <a:srgbClr val="003366"/>
              </a:solidFill>
            </a:rPr>
            <a:t>Security</a:t>
          </a:r>
          <a:r>
            <a:rPr lang="de-DE" sz="2400" dirty="0"/>
            <a:t> and </a:t>
          </a:r>
          <a:r>
            <a:rPr lang="de-DE" sz="2400" dirty="0" err="1"/>
            <a:t>privacy</a:t>
          </a:r>
          <a:endParaRPr lang="de-DE" sz="2400" dirty="0"/>
        </a:p>
      </dgm:t>
    </dgm:pt>
    <dgm:pt modelId="{FCF25725-F6F6-4B53-AF18-7A53B7203F7A}" type="parTrans" cxnId="{F0E298AF-DC18-43E8-8327-517FDFB42C09}">
      <dgm:prSet/>
      <dgm:spPr/>
      <dgm:t>
        <a:bodyPr/>
        <a:lstStyle/>
        <a:p>
          <a:endParaRPr lang="de-DE"/>
        </a:p>
      </dgm:t>
    </dgm:pt>
    <dgm:pt modelId="{9B2C1FF2-B089-44C0-A66D-234F27A90A21}" type="pres">
      <dgm:prSet presAssocID="{BDC91FFD-FAEB-42D8-87FE-30EF229DF57A}" presName="Name0" presStyleCnt="0">
        <dgm:presLayoutVars>
          <dgm:chMax/>
          <dgm:chPref/>
          <dgm:dir/>
          <dgm:animLvl val="lvl"/>
        </dgm:presLayoutVars>
      </dgm:prSet>
      <dgm:spPr/>
    </dgm:pt>
    <dgm:pt modelId="{4DEC056C-5D4C-4021-8816-F0BA3F565A9F}" type="pres">
      <dgm:prSet presAssocID="{F0FBD125-E458-4415-A26D-5D22AC9E4105}" presName="composite" presStyleCnt="0"/>
      <dgm:spPr/>
    </dgm:pt>
    <dgm:pt modelId="{DAFFFA38-A190-4F45-BEEA-90A45C17A3A0}" type="pres">
      <dgm:prSet presAssocID="{F0FBD125-E458-4415-A26D-5D22AC9E41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B88CF6A-27D9-4B17-B1D9-A622EEE539DA}" type="pres">
      <dgm:prSet presAssocID="{F0FBD125-E458-4415-A26D-5D22AC9E41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547DCCE-7A82-4D4B-BC01-B5D92181135B}" type="pres">
      <dgm:prSet presAssocID="{F0FBD125-E458-4415-A26D-5D22AC9E4105}" presName="BalanceSpacing" presStyleCnt="0"/>
      <dgm:spPr/>
    </dgm:pt>
    <dgm:pt modelId="{75D121D9-3E5B-4DD7-9A1D-947024613DE7}" type="pres">
      <dgm:prSet presAssocID="{F0FBD125-E458-4415-A26D-5D22AC9E4105}" presName="BalanceSpacing1" presStyleCnt="0"/>
      <dgm:spPr/>
    </dgm:pt>
    <dgm:pt modelId="{F84ABA2E-77D7-4A27-9E9D-CBD20BECD66B}" type="pres">
      <dgm:prSet presAssocID="{C45067B2-FAC6-4715-B607-6B0344761016}" presName="Accent1Text" presStyleLbl="node1" presStyleIdx="1" presStyleCnt="6"/>
      <dgm:spPr/>
    </dgm:pt>
    <dgm:pt modelId="{9B7325EF-32B4-4E18-AAE3-E4D07918E494}" type="pres">
      <dgm:prSet presAssocID="{C45067B2-FAC6-4715-B607-6B0344761016}" presName="spaceBetweenRectangles" presStyleCnt="0"/>
      <dgm:spPr/>
    </dgm:pt>
    <dgm:pt modelId="{BB38B632-D22E-42F1-AA74-F7959DC244E6}" type="pres">
      <dgm:prSet presAssocID="{62141F4B-ABAE-4CCB-86E3-738E3DC4F0EF}" presName="composite" presStyleCnt="0"/>
      <dgm:spPr/>
    </dgm:pt>
    <dgm:pt modelId="{49DD37E3-14EB-4D66-B0D7-65162F97DAE1}" type="pres">
      <dgm:prSet presAssocID="{62141F4B-ABAE-4CCB-86E3-738E3DC4F0E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379EBBB-28CD-4C7C-8817-62F1E9EDE563}" type="pres">
      <dgm:prSet presAssocID="{62141F4B-ABAE-4CCB-86E3-738E3DC4F0E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CCE6E4B-DB4D-4406-A0C5-7D7601A17795}" type="pres">
      <dgm:prSet presAssocID="{62141F4B-ABAE-4CCB-86E3-738E3DC4F0EF}" presName="BalanceSpacing" presStyleCnt="0"/>
      <dgm:spPr/>
    </dgm:pt>
    <dgm:pt modelId="{309E35F6-902A-4FEE-9370-BE7F3470871E}" type="pres">
      <dgm:prSet presAssocID="{62141F4B-ABAE-4CCB-86E3-738E3DC4F0EF}" presName="BalanceSpacing1" presStyleCnt="0"/>
      <dgm:spPr/>
    </dgm:pt>
    <dgm:pt modelId="{35A878AB-3FAF-419B-9806-FAE15FFC116C}" type="pres">
      <dgm:prSet presAssocID="{8DCA5E18-385A-431A-9A11-CA3768E9B68E}" presName="Accent1Text" presStyleLbl="node1" presStyleIdx="3" presStyleCnt="6"/>
      <dgm:spPr/>
    </dgm:pt>
    <dgm:pt modelId="{F1B0A51C-C753-440A-AF1A-19F955CBF63F}" type="pres">
      <dgm:prSet presAssocID="{8DCA5E18-385A-431A-9A11-CA3768E9B68E}" presName="spaceBetweenRectangles" presStyleCnt="0"/>
      <dgm:spPr/>
    </dgm:pt>
    <dgm:pt modelId="{D2AB019B-F63F-472B-9430-1AC2BDA060A9}" type="pres">
      <dgm:prSet presAssocID="{B363D784-8E22-4E84-896C-11FBBAC5D073}" presName="composite" presStyleCnt="0"/>
      <dgm:spPr/>
    </dgm:pt>
    <dgm:pt modelId="{346DE243-9146-4264-A524-EE1CB02EBE6F}" type="pres">
      <dgm:prSet presAssocID="{B363D784-8E22-4E84-896C-11FBBAC5D073}" presName="Parent1" presStyleLbl="node1" presStyleIdx="4" presStyleCnt="6" custLinFactX="-58595" custLinFactNeighborX="-100000" custLinFactNeighborY="-77500">
        <dgm:presLayoutVars>
          <dgm:chMax val="1"/>
          <dgm:chPref val="1"/>
          <dgm:bulletEnabled val="1"/>
        </dgm:presLayoutVars>
      </dgm:prSet>
      <dgm:spPr/>
    </dgm:pt>
    <dgm:pt modelId="{CAE63B9F-1F5A-419C-9DCA-8F193F64B03E}" type="pres">
      <dgm:prSet presAssocID="{B363D784-8E22-4E84-896C-11FBBAC5D07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147A7E-1C2B-41E0-817B-6A3C3D134560}" type="pres">
      <dgm:prSet presAssocID="{B363D784-8E22-4E84-896C-11FBBAC5D073}" presName="BalanceSpacing" presStyleCnt="0"/>
      <dgm:spPr/>
    </dgm:pt>
    <dgm:pt modelId="{7D3FB784-7604-4F08-A435-A76484D782FE}" type="pres">
      <dgm:prSet presAssocID="{B363D784-8E22-4E84-896C-11FBBAC5D073}" presName="BalanceSpacing1" presStyleCnt="0"/>
      <dgm:spPr/>
    </dgm:pt>
    <dgm:pt modelId="{430001EE-40EB-411B-87F2-9EFE5F0EBBAE}" type="pres">
      <dgm:prSet presAssocID="{77F17C13-FD1F-4B77-BAB6-812BB92A5A3D}" presName="Accent1Text" presStyleLbl="node1" presStyleIdx="5" presStyleCnt="6" custLinFactNeighborX="-51080" custLinFactNeighborY="-84880"/>
      <dgm:spPr/>
    </dgm:pt>
  </dgm:ptLst>
  <dgm:cxnLst>
    <dgm:cxn modelId="{3AE2D313-0425-4186-8197-A48673F7E547}" type="presOf" srcId="{77F17C13-FD1F-4B77-BAB6-812BB92A5A3D}" destId="{430001EE-40EB-411B-87F2-9EFE5F0EBBAE}" srcOrd="0" destOrd="0" presId="urn:microsoft.com/office/officeart/2008/layout/AlternatingHexagons"/>
    <dgm:cxn modelId="{ADE20F52-B724-4064-A722-6DFF2094CBD6}" srcId="{BDC91FFD-FAEB-42D8-87FE-30EF229DF57A}" destId="{F0FBD125-E458-4415-A26D-5D22AC9E4105}" srcOrd="0" destOrd="0" parTransId="{BF1F09BF-BDA7-47AA-B272-15DA14E76A76}" sibTransId="{C45067B2-FAC6-4715-B607-6B0344761016}"/>
    <dgm:cxn modelId="{5DA0ED55-45C6-4540-A55D-7B15C4D280C6}" type="presOf" srcId="{C45067B2-FAC6-4715-B607-6B0344761016}" destId="{F84ABA2E-77D7-4A27-9E9D-CBD20BECD66B}" srcOrd="0" destOrd="0" presId="urn:microsoft.com/office/officeart/2008/layout/AlternatingHexagons"/>
    <dgm:cxn modelId="{AC6AB98A-11DA-42EE-8EB4-521B1563654E}" type="presOf" srcId="{F0FBD125-E458-4415-A26D-5D22AC9E4105}" destId="{DAFFFA38-A190-4F45-BEEA-90A45C17A3A0}" srcOrd="0" destOrd="0" presId="urn:microsoft.com/office/officeart/2008/layout/AlternatingHexagons"/>
    <dgm:cxn modelId="{27F2F59A-03FB-41D2-90A7-FD0DED191293}" srcId="{BDC91FFD-FAEB-42D8-87FE-30EF229DF57A}" destId="{62141F4B-ABAE-4CCB-86E3-738E3DC4F0EF}" srcOrd="1" destOrd="0" parTransId="{A338326D-36A9-4CE4-B34D-50382A8E3856}" sibTransId="{8DCA5E18-385A-431A-9A11-CA3768E9B68E}"/>
    <dgm:cxn modelId="{7F8B2DA2-F2BD-462D-B589-B3E5C004874E}" type="presOf" srcId="{8DCA5E18-385A-431A-9A11-CA3768E9B68E}" destId="{35A878AB-3FAF-419B-9806-FAE15FFC116C}" srcOrd="0" destOrd="0" presId="urn:microsoft.com/office/officeart/2008/layout/AlternatingHexagons"/>
    <dgm:cxn modelId="{32B666A9-2EF1-4209-BA9E-03BD074760D6}" type="presOf" srcId="{62141F4B-ABAE-4CCB-86E3-738E3DC4F0EF}" destId="{49DD37E3-14EB-4D66-B0D7-65162F97DAE1}" srcOrd="0" destOrd="0" presId="urn:microsoft.com/office/officeart/2008/layout/AlternatingHexagons"/>
    <dgm:cxn modelId="{F0E298AF-DC18-43E8-8327-517FDFB42C09}" srcId="{BDC91FFD-FAEB-42D8-87FE-30EF229DF57A}" destId="{B363D784-8E22-4E84-896C-11FBBAC5D073}" srcOrd="2" destOrd="0" parTransId="{FCF25725-F6F6-4B53-AF18-7A53B7203F7A}" sibTransId="{77F17C13-FD1F-4B77-BAB6-812BB92A5A3D}"/>
    <dgm:cxn modelId="{ABFB33EC-2FF0-4C42-8448-885B28D3AD12}" type="presOf" srcId="{B363D784-8E22-4E84-896C-11FBBAC5D073}" destId="{346DE243-9146-4264-A524-EE1CB02EBE6F}" srcOrd="0" destOrd="0" presId="urn:microsoft.com/office/officeart/2008/layout/AlternatingHexagons"/>
    <dgm:cxn modelId="{557729EE-36AC-4BF6-9816-28EFCE6EA101}" type="presOf" srcId="{BDC91FFD-FAEB-42D8-87FE-30EF229DF57A}" destId="{9B2C1FF2-B089-44C0-A66D-234F27A90A21}" srcOrd="0" destOrd="0" presId="urn:microsoft.com/office/officeart/2008/layout/AlternatingHexagons"/>
    <dgm:cxn modelId="{D216ED6C-8380-44E9-966A-097BF17D9BB1}" type="presParOf" srcId="{9B2C1FF2-B089-44C0-A66D-234F27A90A21}" destId="{4DEC056C-5D4C-4021-8816-F0BA3F565A9F}" srcOrd="0" destOrd="0" presId="urn:microsoft.com/office/officeart/2008/layout/AlternatingHexagons"/>
    <dgm:cxn modelId="{5DEE05C8-3B3F-4083-9328-64FC8304CB64}" type="presParOf" srcId="{4DEC056C-5D4C-4021-8816-F0BA3F565A9F}" destId="{DAFFFA38-A190-4F45-BEEA-90A45C17A3A0}" srcOrd="0" destOrd="0" presId="urn:microsoft.com/office/officeart/2008/layout/AlternatingHexagons"/>
    <dgm:cxn modelId="{A8BF7EFE-AA61-4A11-BDFC-9E1F7FE39068}" type="presParOf" srcId="{4DEC056C-5D4C-4021-8816-F0BA3F565A9F}" destId="{8B88CF6A-27D9-4B17-B1D9-A622EEE539DA}" srcOrd="1" destOrd="0" presId="urn:microsoft.com/office/officeart/2008/layout/AlternatingHexagons"/>
    <dgm:cxn modelId="{8D770453-5912-4BA5-8D7E-EAA925062832}" type="presParOf" srcId="{4DEC056C-5D4C-4021-8816-F0BA3F565A9F}" destId="{2547DCCE-7A82-4D4B-BC01-B5D92181135B}" srcOrd="2" destOrd="0" presId="urn:microsoft.com/office/officeart/2008/layout/AlternatingHexagons"/>
    <dgm:cxn modelId="{6B71503D-18DB-4FEB-A0BE-0E17FDB19A98}" type="presParOf" srcId="{4DEC056C-5D4C-4021-8816-F0BA3F565A9F}" destId="{75D121D9-3E5B-4DD7-9A1D-947024613DE7}" srcOrd="3" destOrd="0" presId="urn:microsoft.com/office/officeart/2008/layout/AlternatingHexagons"/>
    <dgm:cxn modelId="{DE746AA2-7BD1-4739-90F0-E1D4AA41E64B}" type="presParOf" srcId="{4DEC056C-5D4C-4021-8816-F0BA3F565A9F}" destId="{F84ABA2E-77D7-4A27-9E9D-CBD20BECD66B}" srcOrd="4" destOrd="0" presId="urn:microsoft.com/office/officeart/2008/layout/AlternatingHexagons"/>
    <dgm:cxn modelId="{88E6B2D9-35F8-41A5-82A3-91D7EADCC24C}" type="presParOf" srcId="{9B2C1FF2-B089-44C0-A66D-234F27A90A21}" destId="{9B7325EF-32B4-4E18-AAE3-E4D07918E494}" srcOrd="1" destOrd="0" presId="urn:microsoft.com/office/officeart/2008/layout/AlternatingHexagons"/>
    <dgm:cxn modelId="{A75E9C52-E03B-4E44-9E50-25B9C0340DEC}" type="presParOf" srcId="{9B2C1FF2-B089-44C0-A66D-234F27A90A21}" destId="{BB38B632-D22E-42F1-AA74-F7959DC244E6}" srcOrd="2" destOrd="0" presId="urn:microsoft.com/office/officeart/2008/layout/AlternatingHexagons"/>
    <dgm:cxn modelId="{B0112CA1-DF90-4148-802C-EE2A612C8FB0}" type="presParOf" srcId="{BB38B632-D22E-42F1-AA74-F7959DC244E6}" destId="{49DD37E3-14EB-4D66-B0D7-65162F97DAE1}" srcOrd="0" destOrd="0" presId="urn:microsoft.com/office/officeart/2008/layout/AlternatingHexagons"/>
    <dgm:cxn modelId="{28C1D43E-4F43-447D-91EA-8764D3070A78}" type="presParOf" srcId="{BB38B632-D22E-42F1-AA74-F7959DC244E6}" destId="{9379EBBB-28CD-4C7C-8817-62F1E9EDE563}" srcOrd="1" destOrd="0" presId="urn:microsoft.com/office/officeart/2008/layout/AlternatingHexagons"/>
    <dgm:cxn modelId="{0246AD48-145C-48ED-B193-FACB0EBA6505}" type="presParOf" srcId="{BB38B632-D22E-42F1-AA74-F7959DC244E6}" destId="{7CCE6E4B-DB4D-4406-A0C5-7D7601A17795}" srcOrd="2" destOrd="0" presId="urn:microsoft.com/office/officeart/2008/layout/AlternatingHexagons"/>
    <dgm:cxn modelId="{AEFC20E1-6FFD-477B-92A0-B350E19D09A5}" type="presParOf" srcId="{BB38B632-D22E-42F1-AA74-F7959DC244E6}" destId="{309E35F6-902A-4FEE-9370-BE7F3470871E}" srcOrd="3" destOrd="0" presId="urn:microsoft.com/office/officeart/2008/layout/AlternatingHexagons"/>
    <dgm:cxn modelId="{6CDC7592-87C7-45DB-A8A4-24223D4F0E4D}" type="presParOf" srcId="{BB38B632-D22E-42F1-AA74-F7959DC244E6}" destId="{35A878AB-3FAF-419B-9806-FAE15FFC116C}" srcOrd="4" destOrd="0" presId="urn:microsoft.com/office/officeart/2008/layout/AlternatingHexagons"/>
    <dgm:cxn modelId="{A46F24E4-2493-4393-B704-2C8FDAC589EF}" type="presParOf" srcId="{9B2C1FF2-B089-44C0-A66D-234F27A90A21}" destId="{F1B0A51C-C753-440A-AF1A-19F955CBF63F}" srcOrd="3" destOrd="0" presId="urn:microsoft.com/office/officeart/2008/layout/AlternatingHexagons"/>
    <dgm:cxn modelId="{468BC253-7859-48F8-936E-65C421557800}" type="presParOf" srcId="{9B2C1FF2-B089-44C0-A66D-234F27A90A21}" destId="{D2AB019B-F63F-472B-9430-1AC2BDA060A9}" srcOrd="4" destOrd="0" presId="urn:microsoft.com/office/officeart/2008/layout/AlternatingHexagons"/>
    <dgm:cxn modelId="{E7394307-60AE-45BD-A5E0-707E1D6137B1}" type="presParOf" srcId="{D2AB019B-F63F-472B-9430-1AC2BDA060A9}" destId="{346DE243-9146-4264-A524-EE1CB02EBE6F}" srcOrd="0" destOrd="0" presId="urn:microsoft.com/office/officeart/2008/layout/AlternatingHexagons"/>
    <dgm:cxn modelId="{D7C86551-8602-49C8-BACC-B943EB50DD1C}" type="presParOf" srcId="{D2AB019B-F63F-472B-9430-1AC2BDA060A9}" destId="{CAE63B9F-1F5A-419C-9DCA-8F193F64B03E}" srcOrd="1" destOrd="0" presId="urn:microsoft.com/office/officeart/2008/layout/AlternatingHexagons"/>
    <dgm:cxn modelId="{B4B96B28-AFC9-467E-B4BC-004C4C90F991}" type="presParOf" srcId="{D2AB019B-F63F-472B-9430-1AC2BDA060A9}" destId="{E6147A7E-1C2B-41E0-817B-6A3C3D134560}" srcOrd="2" destOrd="0" presId="urn:microsoft.com/office/officeart/2008/layout/AlternatingHexagons"/>
    <dgm:cxn modelId="{0A68B0F2-C26F-479E-B3A0-07E379C319D1}" type="presParOf" srcId="{D2AB019B-F63F-472B-9430-1AC2BDA060A9}" destId="{7D3FB784-7604-4F08-A435-A76484D782FE}" srcOrd="3" destOrd="0" presId="urn:microsoft.com/office/officeart/2008/layout/AlternatingHexagons"/>
    <dgm:cxn modelId="{76AF9361-1E25-4FEE-8934-C845D5AF7A1F}" type="presParOf" srcId="{D2AB019B-F63F-472B-9430-1AC2BDA060A9}" destId="{430001EE-40EB-411B-87F2-9EFE5F0EBBA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FDFB-95F8-4805-A9CC-AA75C207C5C8}">
      <dsp:nvSpPr>
        <dsp:cNvPr id="0" name=""/>
        <dsp:cNvSpPr/>
      </dsp:nvSpPr>
      <dsp:spPr>
        <a:xfrm>
          <a:off x="3109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b="1" kern="1200" noProof="0" dirty="0"/>
            <a:t>Internet of Things </a:t>
          </a:r>
          <a:r>
            <a:rPr lang="en-HK" sz="1800" kern="1200" noProof="0" dirty="0"/>
            <a:t>(IoT)</a:t>
          </a:r>
        </a:p>
      </dsp:txBody>
      <dsp:txXfrm>
        <a:off x="3109" y="61963"/>
        <a:ext cx="3032054" cy="626903"/>
      </dsp:txXfrm>
    </dsp:sp>
    <dsp:sp modelId="{7E8CC8F3-9747-4651-A684-2CE9D875B220}">
      <dsp:nvSpPr>
        <dsp:cNvPr id="0" name=""/>
        <dsp:cNvSpPr/>
      </dsp:nvSpPr>
      <dsp:spPr>
        <a:xfrm>
          <a:off x="3109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Industry 4.0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Networking of objects and machines via the</a:t>
          </a:r>
          <a:br>
            <a:rPr lang="en-US" sz="1800" kern="1200" dirty="0"/>
          </a:br>
          <a:r>
            <a:rPr lang="en-US" sz="1800" kern="1200" dirty="0"/>
            <a:t>Internet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Devices </a:t>
          </a:r>
          <a:r>
            <a:rPr lang="de-DE" sz="1800" kern="1200" dirty="0" err="1"/>
            <a:t>with</a:t>
          </a:r>
          <a:r>
            <a:rPr lang="de-DE" sz="1800" kern="1200" dirty="0"/>
            <a:t> </a:t>
          </a:r>
          <a:r>
            <a:rPr lang="de-DE" sz="1800" kern="1200" dirty="0" err="1"/>
            <a:t>unique</a:t>
          </a:r>
          <a:r>
            <a:rPr lang="de-DE" sz="1800" kern="1200" dirty="0"/>
            <a:t> </a:t>
          </a:r>
          <a:r>
            <a:rPr lang="de-DE" sz="1800" kern="1200" dirty="0" err="1"/>
            <a:t>identity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Sensors and RFID </a:t>
          </a:r>
          <a:r>
            <a:rPr lang="de-DE" sz="1800" kern="1200" dirty="0" err="1"/>
            <a:t>technology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Machine-2-Machine</a:t>
          </a:r>
          <a:br>
            <a:rPr lang="de-DE" sz="1800" kern="1200" dirty="0"/>
          </a:br>
          <a:r>
            <a:rPr lang="de-DE" sz="1800" kern="1200" dirty="0" err="1"/>
            <a:t>communication</a:t>
          </a:r>
          <a:endParaRPr lang="de-DE" sz="1800" kern="1200" dirty="0"/>
        </a:p>
      </dsp:txBody>
      <dsp:txXfrm>
        <a:off x="3109" y="688866"/>
        <a:ext cx="3032054" cy="4063972"/>
      </dsp:txXfrm>
    </dsp:sp>
    <dsp:sp modelId="{385A7053-68FF-4E1B-BB19-44E9ED8EE973}">
      <dsp:nvSpPr>
        <dsp:cNvPr id="0" name=""/>
        <dsp:cNvSpPr/>
      </dsp:nvSpPr>
      <dsp:spPr>
        <a:xfrm>
          <a:off x="3459651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Green Internet </a:t>
          </a:r>
          <a:r>
            <a:rPr lang="de-DE" sz="1800" b="1" kern="1200" dirty="0" err="1"/>
            <a:t>of</a:t>
          </a:r>
          <a:r>
            <a:rPr lang="de-DE" sz="1800" b="1" kern="1200" dirty="0"/>
            <a:t> Things</a:t>
          </a:r>
          <a:br>
            <a:rPr lang="de-DE" sz="1800" kern="1200" dirty="0"/>
          </a:br>
          <a:r>
            <a:rPr lang="de-DE" sz="1800" kern="1200" dirty="0"/>
            <a:t>(G-IoT)</a:t>
          </a:r>
        </a:p>
      </dsp:txBody>
      <dsp:txXfrm>
        <a:off x="3459651" y="61963"/>
        <a:ext cx="3032054" cy="626903"/>
      </dsp:txXfrm>
    </dsp:sp>
    <dsp:sp modelId="{F7216E8E-A7F4-46B4-B678-774A67E7B862}">
      <dsp:nvSpPr>
        <dsp:cNvPr id="0" name=""/>
        <dsp:cNvSpPr/>
      </dsp:nvSpPr>
      <dsp:spPr>
        <a:xfrm>
          <a:off x="3459651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Make software and hardware more </a:t>
          </a:r>
          <a:r>
            <a:rPr lang="en-BZ" sz="1800" kern="1200" noProof="0" dirty="0" err="1"/>
            <a:t>sustaibable</a:t>
          </a:r>
          <a:endParaRPr lang="en-BZ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Integration and monitoring of supply chain sustainability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Z" sz="1800" kern="1200" noProof="0" dirty="0"/>
            <a:t>Reduce emissions and optimize logistics</a:t>
          </a:r>
        </a:p>
      </dsp:txBody>
      <dsp:txXfrm>
        <a:off x="3459651" y="688866"/>
        <a:ext cx="3032054" cy="4063972"/>
      </dsp:txXfrm>
    </dsp:sp>
    <dsp:sp modelId="{EDC4DDB1-9E81-4BFC-AB95-2094539CCEA0}">
      <dsp:nvSpPr>
        <dsp:cNvPr id="0" name=""/>
        <dsp:cNvSpPr/>
      </dsp:nvSpPr>
      <dsp:spPr>
        <a:xfrm>
          <a:off x="6916193" y="61963"/>
          <a:ext cx="3032054" cy="6269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Green Supply Chain Management </a:t>
          </a:r>
          <a:r>
            <a:rPr lang="en-US" sz="1800" kern="1200" dirty="0"/>
            <a:t>(GSCM)</a:t>
          </a:r>
          <a:endParaRPr lang="de-DE" sz="1800" kern="1200" dirty="0"/>
        </a:p>
      </dsp:txBody>
      <dsp:txXfrm>
        <a:off x="6916193" y="61963"/>
        <a:ext cx="3032054" cy="626903"/>
      </dsp:txXfrm>
    </dsp:sp>
    <dsp:sp modelId="{9DDB90BD-C2FD-4DB1-8F55-69937283D203}">
      <dsp:nvSpPr>
        <dsp:cNvPr id="0" name=""/>
        <dsp:cNvSpPr/>
      </dsp:nvSpPr>
      <dsp:spPr>
        <a:xfrm>
          <a:off x="6916193" y="688866"/>
          <a:ext cx="3032054" cy="40639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Establishment and</a:t>
          </a:r>
          <a:br>
            <a:rPr lang="en-US" sz="1800" kern="1200" dirty="0"/>
          </a:br>
          <a:r>
            <a:rPr lang="en-US" sz="1800" kern="1200" dirty="0"/>
            <a:t>management of supply chains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 err="1"/>
            <a:t>Consideration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process</a:t>
          </a:r>
          <a:r>
            <a:rPr lang="de-DE" sz="1800" kern="1200" dirty="0"/>
            <a:t> </a:t>
          </a:r>
          <a:r>
            <a:rPr lang="de-DE" sz="1800" kern="1200" dirty="0" err="1"/>
            <a:t>from</a:t>
          </a:r>
          <a:r>
            <a:rPr lang="de-DE" sz="1800" kern="1200" dirty="0"/>
            <a:t> </a:t>
          </a:r>
          <a:r>
            <a:rPr lang="de-DE" sz="1800" kern="1200" dirty="0" err="1"/>
            <a:t>raw</a:t>
          </a:r>
          <a:r>
            <a:rPr lang="de-DE" sz="1800" kern="1200" dirty="0"/>
            <a:t> material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consumer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Improving environ-</a:t>
          </a:r>
          <a:br>
            <a:rPr lang="en-US" sz="1800" kern="1200" dirty="0"/>
          </a:br>
          <a:r>
            <a:rPr lang="en-US" sz="1800" kern="1200" dirty="0"/>
            <a:t>mental performance throughout the supply chain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 impact on the companies’ performance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Economic, social, and</a:t>
          </a:r>
          <a:br>
            <a:rPr lang="en-US" sz="1800" kern="1200" dirty="0"/>
          </a:br>
          <a:r>
            <a:rPr lang="en-US" sz="1800" kern="1200" dirty="0"/>
            <a:t>environmental aspects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800" kern="1200" dirty="0"/>
        </a:p>
      </dsp:txBody>
      <dsp:txXfrm>
        <a:off x="6916193" y="688866"/>
        <a:ext cx="3032054" cy="406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FFA38-A190-4F45-BEEA-90A45C17A3A0}">
      <dsp:nvSpPr>
        <dsp:cNvPr id="0" name=""/>
        <dsp:cNvSpPr/>
      </dsp:nvSpPr>
      <dsp:spPr>
        <a:xfrm rot="5400000">
          <a:off x="4629880" y="167087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Routing</a:t>
          </a:r>
          <a:endParaRPr lang="de-DE" sz="1900" kern="1200" dirty="0"/>
        </a:p>
      </dsp:txBody>
      <dsp:txXfrm rot="-5400000">
        <a:off x="5142931" y="399431"/>
        <a:ext cx="1531800" cy="1760689"/>
      </dsp:txXfrm>
    </dsp:sp>
    <dsp:sp modelId="{8B88CF6A-27D9-4B17-B1D9-A622EEE539DA}">
      <dsp:nvSpPr>
        <dsp:cNvPr id="0" name=""/>
        <dsp:cNvSpPr/>
      </dsp:nvSpPr>
      <dsp:spPr>
        <a:xfrm>
          <a:off x="7089049" y="512404"/>
          <a:ext cx="2854620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ABA2E-77D7-4A27-9E9D-CBD20BECD66B}">
      <dsp:nvSpPr>
        <dsp:cNvPr id="0" name=""/>
        <dsp:cNvSpPr/>
      </dsp:nvSpPr>
      <dsp:spPr>
        <a:xfrm rot="5400000">
          <a:off x="2226474" y="167087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Networking</a:t>
          </a:r>
          <a:endParaRPr lang="de-DE" sz="1900" kern="1200" dirty="0"/>
        </a:p>
      </dsp:txBody>
      <dsp:txXfrm rot="-5400000">
        <a:off x="2739525" y="399431"/>
        <a:ext cx="1531800" cy="1760689"/>
      </dsp:txXfrm>
    </dsp:sp>
    <dsp:sp modelId="{49DD37E3-14EB-4D66-B0D7-65162F97DAE1}">
      <dsp:nvSpPr>
        <dsp:cNvPr id="0" name=""/>
        <dsp:cNvSpPr/>
      </dsp:nvSpPr>
      <dsp:spPr>
        <a:xfrm rot="5400000">
          <a:off x="3423573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Virtualisation</a:t>
          </a:r>
          <a:endParaRPr lang="de-DE" sz="1800" kern="1200" dirty="0"/>
        </a:p>
      </dsp:txBody>
      <dsp:txXfrm rot="-5400000">
        <a:off x="3936624" y="2570579"/>
        <a:ext cx="1531800" cy="1760689"/>
      </dsp:txXfrm>
    </dsp:sp>
    <dsp:sp modelId="{9379EBBB-28CD-4C7C-8817-62F1E9EDE563}">
      <dsp:nvSpPr>
        <dsp:cNvPr id="0" name=""/>
        <dsp:cNvSpPr/>
      </dsp:nvSpPr>
      <dsp:spPr>
        <a:xfrm>
          <a:off x="735216" y="2683552"/>
          <a:ext cx="2762536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78AB-3FAF-419B-9806-FAE15FFC116C}">
      <dsp:nvSpPr>
        <dsp:cNvPr id="0" name=""/>
        <dsp:cNvSpPr/>
      </dsp:nvSpPr>
      <dsp:spPr>
        <a:xfrm rot="5400000">
          <a:off x="5826979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Cloud Computing</a:t>
          </a:r>
        </a:p>
      </dsp:txBody>
      <dsp:txXfrm rot="-5400000">
        <a:off x="6340030" y="2570579"/>
        <a:ext cx="1531800" cy="1760689"/>
      </dsp:txXfrm>
    </dsp:sp>
    <dsp:sp modelId="{346DE243-9146-4264-A524-EE1CB02EBE6F}">
      <dsp:nvSpPr>
        <dsp:cNvPr id="0" name=""/>
        <dsp:cNvSpPr/>
      </dsp:nvSpPr>
      <dsp:spPr>
        <a:xfrm rot="5400000">
          <a:off x="1100545" y="2527009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 rot="-5400000">
        <a:off x="1613596" y="2759353"/>
        <a:ext cx="1531800" cy="1760689"/>
      </dsp:txXfrm>
    </dsp:sp>
    <dsp:sp modelId="{CAE63B9F-1F5A-419C-9DCA-8F193F64B03E}">
      <dsp:nvSpPr>
        <dsp:cNvPr id="0" name=""/>
        <dsp:cNvSpPr/>
      </dsp:nvSpPr>
      <dsp:spPr>
        <a:xfrm>
          <a:off x="7089049" y="4854701"/>
          <a:ext cx="2854620" cy="15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001EE-40EB-411B-87F2-9EFE5F0EBBAE}">
      <dsp:nvSpPr>
        <dsp:cNvPr id="0" name=""/>
        <dsp:cNvSpPr/>
      </dsp:nvSpPr>
      <dsp:spPr>
        <a:xfrm rot="5400000">
          <a:off x="1089751" y="2338235"/>
          <a:ext cx="2557903" cy="22253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rgbClr val="003366"/>
              </a:solidFill>
            </a:rPr>
            <a:t>Security</a:t>
          </a:r>
          <a:r>
            <a:rPr lang="de-DE" sz="2400" kern="1200" dirty="0"/>
            <a:t> and </a:t>
          </a:r>
          <a:r>
            <a:rPr lang="de-DE" sz="2400" kern="1200" dirty="0" err="1"/>
            <a:t>privacy</a:t>
          </a:r>
          <a:endParaRPr lang="de-DE" sz="2400" kern="1200" dirty="0"/>
        </a:p>
      </dsp:txBody>
      <dsp:txXfrm rot="-5400000">
        <a:off x="1602802" y="2570579"/>
        <a:ext cx="1531800" cy="176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5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55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685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18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8. Discussion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/>
              <a:t>Motivation</a:t>
            </a:r>
            <a:r>
              <a:rPr lang="en-ID" sz="1100" b="1" dirty="0"/>
              <a:t> |</a:t>
            </a:r>
            <a:r>
              <a:rPr lang="en-ID" sz="1100" dirty="0"/>
              <a:t> Preliminaries </a:t>
            </a:r>
            <a:r>
              <a:rPr lang="en-ID" sz="1100" b="1" dirty="0"/>
              <a:t>|</a:t>
            </a:r>
            <a:r>
              <a:rPr lang="en-ID" sz="1100" dirty="0"/>
              <a:t> Methodology </a:t>
            </a:r>
            <a:r>
              <a:rPr lang="en-ID" sz="1100" b="1" dirty="0"/>
              <a:t>|</a:t>
            </a:r>
            <a:r>
              <a:rPr lang="en-ID" sz="1100" dirty="0"/>
              <a:t> Literature review </a:t>
            </a:r>
            <a:r>
              <a:rPr lang="en-ID" sz="1100" b="1" dirty="0"/>
              <a:t>|</a:t>
            </a:r>
            <a:r>
              <a:rPr lang="en-ID" sz="1100" dirty="0"/>
              <a:t> Solution categorization </a:t>
            </a:r>
            <a:r>
              <a:rPr lang="en-ID" sz="1100" b="1" dirty="0"/>
              <a:t>|</a:t>
            </a:r>
            <a:r>
              <a:rPr lang="en-ID" sz="1100" dirty="0"/>
              <a:t> IoTs own footprint </a:t>
            </a:r>
            <a:r>
              <a:rPr lang="en-ID" sz="1100" b="1" dirty="0"/>
              <a:t>|</a:t>
            </a:r>
            <a:r>
              <a:rPr lang="en-ID" sz="1100" dirty="0"/>
              <a:t> IoT in food manufacturing </a:t>
            </a:r>
            <a:r>
              <a:rPr lang="en-ID" sz="1100" b="1" dirty="0"/>
              <a:t>|</a:t>
            </a:r>
            <a:r>
              <a:rPr lang="en-ID" sz="1100" dirty="0"/>
              <a:t> </a:t>
            </a:r>
            <a:r>
              <a:rPr lang="en-ID" sz="1100" b="1" dirty="0"/>
              <a:t>Discussion</a:t>
            </a:r>
            <a:r>
              <a:rPr lang="en-ID" sz="1100" dirty="0"/>
              <a:t> </a:t>
            </a:r>
            <a:r>
              <a:rPr lang="en-ID" sz="1100" b="1" dirty="0"/>
              <a:t>|</a:t>
            </a:r>
            <a:r>
              <a:rPr lang="en-ID" sz="1100" dirty="0"/>
              <a:t> Conclusion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ECE934B-1DFF-4DB6-8487-E60B27F4FDF7}"/>
              </a:ext>
            </a:extLst>
          </p:cNvPr>
          <p:cNvSpPr/>
          <p:nvPr/>
        </p:nvSpPr>
        <p:spPr>
          <a:xfrm>
            <a:off x="1513799" y="1392574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ID" sz="1600" b="0" dirty="0">
                <a:solidFill>
                  <a:schemeClr val="bg1"/>
                </a:solidFill>
              </a:rPr>
              <a:t>Early stage of IoT diffusion in supply chains</a:t>
            </a:r>
          </a:p>
          <a:p>
            <a:r>
              <a:rPr lang="en-ID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ID" sz="1600" b="0" dirty="0">
                <a:solidFill>
                  <a:schemeClr val="bg1"/>
                </a:solidFill>
                <a:sym typeface="Wingdings" panose="05000000000000000000" pitchFamily="2" charset="2"/>
              </a:rPr>
              <a:t>Untapped potential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E30940B-D836-4452-8293-9B346EF234B8}"/>
              </a:ext>
            </a:extLst>
          </p:cNvPr>
          <p:cNvSpPr/>
          <p:nvPr/>
        </p:nvSpPr>
        <p:spPr>
          <a:xfrm>
            <a:off x="696000" y="1272831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B91B149-0D16-4F88-8E5E-A8695F7C2BA2}"/>
              </a:ext>
            </a:extLst>
          </p:cNvPr>
          <p:cNvSpPr/>
          <p:nvPr/>
        </p:nvSpPr>
        <p:spPr>
          <a:xfrm>
            <a:off x="1513800" y="2711562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US" sz="1600" b="0" dirty="0">
                <a:solidFill>
                  <a:schemeClr val="bg1"/>
                </a:solidFill>
              </a:rPr>
              <a:t>Balance between prevented and generated carbon emissions through deployment of IoT</a:t>
            </a:r>
            <a:endParaRPr lang="en-ID" sz="1600" b="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0180FD-75AD-480D-81FF-596446442AD2}"/>
              </a:ext>
            </a:extLst>
          </p:cNvPr>
          <p:cNvSpPr/>
          <p:nvPr/>
        </p:nvSpPr>
        <p:spPr>
          <a:xfrm>
            <a:off x="696000" y="2591819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0AE7BF0-A3CC-454D-A325-BC3D2E6CCA3A}"/>
              </a:ext>
            </a:extLst>
          </p:cNvPr>
          <p:cNvSpPr/>
          <p:nvPr/>
        </p:nvSpPr>
        <p:spPr>
          <a:xfrm>
            <a:off x="1513800" y="4027252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b="0" dirty="0">
                <a:solidFill>
                  <a:schemeClr val="bg1"/>
                </a:solidFill>
              </a:rPr>
              <a:t>ntegration of all stakeholders in the process and no silo thinking</a:t>
            </a:r>
          </a:p>
          <a:p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b="0" dirty="0">
                <a:solidFill>
                  <a:schemeClr val="bg1"/>
                </a:solidFill>
              </a:rPr>
              <a:t>Gaining maximum advantage of IoT technology in supply chains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738DAC-EC65-4367-BDAF-04AEABD73673}"/>
              </a:ext>
            </a:extLst>
          </p:cNvPr>
          <p:cNvSpPr/>
          <p:nvPr/>
        </p:nvSpPr>
        <p:spPr>
          <a:xfrm>
            <a:off x="696000" y="3907509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D7A5812-5CD4-4A7F-8965-68578C6A1564}"/>
              </a:ext>
            </a:extLst>
          </p:cNvPr>
          <p:cNvSpPr/>
          <p:nvPr/>
        </p:nvSpPr>
        <p:spPr>
          <a:xfrm>
            <a:off x="1513800" y="5344532"/>
            <a:ext cx="8202272" cy="859972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r>
              <a:rPr lang="en-US" sz="1600" b="0" dirty="0">
                <a:solidFill>
                  <a:schemeClr val="bg1"/>
                </a:solidFill>
              </a:rPr>
              <a:t>Overcome „never change a running system“ approach, promote digital transformation, acquisition of specialist knowledge</a:t>
            </a:r>
          </a:p>
          <a:p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1600" b="0" dirty="0">
                <a:solidFill>
                  <a:schemeClr val="bg1"/>
                </a:solidFill>
              </a:rPr>
              <a:t> Support diffusion of IoT in supply chains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1B11064-DC9E-40CF-85A5-896DAB97DDB7}"/>
              </a:ext>
            </a:extLst>
          </p:cNvPr>
          <p:cNvSpPr/>
          <p:nvPr/>
        </p:nvSpPr>
        <p:spPr>
          <a:xfrm>
            <a:off x="696000" y="5224789"/>
            <a:ext cx="1251858" cy="1099458"/>
          </a:xfrm>
          <a:prstGeom prst="ellips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3366"/>
              </a:solidFill>
            </a:endParaRPr>
          </a:p>
        </p:txBody>
      </p:sp>
      <p:pic>
        <p:nvPicPr>
          <p:cNvPr id="17" name="Grafik 16" descr="Gruppe von Männern mit einfarbiger Füllung">
            <a:extLst>
              <a:ext uri="{FF2B5EF4-FFF2-40B4-BE49-F238E27FC236}">
                <a16:creationId xmlns:a16="http://schemas.microsoft.com/office/drawing/2014/main" id="{8BB2BFD9-52C9-497D-B1AC-D4C8232BB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14" y="4125223"/>
            <a:ext cx="670212" cy="670212"/>
          </a:xfrm>
          <a:prstGeom prst="rect">
            <a:avLst/>
          </a:prstGeom>
        </p:spPr>
      </p:pic>
      <p:pic>
        <p:nvPicPr>
          <p:cNvPr id="19" name="Grafik 18" descr="Glühbirne und Zahnrad mit einfarbiger Füllung">
            <a:extLst>
              <a:ext uri="{FF2B5EF4-FFF2-40B4-BE49-F238E27FC236}">
                <a16:creationId xmlns:a16="http://schemas.microsoft.com/office/drawing/2014/main" id="{52020291-A7BF-4D64-B35B-15F47984D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83" y="5429803"/>
            <a:ext cx="718711" cy="718711"/>
          </a:xfrm>
          <a:prstGeom prst="rect">
            <a:avLst/>
          </a:prstGeom>
        </p:spPr>
      </p:pic>
      <p:pic>
        <p:nvPicPr>
          <p:cNvPr id="23" name="Grafik 22" descr="Tanzschritte mit einfarbiger Füllung">
            <a:extLst>
              <a:ext uri="{FF2B5EF4-FFF2-40B4-BE49-F238E27FC236}">
                <a16:creationId xmlns:a16="http://schemas.microsoft.com/office/drawing/2014/main" id="{301ABACD-1FE9-4F66-B371-3676F8921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914" y="1503044"/>
            <a:ext cx="670212" cy="670212"/>
          </a:xfrm>
          <a:prstGeom prst="rect">
            <a:avLst/>
          </a:prstGeom>
        </p:spPr>
      </p:pic>
      <p:pic>
        <p:nvPicPr>
          <p:cNvPr id="25" name="Grafik 24" descr="Gewichte ungleich mit einfarbiger Füllung">
            <a:extLst>
              <a:ext uri="{FF2B5EF4-FFF2-40B4-BE49-F238E27FC236}">
                <a16:creationId xmlns:a16="http://schemas.microsoft.com/office/drawing/2014/main" id="{D70C00D3-DB43-427E-B52A-2258663FA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668" y="2806236"/>
            <a:ext cx="720736" cy="7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3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82797F9-4DAA-40CE-AAEF-A6A1108F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provides an answer to the research question</a:t>
            </a:r>
            <a:endParaRPr lang="en-US" b="0" dirty="0"/>
          </a:p>
          <a:p>
            <a:r>
              <a:rPr lang="en-US" b="0" i="1" dirty="0"/>
              <a:t>What existing solutions in research are using the Internet of Things technology in supply chains to</a:t>
            </a:r>
          </a:p>
          <a:p>
            <a:r>
              <a:rPr lang="en-US" b="0" i="1" dirty="0"/>
              <a:t>make them more sustainable and environmentally friendly? </a:t>
            </a:r>
          </a:p>
          <a:p>
            <a:endParaRPr lang="en-US" b="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Reflection of survey on current state of research on how existing solutions aim to make supply chains more sustainable with the help of IoT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Focus of sustainability question not only on the environment, but also on other aspects, such as social and economic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Supply chains of companies in every industry are facing major changes due to the digital transformation and Industry 4.0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Use of IoT provides opportunities but also challenges for companies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0" dirty="0"/>
              <a:t>Implementation of IoT in a structured and organized way, as described in the existing solutions, through frameworks or simulation studies.</a:t>
            </a:r>
            <a:endParaRPr lang="de-DE" b="0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</a:t>
            </a:r>
            <a:r>
              <a:rPr lang="en-IE" dirty="0"/>
              <a:t>Conclusion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Conclusion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602409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148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Internet of Things as Enabler for Sustainable Supply Chains</a:t>
            </a:r>
            <a:endParaRPr sz="3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43ECED-11C6-43D0-897F-A30E9875CCC4}"/>
              </a:ext>
            </a:extLst>
          </p:cNvPr>
          <p:cNvSpPr txBox="1"/>
          <p:nvPr/>
        </p:nvSpPr>
        <p:spPr>
          <a:xfrm>
            <a:off x="1618202" y="5497286"/>
            <a:ext cx="940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Thank you for your attention. Questions? Feedback?</a:t>
            </a:r>
          </a:p>
        </p:txBody>
      </p:sp>
    </p:spTree>
    <p:extLst>
      <p:ext uri="{BB962C8B-B14F-4D97-AF65-F5344CB8AC3E}">
        <p14:creationId xmlns:p14="http://schemas.microsoft.com/office/powerpoint/2010/main" val="39397847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b="0" dirty="0"/>
              <a:t>Many unknown parameters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HK" b="0" dirty="0"/>
              <a:t>Scope 3 emissions hard to measure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1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7C7C4F-289E-401C-A3A5-3BC13C854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Motivation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Preliminaries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Methodology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Literature review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Solution categorization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IoTs own footprint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IoT in food manufacturing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Discussion</a:t>
            </a:r>
          </a:p>
          <a:p>
            <a:pPr marL="571500" indent="-342900">
              <a:buFont typeface="+mj-lt"/>
              <a:buAutoNum type="arabicPeriod"/>
            </a:pPr>
            <a:r>
              <a:rPr lang="en-BZ" sz="2000" b="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80F976-CB33-49AC-90A8-33FA18B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57377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6573480" cy="2154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Motivation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1C9BD35-A4EB-469D-8C43-2F342EB8D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84"/>
          <a:stretch/>
        </p:blipFill>
        <p:spPr>
          <a:xfrm>
            <a:off x="10910077" y="1067231"/>
            <a:ext cx="946188" cy="3326773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4F919A-DFAD-4A06-8C67-7F7A51072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r="48091"/>
          <a:stretch/>
        </p:blipFill>
        <p:spPr>
          <a:xfrm>
            <a:off x="6868886" y="1067133"/>
            <a:ext cx="4219303" cy="3326773"/>
          </a:xfrm>
          <a:prstGeom prst="rect">
            <a:avLst/>
          </a:prstGeom>
        </p:spPr>
      </p:pic>
      <p:sp>
        <p:nvSpPr>
          <p:cNvPr id="8" name="Google Shape;70;gb9e2de6e95_0_1">
            <a:extLst>
              <a:ext uri="{FF2B5EF4-FFF2-40B4-BE49-F238E27FC236}">
                <a16:creationId xmlns:a16="http://schemas.microsoft.com/office/drawing/2014/main" id="{F112CD7F-B055-4849-A52D-78605FFAB8EB}"/>
              </a:ext>
            </a:extLst>
          </p:cNvPr>
          <p:cNvSpPr txBox="1">
            <a:spLocks/>
          </p:cNvSpPr>
          <p:nvPr/>
        </p:nvSpPr>
        <p:spPr>
          <a:xfrm>
            <a:off x="566057" y="4162483"/>
            <a:ext cx="10134599" cy="215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Supply chain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60% of global CO2 emissions generated by supply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companies are struggling to decarbonize their supply chains and achieve net-zero 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 algn="ctr"/>
            <a:r>
              <a:rPr lang="en-US" dirty="0"/>
              <a:t>Identification and evaluation of current IoT research solutions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61D59BD0-BFDB-4FA2-97CD-EC39A6BA1FAB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2. </a:t>
            </a:r>
            <a:r>
              <a:rPr lang="en-BZ" dirty="0"/>
              <a:t>Preliminaries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100" dirty="0"/>
              <a:t>Motivation</a:t>
            </a:r>
            <a:r>
              <a:rPr lang="en-BZ" sz="1100" b="1" dirty="0"/>
              <a:t> |</a:t>
            </a:r>
            <a:r>
              <a:rPr lang="en-BZ" sz="1100" dirty="0"/>
              <a:t> </a:t>
            </a:r>
            <a:r>
              <a:rPr lang="en-BZ" sz="1100" b="1" dirty="0"/>
              <a:t>Preliminaries</a:t>
            </a:r>
            <a:r>
              <a:rPr lang="en-BZ" sz="1100" dirty="0"/>
              <a:t> </a:t>
            </a:r>
            <a:r>
              <a:rPr lang="en-BZ" sz="1100" b="1" dirty="0"/>
              <a:t>|</a:t>
            </a:r>
            <a:r>
              <a:rPr lang="en-BZ" sz="1100" dirty="0"/>
              <a:t> Methodology </a:t>
            </a:r>
            <a:r>
              <a:rPr lang="en-BZ" sz="1100" b="1" dirty="0"/>
              <a:t>|</a:t>
            </a:r>
            <a:r>
              <a:rPr lang="en-BZ" sz="1100" dirty="0"/>
              <a:t> Literature review </a:t>
            </a:r>
            <a:r>
              <a:rPr lang="en-BZ" sz="1100" b="1" dirty="0"/>
              <a:t>|</a:t>
            </a:r>
            <a:r>
              <a:rPr lang="en-BZ" sz="1100" dirty="0"/>
              <a:t> Solution categorization </a:t>
            </a:r>
            <a:r>
              <a:rPr lang="en-BZ" sz="1100" b="1" dirty="0"/>
              <a:t>|</a:t>
            </a:r>
            <a:r>
              <a:rPr lang="en-BZ" sz="1100" dirty="0"/>
              <a:t> IoTs own footprint </a:t>
            </a:r>
            <a:r>
              <a:rPr lang="en-BZ" sz="1100" b="1" dirty="0"/>
              <a:t>|</a:t>
            </a:r>
            <a:r>
              <a:rPr lang="en-BZ" sz="1100" dirty="0"/>
              <a:t> IoT in food manufacturing </a:t>
            </a:r>
            <a:r>
              <a:rPr lang="en-BZ" sz="1100" b="1" dirty="0"/>
              <a:t>|</a:t>
            </a:r>
            <a:r>
              <a:rPr lang="en-BZ" sz="1100" dirty="0"/>
              <a:t> Discussion </a:t>
            </a:r>
            <a:r>
              <a:rPr lang="en-BZ" sz="1100" b="1" dirty="0"/>
              <a:t>|</a:t>
            </a:r>
            <a:r>
              <a:rPr lang="en-BZ" sz="1100" dirty="0"/>
              <a:t> Conclusion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6F07DC86-701E-4C65-989C-F4F282092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689602"/>
              </p:ext>
            </p:extLst>
          </p:nvPr>
        </p:nvGraphicFramePr>
        <p:xfrm>
          <a:off x="1054099" y="1317171"/>
          <a:ext cx="9951358" cy="481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7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559928" y="1447894"/>
            <a:ext cx="10800000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IN" b="0" dirty="0"/>
              <a:t>Systematic literature research based on </a:t>
            </a:r>
            <a:r>
              <a:rPr lang="en-IN" b="0" dirty="0" err="1"/>
              <a:t>vom</a:t>
            </a:r>
            <a:r>
              <a:rPr lang="en-IN" b="0" dirty="0"/>
              <a:t> </a:t>
            </a:r>
            <a:r>
              <a:rPr lang="en-IN" b="0" dirty="0" err="1"/>
              <a:t>Brocke</a:t>
            </a:r>
            <a:r>
              <a:rPr lang="en-IN" b="0" dirty="0"/>
              <a:t> et al. (2009)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 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IoTs</a:t>
            </a:r>
            <a:r>
              <a:rPr lang="de-DE" sz="1100" dirty="0"/>
              <a:t> own </a:t>
            </a:r>
            <a:r>
              <a:rPr lang="de-DE" sz="1100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C2E069-81A2-4AE8-8C2B-0526C7E62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55"/>
          <a:stretch/>
        </p:blipFill>
        <p:spPr>
          <a:xfrm>
            <a:off x="495356" y="1958354"/>
            <a:ext cx="4748794" cy="22923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57BC401-A6AB-4314-965D-704FCA7E28B5}"/>
              </a:ext>
            </a:extLst>
          </p:cNvPr>
          <p:cNvSpPr txBox="1"/>
          <p:nvPr/>
        </p:nvSpPr>
        <p:spPr>
          <a:xfrm>
            <a:off x="5255636" y="2483057"/>
            <a:ext cx="650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Initial search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sustainability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carbon emissions AND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supply chain AND green AND internet of things</a:t>
            </a:r>
            <a:endParaRPr lang="de-DE" sz="1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FD172A-D5B8-405D-8A93-4F35026BE38D}"/>
              </a:ext>
            </a:extLst>
          </p:cNvPr>
          <p:cNvSpPr txBox="1"/>
          <p:nvPr/>
        </p:nvSpPr>
        <p:spPr>
          <a:xfrm>
            <a:off x="2373085" y="4930642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Refine of search term based on concept map &amp; forward and backward search</a:t>
            </a:r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19E29E7-E0AF-434A-B5D7-BE64DB424A70}"/>
              </a:ext>
            </a:extLst>
          </p:cNvPr>
          <p:cNvSpPr/>
          <p:nvPr/>
        </p:nvSpPr>
        <p:spPr>
          <a:xfrm>
            <a:off x="5426528" y="5371390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B56B7F-0CC5-4633-82CD-4FF8C5E5E04B}"/>
              </a:ext>
            </a:extLst>
          </p:cNvPr>
          <p:cNvSpPr txBox="1"/>
          <p:nvPr/>
        </p:nvSpPr>
        <p:spPr>
          <a:xfrm>
            <a:off x="2373085" y="5797636"/>
            <a:ext cx="664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Bibliometric analysis using the tool MAXQDA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67C317C-5866-40CC-898B-C021AA3725E4}"/>
              </a:ext>
            </a:extLst>
          </p:cNvPr>
          <p:cNvSpPr/>
          <p:nvPr/>
        </p:nvSpPr>
        <p:spPr>
          <a:xfrm>
            <a:off x="5426528" y="4378701"/>
            <a:ext cx="533400" cy="423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6852A8-B393-4555-9411-93DCD51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Literature review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E2414F-9CA9-4CEE-AC58-F34A287FB2BA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100" dirty="0"/>
              <a:t>Motivation</a:t>
            </a:r>
            <a:r>
              <a:rPr lang="en-BZ" sz="1100" b="1" dirty="0"/>
              <a:t> |</a:t>
            </a:r>
            <a:r>
              <a:rPr lang="en-BZ" sz="1100" dirty="0"/>
              <a:t> Preliminaries </a:t>
            </a:r>
            <a:r>
              <a:rPr lang="en-BZ" sz="1100" b="1" dirty="0"/>
              <a:t>|</a:t>
            </a:r>
            <a:r>
              <a:rPr lang="en-BZ" sz="1100" dirty="0"/>
              <a:t> Methodology </a:t>
            </a:r>
            <a:r>
              <a:rPr lang="en-BZ" sz="1100" b="1" dirty="0"/>
              <a:t>|</a:t>
            </a:r>
            <a:r>
              <a:rPr lang="en-BZ" sz="1100" dirty="0"/>
              <a:t> </a:t>
            </a:r>
            <a:r>
              <a:rPr lang="en-BZ" sz="1100" b="1" dirty="0"/>
              <a:t>Literature review</a:t>
            </a:r>
            <a:r>
              <a:rPr lang="en-BZ" sz="1100" dirty="0"/>
              <a:t> </a:t>
            </a:r>
            <a:r>
              <a:rPr lang="en-BZ" sz="1100" b="1" dirty="0"/>
              <a:t>|</a:t>
            </a:r>
            <a:r>
              <a:rPr lang="en-BZ" sz="1100" dirty="0"/>
              <a:t> Solution categorization </a:t>
            </a:r>
            <a:r>
              <a:rPr lang="en-BZ" sz="1100" b="1" dirty="0"/>
              <a:t>|</a:t>
            </a:r>
            <a:r>
              <a:rPr lang="en-BZ" sz="1100" dirty="0"/>
              <a:t> IoTs own footprint </a:t>
            </a:r>
            <a:r>
              <a:rPr lang="en-BZ" sz="1100" b="1" dirty="0"/>
              <a:t>|</a:t>
            </a:r>
            <a:r>
              <a:rPr lang="en-BZ" sz="1100" dirty="0"/>
              <a:t> IoT in food manufacturing </a:t>
            </a:r>
            <a:r>
              <a:rPr lang="en-BZ" sz="1100" b="1" dirty="0"/>
              <a:t>|</a:t>
            </a:r>
            <a:r>
              <a:rPr lang="en-BZ" sz="1100" dirty="0"/>
              <a:t> Discussion </a:t>
            </a:r>
            <a:r>
              <a:rPr lang="en-BZ" sz="1100" b="1" dirty="0"/>
              <a:t>|</a:t>
            </a:r>
            <a:r>
              <a:rPr lang="en-BZ" sz="1100" dirty="0"/>
              <a:t> Conclusion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6F0059-D7E4-4EF8-9508-B9CD7FBBE037}"/>
              </a:ext>
            </a:extLst>
          </p:cNvPr>
          <p:cNvSpPr txBox="1"/>
          <p:nvPr/>
        </p:nvSpPr>
        <p:spPr>
          <a:xfrm>
            <a:off x="639477" y="1502229"/>
            <a:ext cx="10913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b="1" dirty="0"/>
              <a:t>Comparison of papers regarding application field, research method, IoT technology, IoT impact, outcomes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F4385E-D33A-4BE9-9AEA-0EA38C212C77}"/>
              </a:ext>
            </a:extLst>
          </p:cNvPr>
          <p:cNvSpPr txBox="1"/>
          <p:nvPr/>
        </p:nvSpPr>
        <p:spPr>
          <a:xfrm>
            <a:off x="639477" y="1828976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Usage of case studies with industry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Data collection through exploratory and empirical surveys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5D3B13-338F-4EBE-9FC5-112DF64A7887}"/>
              </a:ext>
            </a:extLst>
          </p:cNvPr>
          <p:cNvSpPr/>
          <p:nvPr/>
        </p:nvSpPr>
        <p:spPr>
          <a:xfrm>
            <a:off x="722086" y="2829184"/>
            <a:ext cx="106498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4296DA-BF38-4B3A-83DE-9586FB0663C2}"/>
              </a:ext>
            </a:extLst>
          </p:cNvPr>
          <p:cNvSpPr txBox="1"/>
          <p:nvPr/>
        </p:nvSpPr>
        <p:spPr>
          <a:xfrm>
            <a:off x="612685" y="2866301"/>
            <a:ext cx="1012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/>
              <a:t>Bibliometric analysis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4ADE12-63FE-4616-83DE-B0EB3285B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03" b="14673"/>
          <a:stretch/>
        </p:blipFill>
        <p:spPr>
          <a:xfrm>
            <a:off x="686932" y="3311071"/>
            <a:ext cx="4491042" cy="3113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3859D61-DD2D-4B1D-8E1B-2D02684FD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7" b="4207"/>
          <a:stretch/>
        </p:blipFill>
        <p:spPr>
          <a:xfrm>
            <a:off x="8701951" y="3225795"/>
            <a:ext cx="2669991" cy="341628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DF4071-A4CB-4354-8B78-276C27CD56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6" t="3840" r="11729" b="2223"/>
          <a:stretch/>
        </p:blipFill>
        <p:spPr>
          <a:xfrm>
            <a:off x="5702724" y="3303336"/>
            <a:ext cx="2339267" cy="326119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7F4CB8C-9E31-4514-85D9-71CAE4B132A5}"/>
              </a:ext>
            </a:extLst>
          </p:cNvPr>
          <p:cNvSpPr txBox="1"/>
          <p:nvPr/>
        </p:nvSpPr>
        <p:spPr>
          <a:xfrm>
            <a:off x="6659277" y="1837644"/>
            <a:ext cx="506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Frameworks and architecture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29" sz="1600" dirty="0"/>
              <a:t>Main focus: optimize usage of resources</a:t>
            </a:r>
          </a:p>
        </p:txBody>
      </p:sp>
    </p:spTree>
    <p:extLst>
      <p:ext uri="{BB962C8B-B14F-4D97-AF65-F5344CB8AC3E}">
        <p14:creationId xmlns:p14="http://schemas.microsoft.com/office/powerpoint/2010/main" val="13733793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542F2D-53C1-4985-ACD7-14D1476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29" dirty="0"/>
              <a:t>5. Solution categorization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3DA918-743C-45C9-A4B8-883B1D4F64CC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Motivation</a:t>
            </a:r>
            <a:r>
              <a:rPr lang="en-NZ" sz="1100" b="1" dirty="0"/>
              <a:t> |</a:t>
            </a:r>
            <a:r>
              <a:rPr lang="en-NZ" sz="1100" dirty="0"/>
              <a:t> Preliminaries </a:t>
            </a:r>
            <a:r>
              <a:rPr lang="en-NZ" sz="1100" b="1" dirty="0"/>
              <a:t>|</a:t>
            </a:r>
            <a:r>
              <a:rPr lang="en-NZ" sz="1100" dirty="0"/>
              <a:t> Methodology </a:t>
            </a:r>
            <a:r>
              <a:rPr lang="en-NZ" sz="1100" b="1" dirty="0"/>
              <a:t>|</a:t>
            </a:r>
            <a:r>
              <a:rPr lang="en-NZ" sz="1100" dirty="0"/>
              <a:t> Literature review </a:t>
            </a:r>
            <a:r>
              <a:rPr lang="en-NZ" sz="1100" b="1" dirty="0"/>
              <a:t>|</a:t>
            </a:r>
            <a:r>
              <a:rPr lang="en-NZ" sz="1100" dirty="0"/>
              <a:t> </a:t>
            </a:r>
            <a:r>
              <a:rPr lang="en-NZ" sz="1100" b="1" dirty="0"/>
              <a:t>Solution categorization</a:t>
            </a:r>
            <a:r>
              <a:rPr lang="en-NZ" sz="1100" dirty="0"/>
              <a:t> </a:t>
            </a:r>
            <a:r>
              <a:rPr lang="en-NZ" sz="1100" b="1" dirty="0"/>
              <a:t>|</a:t>
            </a:r>
            <a:r>
              <a:rPr lang="en-NZ" sz="1100" dirty="0"/>
              <a:t> IoTs own footprint </a:t>
            </a:r>
            <a:r>
              <a:rPr lang="en-NZ" sz="1100" b="1" dirty="0"/>
              <a:t>|</a:t>
            </a:r>
            <a:r>
              <a:rPr lang="en-NZ" sz="1100" dirty="0"/>
              <a:t> IoT in food manufacturing </a:t>
            </a:r>
            <a:r>
              <a:rPr lang="en-NZ" sz="1100" b="1" dirty="0"/>
              <a:t>|</a:t>
            </a:r>
            <a:r>
              <a:rPr lang="en-NZ" sz="1100" dirty="0"/>
              <a:t> Discussion </a:t>
            </a:r>
            <a:r>
              <a:rPr lang="en-NZ" sz="1100" b="1" dirty="0"/>
              <a:t>|</a:t>
            </a:r>
            <a:r>
              <a:rPr lang="en-NZ" sz="1100" dirty="0"/>
              <a:t> Conclusion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0CFB2CD-B3B8-4386-9A27-9D6FFC0B6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48972"/>
              </p:ext>
            </p:extLst>
          </p:nvPr>
        </p:nvGraphicFramePr>
        <p:xfrm>
          <a:off x="1284515" y="1469572"/>
          <a:ext cx="10678886" cy="690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0" descr="Aus der Cloud herunterladen mit einfarbiger Füllung">
            <a:extLst>
              <a:ext uri="{FF2B5EF4-FFF2-40B4-BE49-F238E27FC236}">
                <a16:creationId xmlns:a16="http://schemas.microsoft.com/office/drawing/2014/main" id="{0C45B789-9B97-451F-840F-81DFEC86A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0220" y="5328379"/>
            <a:ext cx="595011" cy="595011"/>
          </a:xfrm>
          <a:prstGeom prst="rect">
            <a:avLst/>
          </a:prstGeom>
        </p:spPr>
      </p:pic>
      <p:pic>
        <p:nvPicPr>
          <p:cNvPr id="13" name="Grafik 12" descr="Server mit einfarbiger Füllung">
            <a:extLst>
              <a:ext uri="{FF2B5EF4-FFF2-40B4-BE49-F238E27FC236}">
                <a16:creationId xmlns:a16="http://schemas.microsoft.com/office/drawing/2014/main" id="{53A6558D-9D5C-4E63-BB3E-BBEB2330C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5273" y="3205842"/>
            <a:ext cx="522515" cy="522515"/>
          </a:xfrm>
          <a:prstGeom prst="rect">
            <a:avLst/>
          </a:prstGeom>
        </p:spPr>
      </p:pic>
      <p:pic>
        <p:nvPicPr>
          <p:cNvPr id="15" name="Grafik 14" descr="Netzwerk mit einfarbiger Füllung">
            <a:extLst>
              <a:ext uri="{FF2B5EF4-FFF2-40B4-BE49-F238E27FC236}">
                <a16:creationId xmlns:a16="http://schemas.microsoft.com/office/drawing/2014/main" id="{7B1266F8-DC1E-485B-8200-4DB0AF6C87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4728" y="3129643"/>
            <a:ext cx="598714" cy="598714"/>
          </a:xfrm>
          <a:prstGeom prst="rect">
            <a:avLst/>
          </a:prstGeom>
        </p:spPr>
      </p:pic>
      <p:pic>
        <p:nvPicPr>
          <p:cNvPr id="17" name="Grafik 16" descr="Schild Häkchen mit einfarbiger Füllung">
            <a:extLst>
              <a:ext uri="{FF2B5EF4-FFF2-40B4-BE49-F238E27FC236}">
                <a16:creationId xmlns:a16="http://schemas.microsoft.com/office/drawing/2014/main" id="{CA1B73B0-C6B7-41B8-8775-8B26EE001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7125" y="5434858"/>
            <a:ext cx="620486" cy="620486"/>
          </a:xfrm>
          <a:prstGeom prst="rect">
            <a:avLst/>
          </a:prstGeom>
        </p:spPr>
      </p:pic>
      <p:pic>
        <p:nvPicPr>
          <p:cNvPr id="21" name="Grafik 20" descr="Computer mit einfarbiger Füllung">
            <a:extLst>
              <a:ext uri="{FF2B5EF4-FFF2-40B4-BE49-F238E27FC236}">
                <a16:creationId xmlns:a16="http://schemas.microsoft.com/office/drawing/2014/main" id="{2E4556DA-4045-422F-973C-144E44C7FC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42503" y="5235079"/>
            <a:ext cx="704851" cy="70485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420AB3-2D99-4065-B81F-146BA4AAE9FD}"/>
              </a:ext>
            </a:extLst>
          </p:cNvPr>
          <p:cNvSpPr txBox="1"/>
          <p:nvPr/>
        </p:nvSpPr>
        <p:spPr>
          <a:xfrm>
            <a:off x="4985657" y="4644997"/>
            <a:ext cx="19396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JM" sz="2400" dirty="0">
                <a:solidFill>
                  <a:srgbClr val="003366"/>
                </a:solidFill>
              </a:rPr>
              <a:t>Virtualisation</a:t>
            </a:r>
          </a:p>
        </p:txBody>
      </p:sp>
    </p:spTree>
    <p:extLst>
      <p:ext uri="{BB962C8B-B14F-4D97-AF65-F5344CB8AC3E}">
        <p14:creationId xmlns:p14="http://schemas.microsoft.com/office/powerpoint/2010/main" val="2869306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829928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lang="en-NZ" dirty="0"/>
          </a:p>
          <a:p>
            <a:pPr marL="0" indent="0"/>
            <a:r>
              <a:rPr lang="en-NZ" dirty="0"/>
              <a:t>According to Ilic et al. (2009):</a:t>
            </a:r>
            <a:endParaRPr lang="en-NZ" b="0" dirty="0"/>
          </a:p>
          <a:p>
            <a:pPr marL="0" indent="0"/>
            <a:r>
              <a:rPr lang="en-NZ" b="0" dirty="0"/>
              <a:t>Investigation of interaction and comparison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cost </a:t>
            </a:r>
            <a:r>
              <a:rPr lang="en-NZ" b="0" dirty="0">
                <a:sym typeface="Wingdings" panose="05000000000000000000" pitchFamily="2" charset="2"/>
              </a:rPr>
              <a:t> Profit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0" dirty="0"/>
              <a:t>Sensor footprint </a:t>
            </a:r>
            <a:r>
              <a:rPr lang="en-NZ" b="0" dirty="0">
                <a:sym typeface="Wingdings" panose="05000000000000000000" pitchFamily="2" charset="2"/>
              </a:rPr>
              <a:t> Carbon reduction</a:t>
            </a:r>
          </a:p>
          <a:p>
            <a:pPr marL="0" indent="0"/>
            <a:endParaRPr lang="en-NZ" b="0" dirty="0">
              <a:sym typeface="Wingdings" panose="05000000000000000000" pitchFamily="2" charset="2"/>
            </a:endParaRPr>
          </a:p>
          <a:p>
            <a:pPr marL="0" indent="0"/>
            <a:r>
              <a:rPr lang="en-NZ" dirty="0"/>
              <a:t>Four scenarios:</a:t>
            </a:r>
          </a:p>
          <a:p>
            <a:pPr marL="0" indent="0"/>
            <a:r>
              <a:rPr lang="en-NZ" b="0" dirty="0"/>
              <a:t>(1) Switzerland,	national,		100km</a:t>
            </a:r>
          </a:p>
          <a:p>
            <a:pPr marL="0" indent="0"/>
            <a:r>
              <a:rPr lang="en-NZ" b="0" dirty="0"/>
              <a:t>(2) EU,		short distance,	500km</a:t>
            </a:r>
          </a:p>
          <a:p>
            <a:pPr marL="0" indent="0"/>
            <a:r>
              <a:rPr lang="en-NZ" b="0" dirty="0"/>
              <a:t>(3) EU,		long distance,	1.500km</a:t>
            </a:r>
          </a:p>
          <a:p>
            <a:pPr marL="0" indent="0"/>
            <a:r>
              <a:rPr lang="en-NZ" b="0" dirty="0"/>
              <a:t>(4) International, 	med. distance,	3.000km</a:t>
            </a:r>
          </a:p>
          <a:p>
            <a:pPr marL="0" indent="0"/>
            <a:endParaRPr lang="en-NZ" b="0" dirty="0"/>
          </a:p>
          <a:p>
            <a:pPr marL="0" indent="0"/>
            <a:endParaRPr lang="en-NZ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29" dirty="0"/>
              <a:t>6. IoTs own footprint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A035FF-45D1-4988-A980-898865FFE32B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Motivation</a:t>
            </a:r>
            <a:r>
              <a:rPr lang="de-DE" sz="1100" b="1" dirty="0"/>
              <a:t> |</a:t>
            </a:r>
            <a:r>
              <a:rPr lang="de-DE" sz="1100" dirty="0"/>
              <a:t> </a:t>
            </a:r>
            <a:r>
              <a:rPr lang="de-DE" sz="1100" dirty="0" err="1"/>
              <a:t>Preliminaries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Methodology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Literature</a:t>
            </a:r>
            <a:r>
              <a:rPr lang="de-DE" sz="1100" dirty="0"/>
              <a:t> review </a:t>
            </a:r>
            <a:r>
              <a:rPr lang="de-DE" sz="1100" b="1" dirty="0"/>
              <a:t>|</a:t>
            </a:r>
            <a:r>
              <a:rPr lang="de-DE" sz="1100" dirty="0"/>
              <a:t> Solution </a:t>
            </a:r>
            <a:r>
              <a:rPr lang="de-DE" sz="1100" dirty="0" err="1"/>
              <a:t>categorization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b="1" dirty="0" err="1"/>
              <a:t>IoTs</a:t>
            </a:r>
            <a:r>
              <a:rPr lang="de-DE" sz="1100" b="1" dirty="0"/>
              <a:t> own </a:t>
            </a:r>
            <a:r>
              <a:rPr lang="de-DE" sz="1100" b="1" dirty="0" err="1"/>
              <a:t>footprint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IoT in </a:t>
            </a:r>
            <a:r>
              <a:rPr lang="de-DE" sz="1100" dirty="0" err="1"/>
              <a:t>food</a:t>
            </a:r>
            <a:r>
              <a:rPr lang="de-DE" sz="1100" dirty="0"/>
              <a:t> </a:t>
            </a:r>
            <a:r>
              <a:rPr lang="de-DE" sz="1100" dirty="0" err="1"/>
              <a:t>manufacturing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Discussion</a:t>
            </a:r>
            <a:r>
              <a:rPr lang="de-DE" sz="1100" dirty="0"/>
              <a:t> </a:t>
            </a:r>
            <a:r>
              <a:rPr lang="de-DE" sz="1100" b="1" dirty="0"/>
              <a:t>|</a:t>
            </a:r>
            <a:r>
              <a:rPr lang="de-DE" sz="1100" dirty="0"/>
              <a:t> </a:t>
            </a:r>
            <a:r>
              <a:rPr lang="de-DE" sz="1100" dirty="0" err="1"/>
              <a:t>Conclusion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C9AA32-89BD-4D09-8AC9-AB44AF73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1025231"/>
            <a:ext cx="4613237" cy="54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3558EED-21CE-4793-8228-ADF50C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7. IoT in food manufacturing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45C2AB-0EAF-4036-BB73-961D4AB6D619}"/>
              </a:ext>
            </a:extLst>
          </p:cNvPr>
          <p:cNvSpPr txBox="1"/>
          <p:nvPr/>
        </p:nvSpPr>
        <p:spPr>
          <a:xfrm>
            <a:off x="566058" y="6629048"/>
            <a:ext cx="1211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/>
              <a:t>Motivation</a:t>
            </a:r>
            <a:r>
              <a:rPr lang="en-ID" sz="1100" b="1" dirty="0"/>
              <a:t> |</a:t>
            </a:r>
            <a:r>
              <a:rPr lang="en-ID" sz="1100" dirty="0"/>
              <a:t> Preliminaries </a:t>
            </a:r>
            <a:r>
              <a:rPr lang="en-ID" sz="1100" b="1" dirty="0"/>
              <a:t>|</a:t>
            </a:r>
            <a:r>
              <a:rPr lang="en-ID" sz="1100" dirty="0"/>
              <a:t> Methodology </a:t>
            </a:r>
            <a:r>
              <a:rPr lang="en-ID" sz="1100" b="1" dirty="0"/>
              <a:t>|</a:t>
            </a:r>
            <a:r>
              <a:rPr lang="en-ID" sz="1100" dirty="0"/>
              <a:t> Literature review </a:t>
            </a:r>
            <a:r>
              <a:rPr lang="en-ID" sz="1100" b="1" dirty="0"/>
              <a:t>|</a:t>
            </a:r>
            <a:r>
              <a:rPr lang="en-ID" sz="1100" dirty="0"/>
              <a:t> Solution categorization </a:t>
            </a:r>
            <a:r>
              <a:rPr lang="en-ID" sz="1100" b="1" dirty="0"/>
              <a:t>|</a:t>
            </a:r>
            <a:r>
              <a:rPr lang="en-ID" sz="1100" dirty="0"/>
              <a:t> IoTs own footprint </a:t>
            </a:r>
            <a:r>
              <a:rPr lang="en-ID" sz="1100" b="1" dirty="0"/>
              <a:t>|</a:t>
            </a:r>
            <a:r>
              <a:rPr lang="en-ID" sz="1100" dirty="0"/>
              <a:t> </a:t>
            </a:r>
            <a:r>
              <a:rPr lang="en-ID" sz="1100" b="1" dirty="0"/>
              <a:t>IoT in food manufacturing</a:t>
            </a:r>
            <a:r>
              <a:rPr lang="en-ID" sz="1100" dirty="0"/>
              <a:t> </a:t>
            </a:r>
            <a:r>
              <a:rPr lang="en-ID" sz="1100" b="1" dirty="0"/>
              <a:t>|</a:t>
            </a:r>
            <a:r>
              <a:rPr lang="en-ID" sz="1100" dirty="0"/>
              <a:t> Discussion </a:t>
            </a:r>
            <a:r>
              <a:rPr lang="en-ID" sz="1100" b="1" dirty="0"/>
              <a:t>|</a:t>
            </a:r>
            <a:r>
              <a:rPr lang="en-ID" sz="1100" dirty="0"/>
              <a:t> Conclusion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4AA964-E9DA-4823-B86B-5E01363D3CB1}"/>
              </a:ext>
            </a:extLst>
          </p:cNvPr>
          <p:cNvSpPr txBox="1"/>
          <p:nvPr/>
        </p:nvSpPr>
        <p:spPr>
          <a:xfrm>
            <a:off x="504592" y="1831628"/>
            <a:ext cx="6152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Jagtap, Sandeep &amp; Garcia-Garcia, Guillermo &amp; </a:t>
            </a:r>
            <a:r>
              <a:rPr lang="en-ID" sz="1600" dirty="0" err="1"/>
              <a:t>Rahimifard</a:t>
            </a:r>
            <a:r>
              <a:rPr lang="en-ID" sz="1600" dirty="0"/>
              <a:t>, Shahin. (2021).</a:t>
            </a:r>
          </a:p>
          <a:p>
            <a:endParaRPr lang="en-ID" sz="500" dirty="0"/>
          </a:p>
          <a:p>
            <a:r>
              <a:rPr lang="en-ID" sz="1600" b="1" dirty="0"/>
              <a:t>Optimisation of the resource efficiency of food manufacturing via the Internet of Things</a:t>
            </a:r>
            <a:r>
              <a:rPr lang="en-ID" sz="1600" dirty="0"/>
              <a:t>.</a:t>
            </a:r>
          </a:p>
          <a:p>
            <a:endParaRPr lang="en-ID" sz="500" dirty="0"/>
          </a:p>
          <a:p>
            <a:r>
              <a:rPr lang="en-ID" sz="1600" dirty="0"/>
              <a:t>Computers in Industry. 127. 10.1016/j.compind.2021.103397.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F961A7-D2D0-4BF1-8554-7D8FAE10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43" y="1285528"/>
            <a:ext cx="4620985" cy="509696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66A6791-CC59-4207-B1EA-608B34D1FD77}"/>
              </a:ext>
            </a:extLst>
          </p:cNvPr>
          <p:cNvSpPr txBox="1"/>
          <p:nvPr/>
        </p:nvSpPr>
        <p:spPr>
          <a:xfrm>
            <a:off x="504592" y="3960379"/>
            <a:ext cx="6343650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accurate real-time monitoring </a:t>
            </a:r>
          </a:p>
          <a:p>
            <a:pPr lvl="0" algn="l" rtl="0">
              <a:spcBef>
                <a:spcPts val="500"/>
              </a:spcBef>
              <a:spcAft>
                <a:spcPts val="0"/>
              </a:spcAft>
            </a:pPr>
            <a:r>
              <a:rPr lang="en-US" sz="1600" b="0" dirty="0">
                <a:sym typeface="Wingdings" panose="05000000000000000000" pitchFamily="2" charset="2"/>
              </a:rPr>
              <a:t>      help food manufacturers to redesign their processes</a:t>
            </a:r>
          </a:p>
        </p:txBody>
      </p:sp>
    </p:spTree>
    <p:extLst>
      <p:ext uri="{BB962C8B-B14F-4D97-AF65-F5344CB8AC3E}">
        <p14:creationId xmlns:p14="http://schemas.microsoft.com/office/powerpoint/2010/main" val="30331610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Microsoft Office PowerPoint</Application>
  <PresentationFormat>Breitbild</PresentationFormat>
  <Paragraphs>162</Paragraphs>
  <Slides>16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Courier</vt:lpstr>
      <vt:lpstr>Times New Roman</vt:lpstr>
      <vt:lpstr>Verdana</vt:lpstr>
      <vt:lpstr>2_FU_Vorlage_Professur Kliewer</vt:lpstr>
      <vt:lpstr>A Survey on Internet of Things as Enabler for Sustainable Supply Chains</vt:lpstr>
      <vt:lpstr>Agenda</vt:lpstr>
      <vt:lpstr>1. Motivation</vt:lpstr>
      <vt:lpstr>2. Preliminaries</vt:lpstr>
      <vt:lpstr>3. Methodology</vt:lpstr>
      <vt:lpstr>4. Literature review</vt:lpstr>
      <vt:lpstr>5. Solution categorization</vt:lpstr>
      <vt:lpstr>6. IoTs own footprint</vt:lpstr>
      <vt:lpstr>7. IoT in food manufacturing</vt:lpstr>
      <vt:lpstr>8. Discussion</vt:lpstr>
      <vt:lpstr>9. Conclusion</vt:lpstr>
      <vt:lpstr>A Survey on Internet of Things as Enabler for Sustainable Supply Chains</vt:lpstr>
      <vt:lpstr>1. Motivation</vt:lpstr>
      <vt:lpstr>PowerPoint-Präsentation</vt:lpstr>
      <vt:lpstr>3. List of references („width“ coverage)</vt:lpstr>
      <vt:lpstr>4. Focus on a particular solution („depth“ coverage)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75</cp:revision>
  <dcterms:created xsi:type="dcterms:W3CDTF">2020-11-24T11:03:14Z</dcterms:created>
  <dcterms:modified xsi:type="dcterms:W3CDTF">2022-07-06T10:50:19Z</dcterms:modified>
</cp:coreProperties>
</file>