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58" r:id="rId4"/>
    <p:sldId id="266" r:id="rId5"/>
    <p:sldId id="268" r:id="rId6"/>
    <p:sldId id="269" r:id="rId7"/>
    <p:sldId id="265" r:id="rId8"/>
    <p:sldId id="263" r:id="rId9"/>
    <p:sldId id="260" r:id="rId10"/>
    <p:sldId id="261" r:id="rId11"/>
  </p:sldIdLst>
  <p:sldSz cx="12192000" cy="6858000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hIVCKhCGkd0QHfOARwTtCSWg78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444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9"/>
            <a:ext cx="2945862" cy="49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1815" y="9"/>
            <a:ext cx="2945862" cy="49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72" cy="4443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81081"/>
            <a:ext cx="2945862" cy="49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5862" cy="49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72" cy="4443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e2de6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e2de6e95_0_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00" cy="4443300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9e2de6e95_0_1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6000" cy="493200"/>
          </a:xfrm>
          <a:prstGeom prst="rect">
            <a:avLst/>
          </a:prstGeom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e2de6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e2de6e95_0_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00" cy="4443300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9e2de6e95_0_1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6000" cy="493200"/>
          </a:xfrm>
          <a:prstGeom prst="rect">
            <a:avLst/>
          </a:prstGeom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758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e2de6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e2de6e95_0_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00" cy="4443300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9e2de6e95_0_1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6000" cy="493200"/>
          </a:xfrm>
          <a:prstGeom prst="rect">
            <a:avLst/>
          </a:prstGeom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2559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e2de6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e2de6e95_0_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00" cy="4443300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9e2de6e95_0_1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6000" cy="493200"/>
          </a:xfrm>
          <a:prstGeom prst="rect">
            <a:avLst/>
          </a:prstGeom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625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e2de6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e2de6e95_0_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00" cy="4443300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9e2de6e95_0_1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6000" cy="493200"/>
          </a:xfrm>
          <a:prstGeom prst="rect">
            <a:avLst/>
          </a:prstGeom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8180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e2de6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e2de6e95_0_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00" cy="4443300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9e2de6e95_0_1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6000" cy="493200"/>
          </a:xfrm>
          <a:prstGeom prst="rect">
            <a:avLst/>
          </a:prstGeom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7994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e2de6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e2de6e95_0_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00" cy="4443300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9e2de6e95_0_1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6000" cy="493200"/>
          </a:xfrm>
          <a:prstGeom prst="rect">
            <a:avLst/>
          </a:prstGeom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303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">
  <p:cSld name="Titelfoli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subTitle" idx="1"/>
          </p:nvPr>
        </p:nvSpPr>
        <p:spPr>
          <a:xfrm>
            <a:off x="1778000" y="3784063"/>
            <a:ext cx="8623300" cy="105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>
            <a:lvl1pPr lvl="0" algn="ctr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1" u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lvl="6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lvl="7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lvl="8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ctrTitle"/>
          </p:nvPr>
        </p:nvSpPr>
        <p:spPr>
          <a:xfrm>
            <a:off x="1778000" y="2606192"/>
            <a:ext cx="86360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/>
          <p:nvPr/>
        </p:nvSpPr>
        <p:spPr>
          <a:xfrm>
            <a:off x="0" y="6665914"/>
            <a:ext cx="12192000" cy="192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" name="Google Shape;19;p15" descr="Logo_RGB_300dp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16071" y="447570"/>
            <a:ext cx="2138362" cy="566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folie">
  <p:cSld name="Standardfoli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1080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u="none"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u="none"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u="none"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u="none"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u="none"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Zeilen">
  <p:cSld name="2 Zeile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695325" y="1274422"/>
            <a:ext cx="10807700" cy="235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2"/>
          </p:nvPr>
        </p:nvSpPr>
        <p:spPr>
          <a:xfrm>
            <a:off x="695999" y="3936002"/>
            <a:ext cx="10807025" cy="2378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up">
  <p:cSld name="Backup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ctrTitle"/>
          </p:nvPr>
        </p:nvSpPr>
        <p:spPr>
          <a:xfrm>
            <a:off x="1778000" y="2606192"/>
            <a:ext cx="86360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Spalten">
  <p:cSld name="2 Spalte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5046432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2"/>
          </p:nvPr>
        </p:nvSpPr>
        <p:spPr>
          <a:xfrm>
            <a:off x="6455664" y="1274422"/>
            <a:ext cx="504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text">
  <p:cSld name="Code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696000" y="1274423"/>
            <a:ext cx="1080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0" i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0" i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0" i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Spalten Codetext">
  <p:cSld name="2 Spalten Code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6455664" y="1274422"/>
            <a:ext cx="504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None/>
              <a:defRPr b="0">
                <a:latin typeface="Courier"/>
                <a:ea typeface="Courier"/>
                <a:cs typeface="Courier"/>
                <a:sym typeface="Courier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latin typeface="Courier"/>
                <a:ea typeface="Courier"/>
                <a:cs typeface="Courier"/>
                <a:sym typeface="Courier"/>
              </a:defRPr>
            </a:lvl2pPr>
            <a:lvl3pPr marL="1371600" lvl="2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3pPr>
            <a:lvl4pPr marL="1828800" lvl="3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4pPr>
            <a:lvl5pPr marL="2286000" lvl="4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696337" y="1274422"/>
            <a:ext cx="504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None/>
              <a:defRPr b="0">
                <a:latin typeface="Courier"/>
                <a:ea typeface="Courier"/>
                <a:cs typeface="Courier"/>
                <a:sym typeface="Courier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latin typeface="Courier"/>
                <a:ea typeface="Courier"/>
                <a:cs typeface="Courier"/>
                <a:sym typeface="Courier"/>
              </a:defRPr>
            </a:lvl2pPr>
            <a:lvl3pPr marL="1371600" lvl="2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3pPr>
            <a:lvl4pPr marL="1828800" lvl="3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4pPr>
            <a:lvl5pPr marL="2286000" lvl="4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und 2 Vergleichsspalten">
  <p:cSld name="Text und 2 Vergleichsspalte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696000" y="3936002"/>
            <a:ext cx="5046432" cy="2378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6455664" y="3936002"/>
            <a:ext cx="5040000" cy="2378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695325" y="1274422"/>
            <a:ext cx="10807700" cy="2346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0" y="6665914"/>
            <a:ext cx="12192000" cy="192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696000" y="1274390"/>
            <a:ext cx="1080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/>
          <p:nvPr/>
        </p:nvSpPr>
        <p:spPr>
          <a:xfrm>
            <a:off x="10307149" y="6642101"/>
            <a:ext cx="1636184" cy="23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4" descr="Logo_RGB_300dpi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716071" y="447570"/>
            <a:ext cx="2138362" cy="56673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>
            <a:spLocks noGrp="1"/>
          </p:cNvSpPr>
          <p:nvPr>
            <p:ph type="subTitle" idx="1"/>
          </p:nvPr>
        </p:nvSpPr>
        <p:spPr>
          <a:xfrm>
            <a:off x="1778000" y="3650893"/>
            <a:ext cx="8623300" cy="2092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/>
          <a:p>
            <a:pPr marL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b="0" dirty="0"/>
              <a:t>Seminar Internet </a:t>
            </a:r>
            <a:r>
              <a:rPr lang="de-DE" b="0" dirty="0" err="1"/>
              <a:t>of</a:t>
            </a:r>
            <a:r>
              <a:rPr lang="de-DE" b="0" dirty="0"/>
              <a:t> Things &amp; Security</a:t>
            </a:r>
            <a:br>
              <a:rPr lang="de-DE" b="0" dirty="0"/>
            </a:br>
            <a:endParaRPr b="0" dirty="0"/>
          </a:p>
          <a:p>
            <a:pPr marL="0" lvl="0" indent="0" algn="ctr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rPr lang="de-DE" b="0" dirty="0"/>
              <a:t>Marc-Andre Juritz</a:t>
            </a:r>
            <a:br>
              <a:rPr lang="de-DE" b="0" dirty="0"/>
            </a:br>
            <a:r>
              <a:rPr lang="de-DE" b="0" dirty="0"/>
              <a:t>06.07.2022</a:t>
            </a:r>
            <a:endParaRPr b="0" dirty="0"/>
          </a:p>
        </p:txBody>
      </p:sp>
      <p:sp>
        <p:nvSpPr>
          <p:cNvPr id="53" name="Google Shape;53;p1"/>
          <p:cNvSpPr txBox="1">
            <a:spLocks noGrp="1"/>
          </p:cNvSpPr>
          <p:nvPr>
            <p:ph type="ctrTitle"/>
          </p:nvPr>
        </p:nvSpPr>
        <p:spPr>
          <a:xfrm>
            <a:off x="1618202" y="1895982"/>
            <a:ext cx="8636000" cy="1406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dirty="0"/>
              <a:t>A Survey on Internet of Things as Enabler for Sustainable Supply Chains</a:t>
            </a:r>
            <a:endParaRPr sz="3200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e2de6e95_0_1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10800000" cy="50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b="0" dirty="0"/>
              <a:t>Jagtap, Sandeep &amp; Garcia-Garcia, Guillermo &amp; </a:t>
            </a:r>
            <a:r>
              <a:rPr lang="en-US" b="0" dirty="0" err="1"/>
              <a:t>Rahimifard</a:t>
            </a:r>
            <a:r>
              <a:rPr lang="en-US" b="0" dirty="0"/>
              <a:t>, Shahin. (2021). </a:t>
            </a:r>
            <a:r>
              <a:rPr lang="en-US" dirty="0" err="1"/>
              <a:t>Optimisation</a:t>
            </a:r>
            <a:r>
              <a:rPr lang="en-US" dirty="0"/>
              <a:t> of the resource efficiency of food manufacturing via the Internet of Things</a:t>
            </a:r>
            <a:r>
              <a:rPr lang="en-US" b="0" dirty="0"/>
              <a:t>. Computers in Industry. 127. 10.1016/j.compind.2021.103397.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b="0" dirty="0"/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inefficient food supply chain, large amount of food waste, volumes of water and energy used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stricter regulations on the disposal and treatment of food waste, carbon emissions and wastewater discharge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accurate real-time monitoring </a:t>
            </a:r>
            <a:r>
              <a:rPr lang="en-US" b="0" dirty="0">
                <a:sym typeface="Wingdings" panose="05000000000000000000" pitchFamily="2" charset="2"/>
              </a:rPr>
              <a:t> help food manufacturers to redesign their processes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Paper presents:</a:t>
            </a:r>
            <a:br>
              <a:rPr lang="en-US" b="0" dirty="0"/>
            </a:br>
            <a:r>
              <a:rPr lang="en-US" dirty="0"/>
              <a:t>IoT-based framework for monitoring the generation of food waste and the use of energy and water in the food sector</a:t>
            </a:r>
          </a:p>
        </p:txBody>
      </p:sp>
      <p:sp>
        <p:nvSpPr>
          <p:cNvPr id="71" name="Google Shape;71;gb9e2de6e95_0_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100" cy="3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dirty="0"/>
              <a:t>4. Focus on a </a:t>
            </a:r>
            <a:r>
              <a:rPr lang="de-DE" sz="2800" dirty="0" err="1"/>
              <a:t>particular</a:t>
            </a:r>
            <a:r>
              <a:rPr lang="de-DE" sz="2800" dirty="0"/>
              <a:t> </a:t>
            </a:r>
            <a:r>
              <a:rPr lang="de-DE" sz="2800" dirty="0" err="1"/>
              <a:t>solution</a:t>
            </a:r>
            <a:r>
              <a:rPr lang="de-DE" sz="2800" dirty="0"/>
              <a:t> („</a:t>
            </a:r>
            <a:r>
              <a:rPr lang="de-DE" sz="2800" dirty="0" err="1"/>
              <a:t>depth</a:t>
            </a:r>
            <a:r>
              <a:rPr lang="de-DE" sz="2800" dirty="0"/>
              <a:t>“ </a:t>
            </a:r>
            <a:r>
              <a:rPr lang="de-DE" sz="2800" dirty="0" err="1"/>
              <a:t>coverage</a:t>
            </a:r>
            <a:r>
              <a:rPr lang="de-DE" sz="2800" dirty="0"/>
              <a:t>)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81939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37C7C4F-289E-401C-A3A5-3BC13C8544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+mj-lt"/>
              <a:buAutoNum type="arabicPeriod"/>
            </a:pPr>
            <a:r>
              <a:rPr lang="de-DE" sz="2000" b="0" dirty="0"/>
              <a:t>Motivation</a:t>
            </a:r>
          </a:p>
          <a:p>
            <a:pPr marL="571500" indent="-342900">
              <a:buFont typeface="+mj-lt"/>
              <a:buAutoNum type="arabicPeriod"/>
            </a:pPr>
            <a:r>
              <a:rPr lang="de-DE" sz="2000" b="0" dirty="0" err="1"/>
              <a:t>Preliminaries</a:t>
            </a:r>
            <a:endParaRPr lang="de-DE" sz="2000" b="0" dirty="0"/>
          </a:p>
          <a:p>
            <a:pPr marL="571500" indent="-342900">
              <a:buFont typeface="+mj-lt"/>
              <a:buAutoNum type="arabicPeriod"/>
            </a:pPr>
            <a:r>
              <a:rPr lang="de-DE" sz="2000" b="0" dirty="0" err="1"/>
              <a:t>Methodology</a:t>
            </a:r>
            <a:endParaRPr lang="de-DE" sz="2000" b="0" dirty="0"/>
          </a:p>
          <a:p>
            <a:pPr marL="571500" indent="-342900">
              <a:buFont typeface="+mj-lt"/>
              <a:buAutoNum type="arabicPeriod"/>
            </a:pPr>
            <a:r>
              <a:rPr lang="de-DE" sz="2000" b="0" dirty="0" err="1"/>
              <a:t>Literature</a:t>
            </a:r>
            <a:r>
              <a:rPr lang="de-DE" sz="2000" b="0" dirty="0"/>
              <a:t> review</a:t>
            </a:r>
          </a:p>
          <a:p>
            <a:pPr marL="571500" indent="-342900">
              <a:buFont typeface="+mj-lt"/>
              <a:buAutoNum type="arabicPeriod"/>
            </a:pPr>
            <a:r>
              <a:rPr lang="de-DE" sz="2000" b="0" dirty="0"/>
              <a:t>Solution </a:t>
            </a:r>
            <a:r>
              <a:rPr lang="de-DE" sz="2000" b="0" dirty="0" err="1"/>
              <a:t>categorization</a:t>
            </a:r>
            <a:endParaRPr lang="de-DE" sz="2000" b="0" dirty="0"/>
          </a:p>
          <a:p>
            <a:pPr marL="571500" indent="-342900">
              <a:buFont typeface="+mj-lt"/>
              <a:buAutoNum type="arabicPeriod"/>
            </a:pPr>
            <a:r>
              <a:rPr lang="de-DE" sz="2000" b="0" dirty="0" err="1"/>
              <a:t>IoTs</a:t>
            </a:r>
            <a:r>
              <a:rPr lang="de-DE" sz="2000" b="0" dirty="0"/>
              <a:t> own </a:t>
            </a:r>
            <a:r>
              <a:rPr lang="de-DE" sz="2000" b="0" dirty="0" err="1"/>
              <a:t>footprint</a:t>
            </a:r>
            <a:endParaRPr lang="de-DE" sz="2000" b="0" dirty="0"/>
          </a:p>
          <a:p>
            <a:pPr marL="571500" indent="-342900">
              <a:buFont typeface="+mj-lt"/>
              <a:buAutoNum type="arabicPeriod"/>
            </a:pPr>
            <a:r>
              <a:rPr lang="de-DE" sz="2000" b="0" dirty="0"/>
              <a:t>IoT in </a:t>
            </a:r>
            <a:r>
              <a:rPr lang="de-DE" sz="2000" b="0" dirty="0" err="1"/>
              <a:t>food</a:t>
            </a:r>
            <a:r>
              <a:rPr lang="de-DE" sz="2000" b="0" dirty="0"/>
              <a:t> </a:t>
            </a:r>
            <a:r>
              <a:rPr lang="de-DE" sz="2000" b="0" dirty="0" err="1"/>
              <a:t>manufacturing</a:t>
            </a:r>
            <a:endParaRPr lang="de-DE" sz="2000" b="0" dirty="0"/>
          </a:p>
          <a:p>
            <a:pPr marL="571500" indent="-342900">
              <a:buFont typeface="+mj-lt"/>
              <a:buAutoNum type="arabicPeriod"/>
            </a:pPr>
            <a:r>
              <a:rPr lang="de-DE" sz="2000" b="0" dirty="0" err="1"/>
              <a:t>Discussion</a:t>
            </a:r>
            <a:endParaRPr lang="de-DE" sz="2000" b="0" dirty="0"/>
          </a:p>
          <a:p>
            <a:pPr marL="571500" indent="-342900">
              <a:buFont typeface="+mj-lt"/>
              <a:buAutoNum type="arabicPeriod"/>
            </a:pPr>
            <a:r>
              <a:rPr lang="de-DE" sz="2000" b="0" dirty="0" err="1"/>
              <a:t>Conclusion</a:t>
            </a:r>
            <a:endParaRPr lang="de-DE" sz="2000" b="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880F976-CB33-49AC-90A8-33FA18BF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5737708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e2de6e95_0_1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6573480" cy="21545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-DE" dirty="0"/>
              <a:t>Paris Agreement: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Preventing irreversible damage from man-made climate change</a:t>
            </a:r>
            <a:endParaRPr lang="de-DE" b="0" dirty="0"/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Upper limit of the CO2 budget that may still be emitted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Massive reduction of carbon emissions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/>
              <a:t>Limitation </a:t>
            </a:r>
            <a:r>
              <a:rPr lang="de-DE" b="0" dirty="0" err="1"/>
              <a:t>of</a:t>
            </a:r>
            <a:r>
              <a:rPr lang="de-DE" b="0" dirty="0"/>
              <a:t> global </a:t>
            </a:r>
            <a:r>
              <a:rPr lang="de-DE" b="0" dirty="0" err="1"/>
              <a:t>warming</a:t>
            </a:r>
            <a:r>
              <a:rPr lang="de-DE" b="0" dirty="0"/>
              <a:t> </a:t>
            </a:r>
            <a:r>
              <a:rPr lang="de-DE" b="0" dirty="0" err="1"/>
              <a:t>to</a:t>
            </a:r>
            <a:r>
              <a:rPr lang="de-DE" b="0" dirty="0"/>
              <a:t> 1.5 </a:t>
            </a:r>
            <a:r>
              <a:rPr lang="de-DE" b="0" dirty="0" err="1"/>
              <a:t>degree</a:t>
            </a:r>
            <a:endParaRPr lang="en-US" b="0" dirty="0"/>
          </a:p>
        </p:txBody>
      </p:sp>
      <p:sp>
        <p:nvSpPr>
          <p:cNvPr id="71" name="Google Shape;71;gb9e2de6e95_0_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100" cy="3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1. Motivation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0A035FF-45D1-4988-A980-898865FFE32B}"/>
              </a:ext>
            </a:extLst>
          </p:cNvPr>
          <p:cNvSpPr txBox="1"/>
          <p:nvPr/>
        </p:nvSpPr>
        <p:spPr>
          <a:xfrm>
            <a:off x="566058" y="6629048"/>
            <a:ext cx="1211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Motivation |</a:t>
            </a:r>
            <a:r>
              <a:rPr lang="de-DE" sz="1100" dirty="0"/>
              <a:t> </a:t>
            </a:r>
            <a:r>
              <a:rPr lang="de-DE" sz="1100" dirty="0" err="1"/>
              <a:t>Preliminaries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Methodology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Literature</a:t>
            </a:r>
            <a:r>
              <a:rPr lang="de-DE" sz="1100" dirty="0"/>
              <a:t> review </a:t>
            </a:r>
            <a:r>
              <a:rPr lang="de-DE" sz="1100" b="1" dirty="0"/>
              <a:t>|</a:t>
            </a:r>
            <a:r>
              <a:rPr lang="de-DE" sz="1100" dirty="0"/>
              <a:t> Solution </a:t>
            </a:r>
            <a:r>
              <a:rPr lang="de-DE" sz="1100" dirty="0" err="1"/>
              <a:t>categorization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IoTs</a:t>
            </a:r>
            <a:r>
              <a:rPr lang="de-DE" sz="1100" dirty="0"/>
              <a:t> own </a:t>
            </a:r>
            <a:r>
              <a:rPr lang="de-DE" sz="1100" dirty="0" err="1"/>
              <a:t>footprint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IoT in </a:t>
            </a:r>
            <a:r>
              <a:rPr lang="de-DE" sz="1100" dirty="0" err="1"/>
              <a:t>food</a:t>
            </a:r>
            <a:r>
              <a:rPr lang="de-DE" sz="1100" dirty="0"/>
              <a:t> </a:t>
            </a:r>
            <a:r>
              <a:rPr lang="de-DE" sz="1100" dirty="0" err="1"/>
              <a:t>manufacturing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Discussion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Conclusion</a:t>
            </a:r>
            <a:endParaRPr lang="de-DE" sz="1100" dirty="0"/>
          </a:p>
        </p:txBody>
      </p:sp>
      <p:pic>
        <p:nvPicPr>
          <p:cNvPr id="4" name="Grafik 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E1C9BD35-A4EB-469D-8C43-2F342EB8D6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484"/>
          <a:stretch/>
        </p:blipFill>
        <p:spPr>
          <a:xfrm>
            <a:off x="11034771" y="1067232"/>
            <a:ext cx="821494" cy="2888352"/>
          </a:xfrm>
          <a:prstGeom prst="rect">
            <a:avLst/>
          </a:prstGeom>
        </p:spPr>
      </p:pic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14F919A-DFAD-4A06-8C67-7F7A510721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5" r="48091"/>
          <a:stretch/>
        </p:blipFill>
        <p:spPr>
          <a:xfrm>
            <a:off x="7424928" y="1067133"/>
            <a:ext cx="3663261" cy="2888353"/>
          </a:xfrm>
          <a:prstGeom prst="rect">
            <a:avLst/>
          </a:prstGeom>
        </p:spPr>
      </p:pic>
      <p:sp>
        <p:nvSpPr>
          <p:cNvPr id="8" name="Google Shape;70;gb9e2de6e95_0_1">
            <a:extLst>
              <a:ext uri="{FF2B5EF4-FFF2-40B4-BE49-F238E27FC236}">
                <a16:creationId xmlns:a16="http://schemas.microsoft.com/office/drawing/2014/main" id="{F112CD7F-B055-4849-A52D-78605FFAB8EB}"/>
              </a:ext>
            </a:extLst>
          </p:cNvPr>
          <p:cNvSpPr txBox="1">
            <a:spLocks/>
          </p:cNvSpPr>
          <p:nvPr/>
        </p:nvSpPr>
        <p:spPr>
          <a:xfrm>
            <a:off x="566058" y="4369311"/>
            <a:ext cx="6573480" cy="2154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de-DE" dirty="0" err="1"/>
              <a:t>text</a:t>
            </a:r>
            <a:endParaRPr lang="en-US" b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e2de6e95_0_1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10800000" cy="50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-DE" dirty="0" err="1"/>
              <a:t>text</a:t>
            </a:r>
            <a:endParaRPr dirty="0"/>
          </a:p>
        </p:txBody>
      </p:sp>
      <p:sp>
        <p:nvSpPr>
          <p:cNvPr id="71" name="Google Shape;71;gb9e2de6e95_0_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100" cy="3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2. </a:t>
            </a:r>
            <a:r>
              <a:rPr lang="de-DE" dirty="0" err="1"/>
              <a:t>Preliminaries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0A035FF-45D1-4988-A980-898865FFE32B}"/>
              </a:ext>
            </a:extLst>
          </p:cNvPr>
          <p:cNvSpPr txBox="1"/>
          <p:nvPr/>
        </p:nvSpPr>
        <p:spPr>
          <a:xfrm>
            <a:off x="566058" y="6629048"/>
            <a:ext cx="1211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Motivation</a:t>
            </a:r>
            <a:r>
              <a:rPr lang="de-DE" sz="1100" b="1" dirty="0"/>
              <a:t> |</a:t>
            </a:r>
            <a:r>
              <a:rPr lang="de-DE" sz="1100" dirty="0"/>
              <a:t> </a:t>
            </a:r>
            <a:r>
              <a:rPr lang="de-DE" sz="1100" b="1" dirty="0" err="1"/>
              <a:t>Preliminaries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Methodology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Literature</a:t>
            </a:r>
            <a:r>
              <a:rPr lang="de-DE" sz="1100" dirty="0"/>
              <a:t> review </a:t>
            </a:r>
            <a:r>
              <a:rPr lang="de-DE" sz="1100" b="1" dirty="0"/>
              <a:t>|</a:t>
            </a:r>
            <a:r>
              <a:rPr lang="de-DE" sz="1100" dirty="0"/>
              <a:t> Solution </a:t>
            </a:r>
            <a:r>
              <a:rPr lang="de-DE" sz="1100" dirty="0" err="1"/>
              <a:t>categorization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IoTs</a:t>
            </a:r>
            <a:r>
              <a:rPr lang="de-DE" sz="1100" dirty="0"/>
              <a:t> own </a:t>
            </a:r>
            <a:r>
              <a:rPr lang="de-DE" sz="1100" dirty="0" err="1"/>
              <a:t>footprint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IoT in </a:t>
            </a:r>
            <a:r>
              <a:rPr lang="de-DE" sz="1100" dirty="0" err="1"/>
              <a:t>food</a:t>
            </a:r>
            <a:r>
              <a:rPr lang="de-DE" sz="1100" dirty="0"/>
              <a:t> </a:t>
            </a:r>
            <a:r>
              <a:rPr lang="de-DE" sz="1100" dirty="0" err="1"/>
              <a:t>manufacturing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Discussion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Conclusion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13770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e2de6e95_0_1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10800000" cy="50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-DE" dirty="0" err="1"/>
              <a:t>text</a:t>
            </a:r>
            <a:endParaRPr dirty="0"/>
          </a:p>
        </p:txBody>
      </p:sp>
      <p:sp>
        <p:nvSpPr>
          <p:cNvPr id="71" name="Google Shape;71;gb9e2de6e95_0_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100" cy="3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3. </a:t>
            </a:r>
            <a:r>
              <a:rPr lang="de-DE" dirty="0" err="1"/>
              <a:t>Methodology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0A035FF-45D1-4988-A980-898865FFE32B}"/>
              </a:ext>
            </a:extLst>
          </p:cNvPr>
          <p:cNvSpPr txBox="1"/>
          <p:nvPr/>
        </p:nvSpPr>
        <p:spPr>
          <a:xfrm>
            <a:off x="566058" y="6629048"/>
            <a:ext cx="1211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Motivation</a:t>
            </a:r>
            <a:r>
              <a:rPr lang="de-DE" sz="1100" b="1" dirty="0"/>
              <a:t> |</a:t>
            </a:r>
            <a:r>
              <a:rPr lang="de-DE" sz="1100" dirty="0"/>
              <a:t> </a:t>
            </a:r>
            <a:r>
              <a:rPr lang="de-DE" sz="1100" dirty="0" err="1"/>
              <a:t>Preliminaries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b="1" dirty="0" err="1"/>
              <a:t>Methodology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Literature</a:t>
            </a:r>
            <a:r>
              <a:rPr lang="de-DE" sz="1100" dirty="0"/>
              <a:t> review </a:t>
            </a:r>
            <a:r>
              <a:rPr lang="de-DE" sz="1100" b="1" dirty="0"/>
              <a:t>|</a:t>
            </a:r>
            <a:r>
              <a:rPr lang="de-DE" sz="1100" dirty="0"/>
              <a:t> Solution </a:t>
            </a:r>
            <a:r>
              <a:rPr lang="de-DE" sz="1100" dirty="0" err="1"/>
              <a:t>categorization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IoTs</a:t>
            </a:r>
            <a:r>
              <a:rPr lang="de-DE" sz="1100" dirty="0"/>
              <a:t> own </a:t>
            </a:r>
            <a:r>
              <a:rPr lang="de-DE" sz="1100" dirty="0" err="1"/>
              <a:t>footprint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IoT in </a:t>
            </a:r>
            <a:r>
              <a:rPr lang="de-DE" sz="1100" dirty="0" err="1"/>
              <a:t>food</a:t>
            </a:r>
            <a:r>
              <a:rPr lang="de-DE" sz="1100" dirty="0"/>
              <a:t> </a:t>
            </a:r>
            <a:r>
              <a:rPr lang="de-DE" sz="1100" dirty="0" err="1"/>
              <a:t>manufacturing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Discussion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Conclusion</a:t>
            </a:r>
            <a:endParaRPr lang="de-DE" sz="11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0C2E069-81A2-4AE8-8C2B-0526C7E62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803" y="3794422"/>
            <a:ext cx="4748794" cy="235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6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e2de6e95_0_1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10800000" cy="50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de-DE" dirty="0"/>
              <a:t>Ilic et al. (2009)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gb9e2de6e95_0_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100" cy="3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6. </a:t>
            </a:r>
            <a:r>
              <a:rPr lang="de-DE" dirty="0" err="1"/>
              <a:t>IoTs</a:t>
            </a:r>
            <a:r>
              <a:rPr lang="de-DE" dirty="0"/>
              <a:t> own </a:t>
            </a:r>
            <a:r>
              <a:rPr lang="de-DE" dirty="0" err="1"/>
              <a:t>footprint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0A035FF-45D1-4988-A980-898865FFE32B}"/>
              </a:ext>
            </a:extLst>
          </p:cNvPr>
          <p:cNvSpPr txBox="1"/>
          <p:nvPr/>
        </p:nvSpPr>
        <p:spPr>
          <a:xfrm>
            <a:off x="566058" y="6629048"/>
            <a:ext cx="1211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Motivation</a:t>
            </a:r>
            <a:r>
              <a:rPr lang="de-DE" sz="1100" b="1" dirty="0"/>
              <a:t> |</a:t>
            </a:r>
            <a:r>
              <a:rPr lang="de-DE" sz="1100" dirty="0"/>
              <a:t> </a:t>
            </a:r>
            <a:r>
              <a:rPr lang="de-DE" sz="1100" dirty="0" err="1"/>
              <a:t>Preliminaries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Methodology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Literature</a:t>
            </a:r>
            <a:r>
              <a:rPr lang="de-DE" sz="1100" dirty="0"/>
              <a:t> review </a:t>
            </a:r>
            <a:r>
              <a:rPr lang="de-DE" sz="1100" b="1" dirty="0"/>
              <a:t>|</a:t>
            </a:r>
            <a:r>
              <a:rPr lang="de-DE" sz="1100" dirty="0"/>
              <a:t> Solution </a:t>
            </a:r>
            <a:r>
              <a:rPr lang="de-DE" sz="1100" dirty="0" err="1"/>
              <a:t>categorization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b="1" dirty="0" err="1"/>
              <a:t>IoTs</a:t>
            </a:r>
            <a:r>
              <a:rPr lang="de-DE" sz="1100" b="1" dirty="0"/>
              <a:t> own </a:t>
            </a:r>
            <a:r>
              <a:rPr lang="de-DE" sz="1100" b="1" dirty="0" err="1"/>
              <a:t>footprint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IoT in </a:t>
            </a:r>
            <a:r>
              <a:rPr lang="de-DE" sz="1100" dirty="0" err="1"/>
              <a:t>food</a:t>
            </a:r>
            <a:r>
              <a:rPr lang="de-DE" sz="1100" dirty="0"/>
              <a:t> </a:t>
            </a:r>
            <a:r>
              <a:rPr lang="de-DE" sz="1100" dirty="0" err="1"/>
              <a:t>manufacturing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Discussion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Conclusion</a:t>
            </a:r>
            <a:endParaRPr lang="de-DE" sz="11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C9AA32-89BD-4D09-8AC9-AB44AF73F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954" y="1560543"/>
            <a:ext cx="3770160" cy="446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93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e2de6e95_0_1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10800000" cy="50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-DE" dirty="0"/>
              <a:t>Paris Agreement: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Preventing irreversible damage from man-made climate change</a:t>
            </a:r>
            <a:endParaRPr lang="de-DE" b="0" dirty="0"/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Upper limit of the CO2 budget that may still be emitted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Massive reduction of carbon emissions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/>
              <a:t>Limitation </a:t>
            </a:r>
            <a:r>
              <a:rPr lang="de-DE" b="0" dirty="0" err="1"/>
              <a:t>of</a:t>
            </a:r>
            <a:r>
              <a:rPr lang="de-DE" b="0" dirty="0"/>
              <a:t> global </a:t>
            </a:r>
            <a:r>
              <a:rPr lang="de-DE" b="0" dirty="0" err="1"/>
              <a:t>warming</a:t>
            </a:r>
            <a:r>
              <a:rPr lang="de-DE" b="0" dirty="0"/>
              <a:t> </a:t>
            </a:r>
            <a:r>
              <a:rPr lang="de-DE" b="0" dirty="0" err="1"/>
              <a:t>to</a:t>
            </a:r>
            <a:r>
              <a:rPr lang="de-DE" b="0" dirty="0"/>
              <a:t> 1.5 </a:t>
            </a:r>
            <a:r>
              <a:rPr lang="de-DE" b="0" dirty="0" err="1"/>
              <a:t>degree</a:t>
            </a:r>
            <a:endParaRPr lang="en-US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</a:pPr>
            <a:endParaRPr lang="en-US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Supply chain monitoring: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/>
              <a:t>Many </a:t>
            </a:r>
            <a:r>
              <a:rPr lang="de-DE" b="0" dirty="0" err="1"/>
              <a:t>unknown</a:t>
            </a:r>
            <a:r>
              <a:rPr lang="de-DE" b="0" dirty="0"/>
              <a:t> </a:t>
            </a:r>
            <a:r>
              <a:rPr lang="de-DE" b="0" dirty="0" err="1"/>
              <a:t>parameters</a:t>
            </a:r>
            <a:endParaRPr lang="de-DE" b="0" dirty="0"/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 err="1"/>
              <a:t>Scope</a:t>
            </a:r>
            <a:r>
              <a:rPr lang="de-DE" b="0" dirty="0"/>
              <a:t> 3 </a:t>
            </a:r>
            <a:r>
              <a:rPr lang="de-DE" b="0" dirty="0" err="1"/>
              <a:t>emissions</a:t>
            </a:r>
            <a:r>
              <a:rPr lang="de-DE" b="0" dirty="0"/>
              <a:t> </a:t>
            </a:r>
            <a:r>
              <a:rPr lang="de-DE" b="0" dirty="0" err="1"/>
              <a:t>hard</a:t>
            </a:r>
            <a:r>
              <a:rPr lang="de-DE" b="0" dirty="0"/>
              <a:t> </a:t>
            </a:r>
            <a:r>
              <a:rPr lang="de-DE" b="0" dirty="0" err="1"/>
              <a:t>to</a:t>
            </a:r>
            <a:r>
              <a:rPr lang="de-DE" b="0" dirty="0"/>
              <a:t> </a:t>
            </a:r>
            <a:r>
              <a:rPr lang="de-DE" b="0" dirty="0" err="1"/>
              <a:t>measure</a:t>
            </a:r>
            <a:endParaRPr lang="de-DE" b="0" dirty="0"/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Short-term profit maximization is often seen as more important than long-term emissions reduction</a:t>
            </a:r>
            <a:endParaRPr lang="de-DE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</a:pPr>
            <a:r>
              <a:rPr lang="de-DE" b="0" dirty="0"/>
              <a:t>BUT: </a:t>
            </a:r>
            <a:r>
              <a:rPr lang="en-US" b="0" dirty="0"/>
              <a:t>No climate protection is more expensive in the long term than introducing appropriate measures to reduce emissions</a:t>
            </a:r>
            <a:endParaRPr lang="de-DE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71" name="Google Shape;71;gb9e2de6e95_0_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100" cy="3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1. Motivation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231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3BA3678-A820-4ED2-8DCC-329F41E03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FF54F5C-B5CC-4C67-8E86-23C063F0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A12BB5E-68B4-4F76-8650-ED1BEF9DB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972" y="-88724"/>
            <a:ext cx="12289971" cy="70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0223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e2de6e95_0_1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10800000" cy="50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 err="1"/>
              <a:t>Haass</a:t>
            </a:r>
            <a:r>
              <a:rPr lang="en-US" sz="1200" b="0" dirty="0"/>
              <a:t>, Rasmus &amp; Dittmer, Patrick &amp; </a:t>
            </a:r>
            <a:r>
              <a:rPr lang="en-US" sz="1200" b="0" dirty="0" err="1"/>
              <a:t>Veigt</a:t>
            </a:r>
            <a:r>
              <a:rPr lang="en-US" sz="1200" b="0" dirty="0"/>
              <a:t>, Marius &amp; </a:t>
            </a:r>
            <a:r>
              <a:rPr lang="en-US" sz="1200" b="0" dirty="0" err="1"/>
              <a:t>Lütjen</a:t>
            </a:r>
            <a:r>
              <a:rPr lang="en-US" sz="1200" b="0" dirty="0"/>
              <a:t>, Michael. (2014). </a:t>
            </a:r>
            <a:r>
              <a:rPr lang="en-US" sz="1200" dirty="0"/>
              <a:t>Reducing food losses and carbon emission by using autonomous control – A simulation study of the intelligent container.</a:t>
            </a:r>
            <a:r>
              <a:rPr lang="en-US" sz="1200" b="0" dirty="0"/>
              <a:t> International Journal of Production Economics. 164. 10.1016/j.ijpe.2014.12.013.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Ilic, Alexander &amp; </a:t>
            </a:r>
            <a:r>
              <a:rPr lang="en-US" sz="1200" b="0" dirty="0" err="1"/>
              <a:t>Staake</a:t>
            </a:r>
            <a:r>
              <a:rPr lang="en-US" sz="1200" b="0" dirty="0"/>
              <a:t>, Thorsten &amp; </a:t>
            </a:r>
            <a:r>
              <a:rPr lang="en-US" sz="1200" b="0" dirty="0" err="1"/>
              <a:t>Fleisch</a:t>
            </a:r>
            <a:r>
              <a:rPr lang="en-US" sz="1200" b="0" dirty="0"/>
              <a:t>, Elgar. (2009). </a:t>
            </a:r>
            <a:r>
              <a:rPr lang="en-US" sz="1200" dirty="0"/>
              <a:t>Using Sensor Information to Reduce the Carbon Footprint of Perishable Goods</a:t>
            </a:r>
            <a:r>
              <a:rPr lang="en-US" sz="1200" b="0" dirty="0"/>
              <a:t>. Pervasive Computing, IEEE. 8. 22 - 29. 10.1109/MPRV.2009.20.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He, Miao &amp; Ren, </a:t>
            </a:r>
            <a:r>
              <a:rPr lang="en-US" sz="1200" b="0" dirty="0" err="1"/>
              <a:t>Changrui</a:t>
            </a:r>
            <a:r>
              <a:rPr lang="en-US" sz="1200" b="0" dirty="0"/>
              <a:t> &amp; Wang, </a:t>
            </a:r>
            <a:r>
              <a:rPr lang="en-US" sz="1200" b="0" dirty="0" err="1"/>
              <a:t>Qinhua</a:t>
            </a:r>
            <a:r>
              <a:rPr lang="en-US" sz="1200" b="0" dirty="0"/>
              <a:t> &amp; Shao, Bing &amp; Dong, </a:t>
            </a:r>
            <a:r>
              <a:rPr lang="en-US" sz="1200" b="0" dirty="0" err="1"/>
              <a:t>Jin</a:t>
            </a:r>
            <a:r>
              <a:rPr lang="en-US" sz="1200" b="0" dirty="0"/>
              <a:t>. (2010). </a:t>
            </a:r>
            <a:r>
              <a:rPr lang="en-US" sz="1200" dirty="0"/>
              <a:t>The Internet of Things as an Enabler to Supply Chain Innovation</a:t>
            </a:r>
            <a:r>
              <a:rPr lang="en-US" sz="1200" b="0" dirty="0"/>
              <a:t>. 326 - 331. 10.1109/ICEBE.2010.11.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 err="1"/>
              <a:t>Varriale</a:t>
            </a:r>
            <a:r>
              <a:rPr lang="en-US" sz="1200" b="0" dirty="0"/>
              <a:t>, Vincenzo &amp; </a:t>
            </a:r>
            <a:r>
              <a:rPr lang="en-US" sz="1200" b="0" dirty="0" err="1"/>
              <a:t>Cammarano</a:t>
            </a:r>
            <a:r>
              <a:rPr lang="en-US" sz="1200" b="0" dirty="0"/>
              <a:t>, Antonello &amp; </a:t>
            </a:r>
            <a:r>
              <a:rPr lang="en-US" sz="1200" b="0" dirty="0" err="1"/>
              <a:t>Michelino</a:t>
            </a:r>
            <a:r>
              <a:rPr lang="en-US" sz="1200" b="0" dirty="0"/>
              <a:t>, Francesca &amp; Caputo, Mauro. (2021). </a:t>
            </a:r>
            <a:r>
              <a:rPr lang="en-US" sz="1200" dirty="0"/>
              <a:t>Sustainable Supply Chains with Blockchain, IoT and RFID: A Simulation on Order Management. Sustainability</a:t>
            </a:r>
            <a:r>
              <a:rPr lang="en-US" sz="1200" b="0" dirty="0"/>
              <a:t>. 13. 6372. 10.3390/su13116372.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Lafferty, C.. (2019). </a:t>
            </a:r>
            <a:r>
              <a:rPr lang="en-US" sz="1200" dirty="0"/>
              <a:t>Sustainable internet-of-things-based manufacturing systems: Industry 4.0 wireless networks, advanced digitalization, and big data-driven smart production</a:t>
            </a:r>
            <a:r>
              <a:rPr lang="en-US" sz="1200" b="0" dirty="0"/>
              <a:t>. Economics, Management, and Financial Markets. 14. 16-22. 10.22381/EMFM14420192.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Hu, </a:t>
            </a:r>
            <a:r>
              <a:rPr lang="en-US" sz="1200" b="0" dirty="0" err="1"/>
              <a:t>Fangjie</a:t>
            </a:r>
            <a:r>
              <a:rPr lang="en-US" sz="1200" b="0" dirty="0"/>
              <a:t> &amp; Zhang, </a:t>
            </a:r>
            <a:r>
              <a:rPr lang="en-US" sz="1200" b="0" dirty="0" err="1"/>
              <a:t>Xiaoqiang</a:t>
            </a:r>
            <a:r>
              <a:rPr lang="en-US" sz="1200" b="0" dirty="0"/>
              <a:t> &amp; Tian, Gang. (2012). </a:t>
            </a:r>
            <a:r>
              <a:rPr lang="en-US" sz="1200" dirty="0"/>
              <a:t>Research on Low Carbon Logistics System Based on Internet of Things</a:t>
            </a:r>
            <a:r>
              <a:rPr lang="en-US" sz="1200" b="0" dirty="0"/>
              <a:t>. 806-812. 10.1061/9780784412602.0125.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 err="1"/>
              <a:t>Pimsakul</a:t>
            </a:r>
            <a:r>
              <a:rPr lang="en-US" sz="1200" b="0" dirty="0"/>
              <a:t>, S., Samaranayake, P., &amp; </a:t>
            </a:r>
            <a:r>
              <a:rPr lang="en-US" sz="1200" b="0" dirty="0" err="1"/>
              <a:t>Laosirihongthong</a:t>
            </a:r>
            <a:r>
              <a:rPr lang="en-US" sz="1200" b="0" dirty="0"/>
              <a:t>, T. (2021). </a:t>
            </a:r>
            <a:r>
              <a:rPr lang="en-US" sz="1200" dirty="0"/>
              <a:t>Prioritizing enabling factors of IoT adoption for sustainability in supply chain management</a:t>
            </a:r>
            <a:r>
              <a:rPr lang="en-US" sz="1200" b="0" dirty="0"/>
              <a:t>. Sustainability, 13(22). https://doi.org/10.3390/su132212890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Jagtap, Sandeep &amp; Garcia-Garcia, Guillermo &amp; </a:t>
            </a:r>
            <a:r>
              <a:rPr lang="en-US" sz="1200" b="0" dirty="0" err="1"/>
              <a:t>Rahimifard</a:t>
            </a:r>
            <a:r>
              <a:rPr lang="en-US" sz="1200" b="0" dirty="0"/>
              <a:t>, Shahin. (2021). </a:t>
            </a:r>
            <a:r>
              <a:rPr lang="en-US" sz="1200" dirty="0" err="1"/>
              <a:t>Optimisation</a:t>
            </a:r>
            <a:r>
              <a:rPr lang="en-US" sz="1200" dirty="0"/>
              <a:t> of the resource efficiency of food manufacturing via the Internet of Things</a:t>
            </a:r>
            <a:r>
              <a:rPr lang="en-US" sz="1200" b="0" dirty="0"/>
              <a:t>. Computers in Industry. 127. 10.1016/j.compind.2021.103397.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 </a:t>
            </a:r>
            <a:endParaRPr lang="de-DE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de-DE" sz="12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71" name="Google Shape;71;gb9e2de6e95_0_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100" cy="3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3. 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references</a:t>
            </a:r>
            <a:r>
              <a:rPr lang="de-DE" dirty="0"/>
              <a:t> („</a:t>
            </a:r>
            <a:r>
              <a:rPr lang="de-DE" dirty="0" err="1"/>
              <a:t>width</a:t>
            </a:r>
            <a:r>
              <a:rPr lang="de-DE" dirty="0"/>
              <a:t>“ </a:t>
            </a:r>
            <a:r>
              <a:rPr lang="de-DE" dirty="0" err="1"/>
              <a:t>coverage</a:t>
            </a:r>
            <a:r>
              <a:rPr lang="de-DE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5616488"/>
      </p:ext>
    </p:extLst>
  </p:cSld>
  <p:clrMapOvr>
    <a:masterClrMapping/>
  </p:clrMapOvr>
</p:sld>
</file>

<file path=ppt/theme/theme1.xml><?xml version="1.0" encoding="utf-8"?>
<a:theme xmlns:a="http://schemas.openxmlformats.org/drawingml/2006/main" name="2_FU_Vorlage_Professur Kliewer">
  <a:themeElements>
    <a:clrScheme name="Benutzerdefiniert 2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2E79FF"/>
      </a:hlink>
      <a:folHlink>
        <a:srgbClr val="2E7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761</Words>
  <Application>Microsoft Office PowerPoint</Application>
  <PresentationFormat>Breitbild</PresentationFormat>
  <Paragraphs>75</Paragraphs>
  <Slides>10</Slides>
  <Notes>8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Courier</vt:lpstr>
      <vt:lpstr>Times New Roman</vt:lpstr>
      <vt:lpstr>Verdana</vt:lpstr>
      <vt:lpstr>2_FU_Vorlage_Professur Kliewer</vt:lpstr>
      <vt:lpstr>A Survey on Internet of Things as Enabler for Sustainable Supply Chains</vt:lpstr>
      <vt:lpstr>Agenda</vt:lpstr>
      <vt:lpstr>1. Motivation</vt:lpstr>
      <vt:lpstr>2. Preliminaries</vt:lpstr>
      <vt:lpstr>3. Methodology</vt:lpstr>
      <vt:lpstr>6. IoTs own footprint</vt:lpstr>
      <vt:lpstr>1. Motivation</vt:lpstr>
      <vt:lpstr>PowerPoint-Präsentation</vt:lpstr>
      <vt:lpstr>3. List of references („width“ coverage)</vt:lpstr>
      <vt:lpstr>4. Focus on a particular solution („depth“ coverage)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specifications for a mHealth evaluation platform for integration into the fast-tracking procedure for digital health applications</dc:title>
  <dc:creator>REIpPmLNWLEaKaRS</dc:creator>
  <cp:lastModifiedBy>Juritz, Marc-André</cp:lastModifiedBy>
  <cp:revision>33</cp:revision>
  <dcterms:created xsi:type="dcterms:W3CDTF">2020-11-24T11:03:14Z</dcterms:created>
  <dcterms:modified xsi:type="dcterms:W3CDTF">2022-06-14T13:42:07Z</dcterms:modified>
</cp:coreProperties>
</file>