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VCKhCGkd0QHfOARwTtCSWg78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815" y="9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72" cy="444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Abhängigkeit des Nutzens der Features von dem Zeitpunkt/der Station innerhalb des Fast Track Verfahrens</a:t>
            </a: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5862" cy="49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99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03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9e2de6e9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" y="742950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9e2de6e95_0_1:notes"/>
          <p:cNvSpPr txBox="1">
            <a:spLocks noGrp="1"/>
          </p:cNvSpPr>
          <p:nvPr>
            <p:ph type="body" idx="1"/>
          </p:nvPr>
        </p:nvSpPr>
        <p:spPr>
          <a:xfrm>
            <a:off x="905952" y="4689775"/>
            <a:ext cx="4985700" cy="4443300"/>
          </a:xfrm>
          <a:prstGeom prst="rect">
            <a:avLst/>
          </a:prstGeom>
        </p:spPr>
        <p:txBody>
          <a:bodyPr spcFirstLastPara="1" wrap="square" lIns="91125" tIns="45550" rIns="91125" bIns="455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b9e2de6e95_0_1:notes"/>
          <p:cNvSpPr txBox="1">
            <a:spLocks noGrp="1"/>
          </p:cNvSpPr>
          <p:nvPr>
            <p:ph type="sldNum" idx="12"/>
          </p:nvPr>
        </p:nvSpPr>
        <p:spPr>
          <a:xfrm>
            <a:off x="3851815" y="9381081"/>
            <a:ext cx="2946000" cy="493200"/>
          </a:xfrm>
          <a:prstGeom prst="rect">
            <a:avLst/>
          </a:prstGeom>
        </p:spPr>
        <p:txBody>
          <a:bodyPr spcFirstLastPara="1" wrap="square" lIns="91125" tIns="45550" rIns="91125" bIns="455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99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>
  <p:cSld name="Titelfoli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1778000" y="3784063"/>
            <a:ext cx="862330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1" u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lvl="6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lvl="7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lvl="8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" name="Google Shape;19;p15" descr="Logo_RGB_30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folie">
  <p:cSld name="Standardfoli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u="none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u="none"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Zeilen">
  <p:cSld name="2 Zeile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695325" y="1274422"/>
            <a:ext cx="10807700" cy="235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95999" y="3936002"/>
            <a:ext cx="10807025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up">
  <p:cSld name="Backup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ctrTitle"/>
          </p:nvPr>
        </p:nvSpPr>
        <p:spPr>
          <a:xfrm>
            <a:off x="1778000" y="2606192"/>
            <a:ext cx="863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5046432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text">
  <p:cSld name="Code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96000" y="1274423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Codetext">
  <p:cSld name="2 Spalten Code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6455664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96337" y="1274422"/>
            <a:ext cx="504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 b="0"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und 2 Vergleichsspalten">
  <p:cSld name="Text und 2 Vergleichsspalt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96000" y="3936002"/>
            <a:ext cx="5046432" cy="237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455664" y="3936002"/>
            <a:ext cx="5040000" cy="2378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95325" y="1274422"/>
            <a:ext cx="10807700" cy="234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6pPr>
            <a:lvl7pPr marL="3200400" lvl="6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7pPr>
            <a:lvl8pPr marL="3657600" lvl="7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8pPr>
            <a:lvl9pPr marL="4114800" lvl="8" indent="-33147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6665914"/>
            <a:ext cx="12192000" cy="192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96000" y="1274390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10307149" y="6642101"/>
            <a:ext cx="1636184" cy="23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 descr="Logo_RGB_300dpi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16071" y="447570"/>
            <a:ext cx="2138362" cy="5667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1778000" y="3650893"/>
            <a:ext cx="8623300" cy="209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Seminar Internet </a:t>
            </a:r>
            <a:r>
              <a:rPr lang="de-DE" b="0" dirty="0" err="1"/>
              <a:t>of</a:t>
            </a:r>
            <a:r>
              <a:rPr lang="de-DE" b="0" dirty="0"/>
              <a:t> Things &amp; Security</a:t>
            </a:r>
            <a:br>
              <a:rPr lang="de-DE" b="0" dirty="0"/>
            </a:br>
            <a:endParaRPr b="0" dirty="0"/>
          </a:p>
          <a:p>
            <a:pPr marL="0" lvl="0" indent="0" algn="ctr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de-DE" b="0" dirty="0"/>
              <a:t>Marc-Andre Juritz</a:t>
            </a:r>
            <a:br>
              <a:rPr lang="de-DE" b="0" dirty="0"/>
            </a:br>
            <a:r>
              <a:rPr lang="de-DE" b="0" dirty="0"/>
              <a:t>05.05.2022</a:t>
            </a:r>
            <a:endParaRPr b="0"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1618202" y="1895982"/>
            <a:ext cx="8636000" cy="140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36000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IoT as enabler for monitoring/decreasing the carbon footprint of supply chains</a:t>
            </a:r>
            <a:endParaRPr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/>
              <a:t>Paris Agreement: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Preventing irreversible damage from man-made climate change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Upper limit of the CO2 budget that may still be emitted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Massive reduction of carbon emissions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Limitation </a:t>
            </a:r>
            <a:r>
              <a:rPr lang="de-DE" b="0" dirty="0" err="1"/>
              <a:t>of</a:t>
            </a:r>
            <a:r>
              <a:rPr lang="de-DE" b="0" dirty="0"/>
              <a:t> global </a:t>
            </a:r>
            <a:r>
              <a:rPr lang="de-DE" b="0" dirty="0" err="1"/>
              <a:t>warming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1.5 </a:t>
            </a:r>
            <a:r>
              <a:rPr lang="de-DE" b="0" dirty="0" err="1"/>
              <a:t>degree</a:t>
            </a: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lang="de-DE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dirty="0"/>
              <a:t>McKinsey (2016):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Consumer-packaged goods (CPG) companies are responsible for roughly 33 gigatons of CO2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Supply chain monitoring: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Many </a:t>
            </a:r>
            <a:r>
              <a:rPr lang="de-DE" b="0" dirty="0" err="1"/>
              <a:t>unknown</a:t>
            </a:r>
            <a:r>
              <a:rPr lang="de-DE" b="0" dirty="0"/>
              <a:t> </a:t>
            </a:r>
            <a:r>
              <a:rPr lang="de-DE" b="0" dirty="0" err="1"/>
              <a:t>parameters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Scope</a:t>
            </a:r>
            <a:r>
              <a:rPr lang="de-DE" b="0" dirty="0"/>
              <a:t> 3 </a:t>
            </a:r>
            <a:r>
              <a:rPr lang="de-DE" b="0" dirty="0" err="1"/>
              <a:t>emissions</a:t>
            </a:r>
            <a:r>
              <a:rPr lang="de-DE" b="0" dirty="0"/>
              <a:t> </a:t>
            </a:r>
            <a:r>
              <a:rPr lang="de-DE" b="0" dirty="0" err="1"/>
              <a:t>hard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measure</a:t>
            </a:r>
            <a:endParaRPr lang="de-DE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Short-term profit maximization is often seen as more important than long-term emissions reduction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de-DE" b="0" dirty="0"/>
              <a:t>BUT: </a:t>
            </a:r>
            <a:r>
              <a:rPr lang="en-US" b="0" dirty="0"/>
              <a:t>No climate protection is more expensive in the long term than introducing appropriate measures to reduce emissions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1. Motivation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BA3678-A820-4ED2-8DCC-329F41E03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F54F5C-B5CC-4C67-8E86-23C063F0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12BB5E-68B4-4F76-8650-ED1BEF9D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2" y="-88724"/>
            <a:ext cx="12289971" cy="70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22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body" idx="1"/>
          </p:nvPr>
        </p:nvSpPr>
        <p:spPr>
          <a:xfrm>
            <a:off x="696000" y="867283"/>
            <a:ext cx="4583571" cy="51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2286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/>
          </a:p>
          <a:p>
            <a:pPr marL="342900" lvl="0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eriod"/>
            </a:pPr>
            <a:r>
              <a:rPr lang="de-DE" dirty="0" err="1"/>
              <a:t>Introduction</a:t>
            </a:r>
            <a:br>
              <a:rPr lang="de-DE" dirty="0"/>
            </a:br>
            <a:r>
              <a:rPr lang="en-US" b="0" dirty="0"/>
              <a:t>- Introduction to the domain</a:t>
            </a:r>
            <a:br>
              <a:rPr lang="en-US" b="0" dirty="0"/>
            </a:br>
            <a:r>
              <a:rPr lang="en-US" b="0" dirty="0"/>
              <a:t>- Problem definition</a:t>
            </a:r>
            <a:br>
              <a:rPr lang="en-US" b="0" dirty="0"/>
            </a:br>
            <a:r>
              <a:rPr lang="en-US" b="0" dirty="0"/>
              <a:t>- Outline of Contribution</a:t>
            </a:r>
            <a:br>
              <a:rPr lang="en-US" b="0" dirty="0"/>
            </a:br>
            <a:r>
              <a:rPr lang="en-US" b="0" dirty="0"/>
              <a:t>- Structure of the Paper</a:t>
            </a:r>
            <a:br>
              <a:rPr lang="de-DE" b="1" dirty="0">
                <a:solidFill>
                  <a:srgbClr val="000000"/>
                </a:solidFill>
              </a:rPr>
            </a:br>
            <a:endParaRPr b="1" dirty="0"/>
          </a:p>
          <a:p>
            <a:pPr marL="342900" lvl="1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AutoNum type="arabicPeriod" startAt="2"/>
            </a:pPr>
            <a:r>
              <a:rPr lang="en-US" b="1" dirty="0">
                <a:solidFill>
                  <a:srgbClr val="000000"/>
                </a:solidFill>
              </a:rPr>
              <a:t>Preliminaries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Climate change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Supply Chain and carbon emissions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Green Supply Chain Management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/>
              <a:t>Life Cycle Assessment (LCA)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IoT</a:t>
            </a:r>
          </a:p>
          <a:p>
            <a:pPr marL="914400" lvl="0" indent="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342900" lvl="1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 startAt="3"/>
            </a:pPr>
            <a:r>
              <a:rPr lang="de-DE" b="1" dirty="0" err="1">
                <a:solidFill>
                  <a:srgbClr val="000000"/>
                </a:solidFill>
              </a:rPr>
              <a:t>Methodology</a:t>
            </a:r>
            <a:br>
              <a:rPr lang="de-DE" b="1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- </a:t>
            </a:r>
            <a:r>
              <a:rPr lang="de-DE" dirty="0" err="1">
                <a:solidFill>
                  <a:srgbClr val="000000"/>
                </a:solidFill>
              </a:rPr>
              <a:t>Literature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research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07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2. Paper </a:t>
            </a:r>
            <a:r>
              <a:rPr lang="de-DE" dirty="0" err="1"/>
              <a:t>structure</a:t>
            </a:r>
            <a:endParaRPr dirty="0"/>
          </a:p>
        </p:txBody>
      </p:sp>
      <p:sp>
        <p:nvSpPr>
          <p:cNvPr id="8" name="Google Shape;59;p2">
            <a:extLst>
              <a:ext uri="{FF2B5EF4-FFF2-40B4-BE49-F238E27FC236}">
                <a16:creationId xmlns:a16="http://schemas.microsoft.com/office/drawing/2014/main" id="{FE2954D0-C295-40C3-8C7F-EABECF571DE7}"/>
              </a:ext>
            </a:extLst>
          </p:cNvPr>
          <p:cNvSpPr txBox="1">
            <a:spLocks/>
          </p:cNvSpPr>
          <p:nvPr/>
        </p:nvSpPr>
        <p:spPr>
          <a:xfrm>
            <a:off x="6617826" y="867280"/>
            <a:ext cx="4583571" cy="51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147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spcBef>
                <a:spcPts val="0"/>
              </a:spcBef>
              <a:buSzPts val="1800"/>
            </a:pPr>
            <a:endParaRPr lang="en-US" dirty="0"/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r>
              <a:rPr lang="en-US" dirty="0"/>
              <a:t>IoT as enabler for sustainable supply chains</a:t>
            </a:r>
            <a:br>
              <a:rPr lang="en-US" dirty="0"/>
            </a:br>
            <a:r>
              <a:rPr lang="en-US" b="0" dirty="0"/>
              <a:t>- application fields of </a:t>
            </a:r>
            <a:r>
              <a:rPr lang="en-US" b="0" dirty="0" err="1"/>
              <a:t>iot</a:t>
            </a:r>
            <a:r>
              <a:rPr lang="en-US" b="0" dirty="0"/>
              <a:t>…</a:t>
            </a:r>
            <a:br>
              <a:rPr lang="en-US" b="0" dirty="0"/>
            </a:br>
            <a:r>
              <a:rPr lang="en-US" b="0" dirty="0"/>
              <a:t>- e.g. food supply chain</a:t>
            </a:r>
            <a:br>
              <a:rPr lang="en-US" b="0" dirty="0"/>
            </a:br>
            <a:endParaRPr lang="en-US" b="0" dirty="0"/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r>
              <a:rPr lang="en-US" sz="1600" dirty="0"/>
              <a:t>Detailed consideration of two solutions</a:t>
            </a:r>
          </a:p>
          <a:p>
            <a:pPr marL="342900" indent="-342900">
              <a:buClr>
                <a:schemeClr val="accent6"/>
              </a:buClr>
              <a:buSzPts val="1800"/>
              <a:buFont typeface="+mj-lt"/>
              <a:buAutoNum type="arabicPeriod" startAt="4"/>
            </a:pPr>
            <a:endParaRPr lang="en-US" dirty="0"/>
          </a:p>
          <a:p>
            <a:pPr marL="342900" lvl="1">
              <a:lnSpc>
                <a:spcPct val="102000"/>
              </a:lnSpc>
              <a:buFont typeface="+mj-lt"/>
              <a:buAutoNum type="arabicPeriod" startAt="5"/>
            </a:pPr>
            <a:r>
              <a:rPr lang="en-US" b="1" dirty="0">
                <a:solidFill>
                  <a:srgbClr val="000000"/>
                </a:solidFill>
              </a:rPr>
              <a:t>IoT's own footprint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e-waste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energy consumption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/>
          </a:p>
          <a:p>
            <a:pPr marL="342900" lvl="1">
              <a:lnSpc>
                <a:spcPct val="102000"/>
              </a:lnSpc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Discussion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text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Open issues</a:t>
            </a:r>
          </a:p>
          <a:p>
            <a:pPr marL="342900" lvl="1">
              <a:lnSpc>
                <a:spcPct val="102000"/>
              </a:lnSpc>
              <a:buFont typeface="+mj-lt"/>
              <a:buAutoNum type="arabicPeriod" startAt="6"/>
            </a:pPr>
            <a:endParaRPr lang="en-US" dirty="0">
              <a:solidFill>
                <a:srgbClr val="000000"/>
              </a:solidFill>
            </a:endParaRPr>
          </a:p>
          <a:p>
            <a:pPr marL="342900" lvl="1">
              <a:lnSpc>
                <a:spcPct val="102000"/>
              </a:lnSpc>
              <a:buFont typeface="+mj-lt"/>
              <a:buAutoNum type="arabicPeriod" startAt="6"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Summary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 Limitations</a:t>
            </a:r>
          </a:p>
          <a:p>
            <a:pPr marL="342900" lvl="1">
              <a:lnSpc>
                <a:spcPct val="102000"/>
              </a:lnSpc>
              <a:buFont typeface="+mj-lt"/>
              <a:buAutoNum type="arabicPeriod" startAt="6"/>
            </a:pP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Haass</a:t>
            </a:r>
            <a:r>
              <a:rPr lang="en-US" sz="1200" b="0" dirty="0"/>
              <a:t>, Rasmus &amp; Dittmer, Patrick &amp; </a:t>
            </a:r>
            <a:r>
              <a:rPr lang="en-US" sz="1200" b="0" dirty="0" err="1"/>
              <a:t>Veigt</a:t>
            </a:r>
            <a:r>
              <a:rPr lang="en-US" sz="1200" b="0" dirty="0"/>
              <a:t>, Marius &amp; </a:t>
            </a:r>
            <a:r>
              <a:rPr lang="en-US" sz="1200" b="0" dirty="0" err="1"/>
              <a:t>Lütjen</a:t>
            </a:r>
            <a:r>
              <a:rPr lang="en-US" sz="1200" b="0" dirty="0"/>
              <a:t>, Michael. (2014). </a:t>
            </a:r>
            <a:r>
              <a:rPr lang="en-US" sz="1200" dirty="0"/>
              <a:t>Reducing food losses and carbon emission by using autonomous control – A simulation study of the intelligent container.</a:t>
            </a:r>
            <a:r>
              <a:rPr lang="en-US" sz="1200" b="0" dirty="0"/>
              <a:t> International Journal of Production Economics. 164. 10.1016/j.ijpe.2014.12.013.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Ilic, Alexander &amp; </a:t>
            </a:r>
            <a:r>
              <a:rPr lang="en-US" sz="1200" b="0" dirty="0" err="1"/>
              <a:t>Staake</a:t>
            </a:r>
            <a:r>
              <a:rPr lang="en-US" sz="1200" b="0" dirty="0"/>
              <a:t>, Thorsten &amp; </a:t>
            </a:r>
            <a:r>
              <a:rPr lang="en-US" sz="1200" b="0" dirty="0" err="1"/>
              <a:t>Fleisch</a:t>
            </a:r>
            <a:r>
              <a:rPr lang="en-US" sz="1200" b="0" dirty="0"/>
              <a:t>, Elgar. (2009). </a:t>
            </a:r>
            <a:r>
              <a:rPr lang="en-US" sz="1200" dirty="0"/>
              <a:t>Using Sensor Information to Reduce the Carbon Footprint of Perishable Goods</a:t>
            </a:r>
            <a:r>
              <a:rPr lang="en-US" sz="1200" b="0" dirty="0"/>
              <a:t>. Pervasive Computing, IEEE. 8. 22 - 29. 10.1109/MPRV.2009.20.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He, Miao &amp; Ren, </a:t>
            </a:r>
            <a:r>
              <a:rPr lang="en-US" sz="1200" b="0" dirty="0" err="1"/>
              <a:t>Changrui</a:t>
            </a:r>
            <a:r>
              <a:rPr lang="en-US" sz="1200" b="0" dirty="0"/>
              <a:t> &amp; Wang, </a:t>
            </a:r>
            <a:r>
              <a:rPr lang="en-US" sz="1200" b="0" dirty="0" err="1"/>
              <a:t>Qinhua</a:t>
            </a:r>
            <a:r>
              <a:rPr lang="en-US" sz="1200" b="0" dirty="0"/>
              <a:t> &amp; Shao, Bing &amp; Dong, </a:t>
            </a:r>
            <a:r>
              <a:rPr lang="en-US" sz="1200" b="0" dirty="0" err="1"/>
              <a:t>Jin</a:t>
            </a:r>
            <a:r>
              <a:rPr lang="en-US" sz="1200" b="0" dirty="0"/>
              <a:t>. (2010). </a:t>
            </a:r>
            <a:r>
              <a:rPr lang="en-US" sz="1200" dirty="0"/>
              <a:t>The Internet of Things as an Enabler to Supply Chain Innovation</a:t>
            </a:r>
            <a:r>
              <a:rPr lang="en-US" sz="1200" b="0" dirty="0"/>
              <a:t>. 326 - 331. 10.1109/ICEBE.2010.11.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Varriale</a:t>
            </a:r>
            <a:r>
              <a:rPr lang="en-US" sz="1200" b="0" dirty="0"/>
              <a:t>, Vincenzo &amp; </a:t>
            </a:r>
            <a:r>
              <a:rPr lang="en-US" sz="1200" b="0" dirty="0" err="1"/>
              <a:t>Cammarano</a:t>
            </a:r>
            <a:r>
              <a:rPr lang="en-US" sz="1200" b="0" dirty="0"/>
              <a:t>, Antonello &amp; </a:t>
            </a:r>
            <a:r>
              <a:rPr lang="en-US" sz="1200" b="0" dirty="0" err="1"/>
              <a:t>Michelino</a:t>
            </a:r>
            <a:r>
              <a:rPr lang="en-US" sz="1200" b="0" dirty="0"/>
              <a:t>, Francesca &amp; Caputo, Mauro. (2021). </a:t>
            </a:r>
            <a:r>
              <a:rPr lang="en-US" sz="1200" dirty="0"/>
              <a:t>Sustainable Supply Chains with Blockchain, IoT and RFID: A Simulation on Order Management. Sustainability</a:t>
            </a:r>
            <a:r>
              <a:rPr lang="en-US" sz="1200" b="0" dirty="0"/>
              <a:t>. 13. 6372. 10.3390/su13116372.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Lafferty, C.. (2019). </a:t>
            </a:r>
            <a:r>
              <a:rPr lang="en-US" sz="1200" dirty="0"/>
              <a:t>Sustainable internet-of-things-based manufacturing systems: Industry 4.0 wireless networks, advanced digitalization, and big data-driven smart production</a:t>
            </a:r>
            <a:r>
              <a:rPr lang="en-US" sz="1200" b="0" dirty="0"/>
              <a:t>. Economics, Management, and Financial Markets. 14. 16-22. 10.22381/EMFM14420192.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Hu, </a:t>
            </a:r>
            <a:r>
              <a:rPr lang="en-US" sz="1200" b="0" dirty="0" err="1"/>
              <a:t>Fangjie</a:t>
            </a:r>
            <a:r>
              <a:rPr lang="en-US" sz="1200" b="0" dirty="0"/>
              <a:t> &amp; Zhang, </a:t>
            </a:r>
            <a:r>
              <a:rPr lang="en-US" sz="1200" b="0" dirty="0" err="1"/>
              <a:t>Xiaoqiang</a:t>
            </a:r>
            <a:r>
              <a:rPr lang="en-US" sz="1200" b="0" dirty="0"/>
              <a:t> &amp; Tian, Gang. (2012). </a:t>
            </a:r>
            <a:r>
              <a:rPr lang="en-US" sz="1200" dirty="0"/>
              <a:t>Research on Low Carbon Logistics System Based on Internet of Things</a:t>
            </a:r>
            <a:r>
              <a:rPr lang="en-US" sz="1200" b="0" dirty="0"/>
              <a:t>. 806-812. 10.1061/9780784412602.0125.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 err="1"/>
              <a:t>Pimsakul</a:t>
            </a:r>
            <a:r>
              <a:rPr lang="en-US" sz="1200" b="0" dirty="0"/>
              <a:t>, S., Samaranayake, P., &amp; </a:t>
            </a:r>
            <a:r>
              <a:rPr lang="en-US" sz="1200" b="0" dirty="0" err="1"/>
              <a:t>Laosirihongthong</a:t>
            </a:r>
            <a:r>
              <a:rPr lang="en-US" sz="1200" b="0" dirty="0"/>
              <a:t>, T. (2021). </a:t>
            </a:r>
            <a:r>
              <a:rPr lang="en-US" sz="1200" dirty="0"/>
              <a:t>Prioritizing enabling factors of IoT adoption for sustainability in supply chain management</a:t>
            </a:r>
            <a:r>
              <a:rPr lang="en-US" sz="1200" b="0" dirty="0"/>
              <a:t>. Sustainability, 13(22). https://doi.org/10.3390/su132212890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Jagtap, Sandeep &amp; Garcia-Garcia, Guillermo &amp; </a:t>
            </a:r>
            <a:r>
              <a:rPr lang="en-US" sz="1200" b="0" dirty="0" err="1"/>
              <a:t>Rahimifard</a:t>
            </a:r>
            <a:r>
              <a:rPr lang="en-US" sz="1200" b="0" dirty="0"/>
              <a:t>, Shahin. (2021). </a:t>
            </a:r>
            <a:r>
              <a:rPr lang="en-US" sz="1200" dirty="0" err="1"/>
              <a:t>Optimisation</a:t>
            </a:r>
            <a:r>
              <a:rPr lang="en-US" sz="1200" dirty="0"/>
              <a:t> of the resource efficiency of food manufacturing via the Internet of Things</a:t>
            </a:r>
            <a:r>
              <a:rPr lang="en-US" sz="1200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0" dirty="0"/>
              <a:t> </a:t>
            </a:r>
            <a:endParaRPr lang="de-DE" sz="1200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12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3.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references</a:t>
            </a:r>
            <a:r>
              <a:rPr lang="de-DE" dirty="0"/>
              <a:t> („</a:t>
            </a:r>
            <a:r>
              <a:rPr lang="de-DE" dirty="0" err="1"/>
              <a:t>width</a:t>
            </a:r>
            <a:r>
              <a:rPr lang="de-DE" dirty="0"/>
              <a:t>“ </a:t>
            </a:r>
            <a:r>
              <a:rPr lang="de-DE" dirty="0" err="1"/>
              <a:t>coverage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61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b="0" dirty="0"/>
              <a:t>Jagtap, Sandeep &amp; Garcia-Garcia, Guillermo &amp; </a:t>
            </a:r>
            <a:r>
              <a:rPr lang="en-US" b="0" dirty="0" err="1"/>
              <a:t>Rahimifard</a:t>
            </a:r>
            <a:r>
              <a:rPr lang="en-US" b="0" dirty="0"/>
              <a:t>, Shahin. (2021). </a:t>
            </a:r>
            <a:r>
              <a:rPr lang="en-US" dirty="0" err="1"/>
              <a:t>Optimisation</a:t>
            </a:r>
            <a:r>
              <a:rPr lang="en-US" dirty="0"/>
              <a:t> of the resource efficiency of food manufacturing via the Internet of Things</a:t>
            </a:r>
            <a:r>
              <a:rPr lang="en-US" b="0" dirty="0"/>
              <a:t>. Computers in Industry. 127. 10.1016/j.compind.2021.103397.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Inefficient food supply chain, large amount of food </a:t>
            </a:r>
            <a:r>
              <a:rPr lang="en-US" b="0" dirty="0" err="1"/>
              <a:t>waste,volumes</a:t>
            </a:r>
            <a:r>
              <a:rPr lang="en-US" b="0" dirty="0"/>
              <a:t> of water and energy used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 increasing economic costs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stricter regulations on the disposal and treatment of food waste, carbon emissions and wastewater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discharge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accurate real-time monitoring </a:t>
            </a:r>
            <a:r>
              <a:rPr lang="en-US" b="0" dirty="0">
                <a:sym typeface="Wingdings" panose="05000000000000000000" pitchFamily="2" charset="2"/>
              </a:rPr>
              <a:t> help food manufacturers to redesign their processes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Paper presents:</a:t>
            </a:r>
            <a:br>
              <a:rPr lang="en-US" b="0" dirty="0"/>
            </a:br>
            <a:r>
              <a:rPr lang="en-US" dirty="0"/>
              <a:t>IoT-based framework for monitoring the generation of food waste and the use of energy and water in the food sector</a:t>
            </a:r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/>
              <a:t>4. Focus on a </a:t>
            </a:r>
            <a:r>
              <a:rPr lang="de-DE" sz="2800" dirty="0" err="1"/>
              <a:t>particular</a:t>
            </a:r>
            <a:r>
              <a:rPr lang="de-DE" sz="2800" dirty="0"/>
              <a:t> </a:t>
            </a:r>
            <a:r>
              <a:rPr lang="de-DE" sz="2800" dirty="0" err="1"/>
              <a:t>solution</a:t>
            </a:r>
            <a:r>
              <a:rPr lang="de-DE" sz="2800" dirty="0"/>
              <a:t> („</a:t>
            </a:r>
            <a:r>
              <a:rPr lang="de-DE" sz="2800" dirty="0" err="1"/>
              <a:t>depth</a:t>
            </a:r>
            <a:r>
              <a:rPr lang="de-DE" sz="2800" dirty="0"/>
              <a:t>“ </a:t>
            </a:r>
            <a:r>
              <a:rPr lang="de-DE" sz="2800" dirty="0" err="1"/>
              <a:t>coverage</a:t>
            </a:r>
            <a:r>
              <a:rPr lang="de-DE"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193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e2de6e95_0_1"/>
          <p:cNvSpPr txBox="1">
            <a:spLocks noGrp="1"/>
          </p:cNvSpPr>
          <p:nvPr>
            <p:ph type="body" idx="1"/>
          </p:nvPr>
        </p:nvSpPr>
        <p:spPr>
          <a:xfrm>
            <a:off x="696000" y="1274422"/>
            <a:ext cx="10800000" cy="50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Today</a:t>
            </a:r>
            <a:r>
              <a:rPr lang="de-DE" b="0" dirty="0"/>
              <a:t> 		</a:t>
            </a:r>
            <a:r>
              <a:rPr lang="de-DE" b="0" dirty="0" err="1"/>
              <a:t>Midterm</a:t>
            </a:r>
            <a:r>
              <a:rPr lang="de-DE" b="0" dirty="0"/>
              <a:t> </a:t>
            </a:r>
            <a:r>
              <a:rPr lang="de-DE" b="0" dirty="0" err="1"/>
              <a:t>presentation</a:t>
            </a: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2"/>
                </a:solidFill>
              </a:rPr>
              <a:t>May 22</a:t>
            </a:r>
            <a:r>
              <a:rPr lang="de-DE" baseline="30000" dirty="0">
                <a:solidFill>
                  <a:schemeClr val="accent2"/>
                </a:solidFill>
              </a:rPr>
              <a:t>nd</a:t>
            </a:r>
            <a:r>
              <a:rPr lang="de-DE" dirty="0">
                <a:solidFill>
                  <a:schemeClr val="accent2"/>
                </a:solidFill>
              </a:rPr>
              <a:t> 	</a:t>
            </a:r>
            <a:r>
              <a:rPr lang="de-DE" b="0" dirty="0">
                <a:solidFill>
                  <a:schemeClr val="tx1"/>
                </a:solidFill>
              </a:rPr>
              <a:t>Finish </a:t>
            </a:r>
            <a:r>
              <a:rPr lang="en-AU" b="0" dirty="0">
                <a:solidFill>
                  <a:schemeClr val="tx1"/>
                </a:solidFill>
              </a:rPr>
              <a:t>literature collection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AU" b="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accent2"/>
                </a:solidFill>
              </a:rPr>
              <a:t>June 5</a:t>
            </a:r>
            <a:r>
              <a:rPr lang="en-AU" baseline="30000" dirty="0">
                <a:solidFill>
                  <a:schemeClr val="accent2"/>
                </a:solidFill>
              </a:rPr>
              <a:t>th</a:t>
            </a:r>
            <a:r>
              <a:rPr lang="en-AU" b="0" dirty="0">
                <a:solidFill>
                  <a:schemeClr val="tx1"/>
                </a:solidFill>
              </a:rPr>
              <a:t> 	Finish bullet point writing plan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June 8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b="0" dirty="0"/>
              <a:t>		Submit work-in-progress version of the report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June 26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b="0" dirty="0"/>
              <a:t> 	Finish writing of paper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chemeClr val="accent2"/>
                </a:solidFill>
              </a:rPr>
              <a:t>July</a:t>
            </a:r>
            <a:r>
              <a:rPr lang="de-DE" dirty="0">
                <a:solidFill>
                  <a:schemeClr val="accent2"/>
                </a:solidFill>
              </a:rPr>
              <a:t> 3</a:t>
            </a:r>
            <a:r>
              <a:rPr lang="de-DE" baseline="30000" dirty="0">
                <a:solidFill>
                  <a:schemeClr val="accent2"/>
                </a:solidFill>
              </a:rPr>
              <a:t>rd</a:t>
            </a:r>
            <a:r>
              <a:rPr lang="de-DE" b="0" dirty="0"/>
              <a:t>		S</a:t>
            </a:r>
            <a:r>
              <a:rPr lang="en-US" b="0" dirty="0" err="1"/>
              <a:t>ubmit</a:t>
            </a:r>
            <a:r>
              <a:rPr lang="en-US" b="0" dirty="0"/>
              <a:t> final version of the report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July 6</a:t>
            </a:r>
            <a:r>
              <a:rPr lang="en-US" baseline="30000" dirty="0">
                <a:solidFill>
                  <a:schemeClr val="accent2"/>
                </a:solidFill>
              </a:rPr>
              <a:t>th</a:t>
            </a:r>
            <a:r>
              <a:rPr lang="en-US" b="0" dirty="0"/>
              <a:t>		Final presentation session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b="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71" name="Google Shape;71;gb9e2de6e95_0_1"/>
          <p:cNvSpPr txBox="1">
            <a:spLocks noGrp="1"/>
          </p:cNvSpPr>
          <p:nvPr>
            <p:ph type="title"/>
          </p:nvPr>
        </p:nvSpPr>
        <p:spPr>
          <a:xfrm>
            <a:off x="696000" y="637107"/>
            <a:ext cx="9020100" cy="3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/>
              <a:t>5. Time </a:t>
            </a:r>
            <a:r>
              <a:rPr lang="de-DE" sz="3200" dirty="0" err="1"/>
              <a:t>schedule</a:t>
            </a:r>
            <a:r>
              <a:rPr lang="de-DE" sz="3200" dirty="0"/>
              <a:t> </a:t>
            </a:r>
            <a:r>
              <a:rPr lang="de-DE" sz="3200" dirty="0" err="1"/>
              <a:t>towards</a:t>
            </a:r>
            <a:r>
              <a:rPr lang="de-DE" sz="3200" dirty="0"/>
              <a:t> </a:t>
            </a:r>
            <a:r>
              <a:rPr lang="de-DE" sz="3200" dirty="0" err="1"/>
              <a:t>report</a:t>
            </a:r>
            <a:r>
              <a:rPr lang="de-DE" sz="3200" dirty="0"/>
              <a:t> </a:t>
            </a:r>
            <a:r>
              <a:rPr lang="de-DE" sz="3200" dirty="0" err="1"/>
              <a:t>submission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010269628"/>
      </p:ext>
    </p:extLst>
  </p:cSld>
  <p:clrMapOvr>
    <a:masterClrMapping/>
  </p:clrMapOvr>
</p:sld>
</file>

<file path=ppt/theme/theme1.xml><?xml version="1.0" encoding="utf-8"?>
<a:theme xmlns:a="http://schemas.openxmlformats.org/drawingml/2006/main" name="2_FU_Vorlage_Professur Kliewer">
  <a:themeElements>
    <a:clrScheme name="Benutzerdefiniert 2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2E79FF"/>
      </a:hlink>
      <a:folHlink>
        <a:srgbClr val="2E7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Breitbild</PresentationFormat>
  <Paragraphs>80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Courier</vt:lpstr>
      <vt:lpstr>Times New Roman</vt:lpstr>
      <vt:lpstr>Verdana</vt:lpstr>
      <vt:lpstr>2_FU_Vorlage_Professur Kliewer</vt:lpstr>
      <vt:lpstr>IoT as enabler for monitoring/decreasing the carbon footprint of supply chains</vt:lpstr>
      <vt:lpstr>1. Motivation</vt:lpstr>
      <vt:lpstr>PowerPoint-Präsentation</vt:lpstr>
      <vt:lpstr>2. Paper structure</vt:lpstr>
      <vt:lpstr>3. List of references („width“ coverage)</vt:lpstr>
      <vt:lpstr>4. Focus on a particular solution („depth“ coverage)</vt:lpstr>
      <vt:lpstr>5. Time schedule towards report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specifications for a mHealth evaluation platform for integration into the fast-tracking procedure for digital health applications</dc:title>
  <dc:creator>REIpPmLNWLEaKaRS</dc:creator>
  <cp:lastModifiedBy>Juritz, Marc-André</cp:lastModifiedBy>
  <cp:revision>15</cp:revision>
  <dcterms:created xsi:type="dcterms:W3CDTF">2020-11-24T11:03:14Z</dcterms:created>
  <dcterms:modified xsi:type="dcterms:W3CDTF">2022-05-10T12:13:13Z</dcterms:modified>
</cp:coreProperties>
</file>