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8" r:id="rId4"/>
    <p:sldId id="266" r:id="rId5"/>
    <p:sldId id="268" r:id="rId6"/>
    <p:sldId id="269" r:id="rId7"/>
    <p:sldId id="265" r:id="rId8"/>
    <p:sldId id="263" r:id="rId9"/>
    <p:sldId id="260" r:id="rId10"/>
    <p:sldId id="261" r:id="rId11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IVCKhCGkd0QHfOARwTtCSWg78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18A44-B73A-4A29-A35F-B94DF474182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2850F48-65A7-4476-B06A-CED6F0AF6AEE}">
      <dgm:prSet phldrT="[Text]"/>
      <dgm:spPr/>
      <dgm:t>
        <a:bodyPr/>
        <a:lstStyle/>
        <a:p>
          <a:r>
            <a:rPr lang="en-HK" b="1" noProof="0" dirty="0"/>
            <a:t>Internet of Things </a:t>
          </a:r>
          <a:r>
            <a:rPr lang="en-HK" noProof="0" dirty="0"/>
            <a:t>(IoT)</a:t>
          </a:r>
        </a:p>
      </dgm:t>
    </dgm:pt>
    <dgm:pt modelId="{2D37978D-627C-4D47-85C1-14648E62AF99}" type="parTrans" cxnId="{51A08E4A-7428-4ED3-80A7-3BFE621CDC55}">
      <dgm:prSet/>
      <dgm:spPr/>
      <dgm:t>
        <a:bodyPr/>
        <a:lstStyle/>
        <a:p>
          <a:endParaRPr lang="de-DE"/>
        </a:p>
      </dgm:t>
    </dgm:pt>
    <dgm:pt modelId="{7619A410-0CC5-45C8-A4A4-8410EACD6DE0}" type="sibTrans" cxnId="{51A08E4A-7428-4ED3-80A7-3BFE621CDC55}">
      <dgm:prSet/>
      <dgm:spPr/>
      <dgm:t>
        <a:bodyPr/>
        <a:lstStyle/>
        <a:p>
          <a:endParaRPr lang="de-DE"/>
        </a:p>
      </dgm:t>
    </dgm:pt>
    <dgm:pt modelId="{7CC58525-377E-4BF3-91DF-68E612E2644F}">
      <dgm:prSet phldrT="[Text]"/>
      <dgm:spPr/>
      <dgm:t>
        <a:bodyPr/>
        <a:lstStyle/>
        <a:p>
          <a:r>
            <a:rPr lang="en-US" dirty="0"/>
            <a:t>Networking of objects and machines via the</a:t>
          </a:r>
          <a:br>
            <a:rPr lang="en-US" dirty="0"/>
          </a:br>
          <a:r>
            <a:rPr lang="en-US" dirty="0"/>
            <a:t>Interne</a:t>
          </a:r>
          <a:endParaRPr lang="de-DE" dirty="0"/>
        </a:p>
      </dgm:t>
    </dgm:pt>
    <dgm:pt modelId="{BC01516B-9309-4C79-80F3-8F463EC41A69}" type="parTrans" cxnId="{50A38EA5-0875-4260-A911-13F63F928AAF}">
      <dgm:prSet/>
      <dgm:spPr/>
      <dgm:t>
        <a:bodyPr/>
        <a:lstStyle/>
        <a:p>
          <a:endParaRPr lang="de-DE"/>
        </a:p>
      </dgm:t>
    </dgm:pt>
    <dgm:pt modelId="{CCF37F85-BB93-460E-91C2-B48EC5C5B0C1}" type="sibTrans" cxnId="{50A38EA5-0875-4260-A911-13F63F928AAF}">
      <dgm:prSet/>
      <dgm:spPr/>
      <dgm:t>
        <a:bodyPr/>
        <a:lstStyle/>
        <a:p>
          <a:endParaRPr lang="de-DE"/>
        </a:p>
      </dgm:t>
    </dgm:pt>
    <dgm:pt modelId="{FC09F090-294E-4E88-85B5-F888267AA0A8}">
      <dgm:prSet phldrT="[Text]"/>
      <dgm:spPr/>
      <dgm:t>
        <a:bodyPr/>
        <a:lstStyle/>
        <a:p>
          <a:r>
            <a:rPr lang="de-DE" dirty="0"/>
            <a:t>Devices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unique</a:t>
          </a:r>
          <a:r>
            <a:rPr lang="de-DE" dirty="0"/>
            <a:t> </a:t>
          </a:r>
          <a:r>
            <a:rPr lang="de-DE" dirty="0" err="1"/>
            <a:t>identity</a:t>
          </a:r>
          <a:endParaRPr lang="de-DE" dirty="0"/>
        </a:p>
      </dgm:t>
    </dgm:pt>
    <dgm:pt modelId="{C033730B-FBC6-431C-844F-2E276F930FE4}" type="parTrans" cxnId="{7AC63F15-E3A8-44D7-8C70-C01FBC36375D}">
      <dgm:prSet/>
      <dgm:spPr/>
      <dgm:t>
        <a:bodyPr/>
        <a:lstStyle/>
        <a:p>
          <a:endParaRPr lang="de-DE"/>
        </a:p>
      </dgm:t>
    </dgm:pt>
    <dgm:pt modelId="{0C579B93-33FB-4E97-B7CD-34C21A5E3B59}" type="sibTrans" cxnId="{7AC63F15-E3A8-44D7-8C70-C01FBC36375D}">
      <dgm:prSet/>
      <dgm:spPr/>
      <dgm:t>
        <a:bodyPr/>
        <a:lstStyle/>
        <a:p>
          <a:endParaRPr lang="de-DE"/>
        </a:p>
      </dgm:t>
    </dgm:pt>
    <dgm:pt modelId="{180EB683-A1EA-4B91-9AF3-3F00217B8B98}">
      <dgm:prSet phldrT="[Text]"/>
      <dgm:spPr/>
      <dgm:t>
        <a:bodyPr/>
        <a:lstStyle/>
        <a:p>
          <a:pPr>
            <a:buNone/>
          </a:pPr>
          <a:r>
            <a:rPr lang="de-DE" b="1" dirty="0"/>
            <a:t>Green Internet </a:t>
          </a:r>
          <a:r>
            <a:rPr lang="de-DE" b="1" dirty="0" err="1"/>
            <a:t>of</a:t>
          </a:r>
          <a:r>
            <a:rPr lang="de-DE" b="1" dirty="0"/>
            <a:t> Things</a:t>
          </a:r>
          <a:br>
            <a:rPr lang="de-DE" dirty="0"/>
          </a:br>
          <a:r>
            <a:rPr lang="de-DE" dirty="0"/>
            <a:t>(G-IoT)</a:t>
          </a:r>
        </a:p>
      </dgm:t>
    </dgm:pt>
    <dgm:pt modelId="{3C183CA5-656A-4DB8-A1DA-030358CE7B71}" type="parTrans" cxnId="{A0C1D5B4-D549-4C62-83FE-443C88E469EE}">
      <dgm:prSet/>
      <dgm:spPr/>
      <dgm:t>
        <a:bodyPr/>
        <a:lstStyle/>
        <a:p>
          <a:endParaRPr lang="de-DE"/>
        </a:p>
      </dgm:t>
    </dgm:pt>
    <dgm:pt modelId="{5034F180-4282-48E4-B472-927D444A5849}" type="sibTrans" cxnId="{A0C1D5B4-D549-4C62-83FE-443C88E469EE}">
      <dgm:prSet/>
      <dgm:spPr/>
      <dgm:t>
        <a:bodyPr/>
        <a:lstStyle/>
        <a:p>
          <a:endParaRPr lang="de-DE"/>
        </a:p>
      </dgm:t>
    </dgm:pt>
    <dgm:pt modelId="{7FCDD66C-699A-4D90-A754-077D5443FB22}">
      <dgm:prSet phldrT="[Text]"/>
      <dgm:spPr/>
      <dgm:t>
        <a:bodyPr/>
        <a:lstStyle/>
        <a:p>
          <a:r>
            <a:rPr lang="en-BZ" noProof="0" dirty="0"/>
            <a:t>Make software and hardware more </a:t>
          </a:r>
          <a:r>
            <a:rPr lang="en-BZ" noProof="0" dirty="0" err="1"/>
            <a:t>sustaibable</a:t>
          </a:r>
          <a:endParaRPr lang="en-BZ" noProof="0" dirty="0"/>
        </a:p>
      </dgm:t>
    </dgm:pt>
    <dgm:pt modelId="{F08F1C59-D17B-452F-821F-3CB81E300964}" type="parTrans" cxnId="{8857BC4C-C143-4E56-B193-AF48F0878677}">
      <dgm:prSet/>
      <dgm:spPr/>
      <dgm:t>
        <a:bodyPr/>
        <a:lstStyle/>
        <a:p>
          <a:endParaRPr lang="de-DE"/>
        </a:p>
      </dgm:t>
    </dgm:pt>
    <dgm:pt modelId="{C16C31E5-6495-4568-81C2-A8B154AECD33}" type="sibTrans" cxnId="{8857BC4C-C143-4E56-B193-AF48F0878677}">
      <dgm:prSet/>
      <dgm:spPr/>
      <dgm:t>
        <a:bodyPr/>
        <a:lstStyle/>
        <a:p>
          <a:endParaRPr lang="de-DE"/>
        </a:p>
      </dgm:t>
    </dgm:pt>
    <dgm:pt modelId="{20B49531-77B0-4636-BFD2-A0EA7B6986AC}">
      <dgm:prSet phldrT="[Text]"/>
      <dgm:spPr/>
      <dgm:t>
        <a:bodyPr/>
        <a:lstStyle/>
        <a:p>
          <a:r>
            <a:rPr lang="en-BZ" noProof="0" dirty="0"/>
            <a:t>Integration and monitoring of supply chain sustainability</a:t>
          </a:r>
        </a:p>
      </dgm:t>
    </dgm:pt>
    <dgm:pt modelId="{93F6FFE7-FEA4-4954-89D8-B704489A1EAE}" type="parTrans" cxnId="{1FBB9741-CFEE-46FA-95DB-7D751139F8FD}">
      <dgm:prSet/>
      <dgm:spPr/>
      <dgm:t>
        <a:bodyPr/>
        <a:lstStyle/>
        <a:p>
          <a:endParaRPr lang="de-DE"/>
        </a:p>
      </dgm:t>
    </dgm:pt>
    <dgm:pt modelId="{FE14B3C6-EAB6-42BF-AD93-F30F505BAB34}" type="sibTrans" cxnId="{1FBB9741-CFEE-46FA-95DB-7D751139F8FD}">
      <dgm:prSet/>
      <dgm:spPr/>
      <dgm:t>
        <a:bodyPr/>
        <a:lstStyle/>
        <a:p>
          <a:endParaRPr lang="de-DE"/>
        </a:p>
      </dgm:t>
    </dgm:pt>
    <dgm:pt modelId="{4BDC33B7-B35A-4465-A8DE-2636A9C6BE09}">
      <dgm:prSet phldrT="[Text]"/>
      <dgm:spPr/>
      <dgm:t>
        <a:bodyPr/>
        <a:lstStyle/>
        <a:p>
          <a:pPr>
            <a:buNone/>
          </a:pPr>
          <a:r>
            <a:rPr lang="en-US" b="1" dirty="0"/>
            <a:t>Green Supply Chain Management </a:t>
          </a:r>
          <a:r>
            <a:rPr lang="en-US" dirty="0"/>
            <a:t>(GSCM)</a:t>
          </a:r>
          <a:endParaRPr lang="de-DE" dirty="0"/>
        </a:p>
      </dgm:t>
    </dgm:pt>
    <dgm:pt modelId="{EE2C7454-F195-4E1F-A171-82CB25630C73}" type="parTrans" cxnId="{CD695CD9-5B17-4CD8-9154-7C820C181B23}">
      <dgm:prSet/>
      <dgm:spPr/>
      <dgm:t>
        <a:bodyPr/>
        <a:lstStyle/>
        <a:p>
          <a:endParaRPr lang="de-DE"/>
        </a:p>
      </dgm:t>
    </dgm:pt>
    <dgm:pt modelId="{F8E437E6-BD30-4F8D-A6CA-E9E329DF9AD1}" type="sibTrans" cxnId="{CD695CD9-5B17-4CD8-9154-7C820C181B23}">
      <dgm:prSet/>
      <dgm:spPr/>
      <dgm:t>
        <a:bodyPr/>
        <a:lstStyle/>
        <a:p>
          <a:endParaRPr lang="de-DE"/>
        </a:p>
      </dgm:t>
    </dgm:pt>
    <dgm:pt modelId="{94172A09-50DC-4007-91FF-2A5427CC897B}">
      <dgm:prSet phldrT="[Text]"/>
      <dgm:spPr/>
      <dgm:t>
        <a:bodyPr/>
        <a:lstStyle/>
        <a:p>
          <a:r>
            <a:rPr lang="en-US" dirty="0"/>
            <a:t>Establishment and</a:t>
          </a:r>
          <a:br>
            <a:rPr lang="en-US" dirty="0"/>
          </a:br>
          <a:r>
            <a:rPr lang="en-US" dirty="0"/>
            <a:t>management of supply chains</a:t>
          </a:r>
          <a:endParaRPr lang="de-DE" dirty="0"/>
        </a:p>
      </dgm:t>
    </dgm:pt>
    <dgm:pt modelId="{B5E673D7-438E-45E6-B64E-4366A9C827D7}" type="parTrans" cxnId="{6DCEB21D-9C55-4339-9C3C-CFF357CAE423}">
      <dgm:prSet/>
      <dgm:spPr/>
      <dgm:t>
        <a:bodyPr/>
        <a:lstStyle/>
        <a:p>
          <a:endParaRPr lang="de-DE"/>
        </a:p>
      </dgm:t>
    </dgm:pt>
    <dgm:pt modelId="{A359DD53-DBEC-4681-8916-011191F9F7E7}" type="sibTrans" cxnId="{6DCEB21D-9C55-4339-9C3C-CFF357CAE423}">
      <dgm:prSet/>
      <dgm:spPr/>
      <dgm:t>
        <a:bodyPr/>
        <a:lstStyle/>
        <a:p>
          <a:endParaRPr lang="de-DE"/>
        </a:p>
      </dgm:t>
    </dgm:pt>
    <dgm:pt modelId="{4AFE6D26-0E90-4D8A-80F3-C770DF927876}">
      <dgm:prSet phldrT="[Text]"/>
      <dgm:spPr/>
      <dgm:t>
        <a:bodyPr/>
        <a:lstStyle/>
        <a:p>
          <a:r>
            <a:rPr lang="de-DE" dirty="0" err="1"/>
            <a:t>Consideration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process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</a:t>
          </a:r>
          <a:r>
            <a:rPr lang="de-DE" dirty="0" err="1"/>
            <a:t>raw</a:t>
          </a:r>
          <a:r>
            <a:rPr lang="de-DE" dirty="0"/>
            <a:t> material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consumer</a:t>
          </a:r>
          <a:endParaRPr lang="de-DE" dirty="0"/>
        </a:p>
      </dgm:t>
    </dgm:pt>
    <dgm:pt modelId="{7D271641-257E-4FCF-B030-8CFCD54E7DD6}" type="parTrans" cxnId="{C871862B-9AEF-4241-B5F1-72390322F45B}">
      <dgm:prSet/>
      <dgm:spPr/>
      <dgm:t>
        <a:bodyPr/>
        <a:lstStyle/>
        <a:p>
          <a:endParaRPr lang="de-DE"/>
        </a:p>
      </dgm:t>
    </dgm:pt>
    <dgm:pt modelId="{C9F10118-1DBB-4DCF-9862-4EADE7C3778A}" type="sibTrans" cxnId="{C871862B-9AEF-4241-B5F1-72390322F45B}">
      <dgm:prSet/>
      <dgm:spPr/>
      <dgm:t>
        <a:bodyPr/>
        <a:lstStyle/>
        <a:p>
          <a:endParaRPr lang="de-DE"/>
        </a:p>
      </dgm:t>
    </dgm:pt>
    <dgm:pt modelId="{FA30DAAF-B7F6-4EB2-AF42-585AA3C90A41}">
      <dgm:prSet phldrT="[Text]"/>
      <dgm:spPr/>
      <dgm:t>
        <a:bodyPr/>
        <a:lstStyle/>
        <a:p>
          <a:r>
            <a:rPr lang="de-DE" dirty="0"/>
            <a:t>Industry 4.0</a:t>
          </a:r>
        </a:p>
      </dgm:t>
    </dgm:pt>
    <dgm:pt modelId="{3B91B716-446E-4F3C-B39A-E89A322E43D4}" type="parTrans" cxnId="{F81D7953-9AAA-42A3-AF02-7980A597656E}">
      <dgm:prSet/>
      <dgm:spPr/>
      <dgm:t>
        <a:bodyPr/>
        <a:lstStyle/>
        <a:p>
          <a:endParaRPr lang="de-DE"/>
        </a:p>
      </dgm:t>
    </dgm:pt>
    <dgm:pt modelId="{307429C4-706B-4F67-A3EA-78FEA9544C65}" type="sibTrans" cxnId="{F81D7953-9AAA-42A3-AF02-7980A597656E}">
      <dgm:prSet/>
      <dgm:spPr/>
      <dgm:t>
        <a:bodyPr/>
        <a:lstStyle/>
        <a:p>
          <a:endParaRPr lang="de-DE"/>
        </a:p>
      </dgm:t>
    </dgm:pt>
    <dgm:pt modelId="{2AE73FC7-3C0A-4DE1-AF1E-BE7CAE1F70CC}">
      <dgm:prSet phldrT="[Text]"/>
      <dgm:spPr/>
      <dgm:t>
        <a:bodyPr/>
        <a:lstStyle/>
        <a:p>
          <a:r>
            <a:rPr lang="de-DE" dirty="0"/>
            <a:t>Sensors and RFID </a:t>
          </a:r>
          <a:r>
            <a:rPr lang="de-DE" dirty="0" err="1"/>
            <a:t>technology</a:t>
          </a:r>
          <a:endParaRPr lang="de-DE" dirty="0"/>
        </a:p>
      </dgm:t>
    </dgm:pt>
    <dgm:pt modelId="{84734AC6-49B2-45CE-BFE3-B298CAC73C32}" type="parTrans" cxnId="{E72230AB-6F3A-446C-BB7C-E214304ED193}">
      <dgm:prSet/>
      <dgm:spPr/>
      <dgm:t>
        <a:bodyPr/>
        <a:lstStyle/>
        <a:p>
          <a:endParaRPr lang="de-DE"/>
        </a:p>
      </dgm:t>
    </dgm:pt>
    <dgm:pt modelId="{115A7567-8E42-4069-B34E-1EAF5B9CF0C5}" type="sibTrans" cxnId="{E72230AB-6F3A-446C-BB7C-E214304ED193}">
      <dgm:prSet/>
      <dgm:spPr/>
      <dgm:t>
        <a:bodyPr/>
        <a:lstStyle/>
        <a:p>
          <a:endParaRPr lang="de-DE"/>
        </a:p>
      </dgm:t>
    </dgm:pt>
    <dgm:pt modelId="{C121321F-4FED-40C1-A1B2-0D6BC1089DD2}">
      <dgm:prSet phldrT="[Text]"/>
      <dgm:spPr/>
      <dgm:t>
        <a:bodyPr/>
        <a:lstStyle/>
        <a:p>
          <a:r>
            <a:rPr lang="de-DE" dirty="0"/>
            <a:t>Machine-2-Machine</a:t>
          </a:r>
          <a:br>
            <a:rPr lang="de-DE" dirty="0"/>
          </a:br>
          <a:r>
            <a:rPr lang="de-DE" dirty="0" err="1"/>
            <a:t>communication</a:t>
          </a:r>
          <a:endParaRPr lang="de-DE" dirty="0"/>
        </a:p>
      </dgm:t>
    </dgm:pt>
    <dgm:pt modelId="{6B771F8A-4297-45CF-A609-C1ACDE4C3B37}" type="parTrans" cxnId="{B80C0781-EBEC-42F5-8481-60F108EB798C}">
      <dgm:prSet/>
      <dgm:spPr/>
      <dgm:t>
        <a:bodyPr/>
        <a:lstStyle/>
        <a:p>
          <a:endParaRPr lang="de-DE"/>
        </a:p>
      </dgm:t>
    </dgm:pt>
    <dgm:pt modelId="{A6A731A7-607B-4C73-86FF-E1AA52FE9F85}" type="sibTrans" cxnId="{B80C0781-EBEC-42F5-8481-60F108EB798C}">
      <dgm:prSet/>
      <dgm:spPr/>
      <dgm:t>
        <a:bodyPr/>
        <a:lstStyle/>
        <a:p>
          <a:endParaRPr lang="de-DE"/>
        </a:p>
      </dgm:t>
    </dgm:pt>
    <dgm:pt modelId="{E4C4DEB2-B598-4B2C-AD03-5C49BFB4D091}">
      <dgm:prSet phldrT="[Text]"/>
      <dgm:spPr/>
      <dgm:t>
        <a:bodyPr/>
        <a:lstStyle/>
        <a:p>
          <a:r>
            <a:rPr lang="en-BZ" noProof="0" dirty="0"/>
            <a:t>Reduce emissions and optimize logistics</a:t>
          </a:r>
        </a:p>
      </dgm:t>
    </dgm:pt>
    <dgm:pt modelId="{752C2B45-1E53-402A-8668-52E222FF7412}" type="parTrans" cxnId="{33CF6F03-A6A8-489A-B10B-293A4F28D140}">
      <dgm:prSet/>
      <dgm:spPr/>
      <dgm:t>
        <a:bodyPr/>
        <a:lstStyle/>
        <a:p>
          <a:endParaRPr lang="de-DE"/>
        </a:p>
      </dgm:t>
    </dgm:pt>
    <dgm:pt modelId="{36374865-A881-4D6A-861C-2D4B33EB1BD8}" type="sibTrans" cxnId="{33CF6F03-A6A8-489A-B10B-293A4F28D140}">
      <dgm:prSet/>
      <dgm:spPr/>
      <dgm:t>
        <a:bodyPr/>
        <a:lstStyle/>
        <a:p>
          <a:endParaRPr lang="de-DE"/>
        </a:p>
      </dgm:t>
    </dgm:pt>
    <dgm:pt modelId="{80206D42-DA83-437F-8240-F0653CF23183}">
      <dgm:prSet phldrT="[Text]"/>
      <dgm:spPr/>
      <dgm:t>
        <a:bodyPr/>
        <a:lstStyle/>
        <a:p>
          <a:r>
            <a:rPr lang="en-US" dirty="0"/>
            <a:t>Improving environ-</a:t>
          </a:r>
          <a:br>
            <a:rPr lang="en-US" dirty="0"/>
          </a:br>
          <a:r>
            <a:rPr lang="en-US" dirty="0"/>
            <a:t>mental performance throughout the supply chain</a:t>
          </a:r>
          <a:endParaRPr lang="de-DE" dirty="0"/>
        </a:p>
      </dgm:t>
    </dgm:pt>
    <dgm:pt modelId="{3F82D6C5-4032-463E-B7C9-C0DBE7C85F19}" type="parTrans" cxnId="{4DD0379E-9434-459B-948D-AACB26B28431}">
      <dgm:prSet/>
      <dgm:spPr/>
      <dgm:t>
        <a:bodyPr/>
        <a:lstStyle/>
        <a:p>
          <a:endParaRPr lang="de-DE"/>
        </a:p>
      </dgm:t>
    </dgm:pt>
    <dgm:pt modelId="{48E65520-E361-421C-8C40-372CFC2F1D12}" type="sibTrans" cxnId="{4DD0379E-9434-459B-948D-AACB26B28431}">
      <dgm:prSet/>
      <dgm:spPr/>
      <dgm:t>
        <a:bodyPr/>
        <a:lstStyle/>
        <a:p>
          <a:endParaRPr lang="de-DE"/>
        </a:p>
      </dgm:t>
    </dgm:pt>
    <dgm:pt modelId="{001AA78D-053B-44CD-8BC7-1045EF1E0A73}">
      <dgm:prSet phldrT="[Text]"/>
      <dgm:spPr/>
      <dgm:t>
        <a:bodyPr/>
        <a:lstStyle/>
        <a:p>
          <a:r>
            <a:rPr lang="en-US" dirty="0"/>
            <a:t>Positive impact on the companies’ performance</a:t>
          </a:r>
          <a:endParaRPr lang="de-DE" dirty="0"/>
        </a:p>
      </dgm:t>
    </dgm:pt>
    <dgm:pt modelId="{BB5A0FBA-B8B9-4D61-BFE2-5B5A53E45CE6}" type="parTrans" cxnId="{92DFAB85-6BBE-4E2F-B215-94BDBE0F6085}">
      <dgm:prSet/>
      <dgm:spPr/>
      <dgm:t>
        <a:bodyPr/>
        <a:lstStyle/>
        <a:p>
          <a:endParaRPr lang="de-DE"/>
        </a:p>
      </dgm:t>
    </dgm:pt>
    <dgm:pt modelId="{24C21EC0-5D48-4807-9891-A825A1EBCBB4}" type="sibTrans" cxnId="{92DFAB85-6BBE-4E2F-B215-94BDBE0F6085}">
      <dgm:prSet/>
      <dgm:spPr/>
      <dgm:t>
        <a:bodyPr/>
        <a:lstStyle/>
        <a:p>
          <a:endParaRPr lang="de-DE"/>
        </a:p>
      </dgm:t>
    </dgm:pt>
    <dgm:pt modelId="{2B215F43-3CFE-4CFC-BC04-1BA03C6A0B9A}">
      <dgm:prSet phldrT="[Text]"/>
      <dgm:spPr/>
      <dgm:t>
        <a:bodyPr/>
        <a:lstStyle/>
        <a:p>
          <a:endParaRPr lang="de-DE" dirty="0"/>
        </a:p>
      </dgm:t>
    </dgm:pt>
    <dgm:pt modelId="{CE995A1F-86E9-4DEC-8066-DE08FF9DEBB7}" type="parTrans" cxnId="{2F0A2AA9-E8E1-4C4F-805F-F0F404F5AC12}">
      <dgm:prSet/>
      <dgm:spPr/>
      <dgm:t>
        <a:bodyPr/>
        <a:lstStyle/>
        <a:p>
          <a:endParaRPr lang="de-DE"/>
        </a:p>
      </dgm:t>
    </dgm:pt>
    <dgm:pt modelId="{2FDF7CB6-5CA7-46A4-8408-22B9D30A57EF}" type="sibTrans" cxnId="{2F0A2AA9-E8E1-4C4F-805F-F0F404F5AC12}">
      <dgm:prSet/>
      <dgm:spPr/>
      <dgm:t>
        <a:bodyPr/>
        <a:lstStyle/>
        <a:p>
          <a:endParaRPr lang="de-DE"/>
        </a:p>
      </dgm:t>
    </dgm:pt>
    <dgm:pt modelId="{B0366C5D-EA7D-4966-9CA9-561E54FEB567}">
      <dgm:prSet phldrT="[Text]"/>
      <dgm:spPr/>
      <dgm:t>
        <a:bodyPr/>
        <a:lstStyle/>
        <a:p>
          <a:r>
            <a:rPr lang="en-US" dirty="0"/>
            <a:t>Economic, social, and</a:t>
          </a:r>
          <a:br>
            <a:rPr lang="en-US" dirty="0"/>
          </a:br>
          <a:r>
            <a:rPr lang="en-US" dirty="0"/>
            <a:t>environmental aspects</a:t>
          </a:r>
          <a:endParaRPr lang="de-DE" dirty="0"/>
        </a:p>
      </dgm:t>
    </dgm:pt>
    <dgm:pt modelId="{EC1CD055-FC06-4DD7-B901-9A15E92F24E8}" type="parTrans" cxnId="{943F2376-F024-4318-BE94-80DD2EF2D224}">
      <dgm:prSet/>
      <dgm:spPr/>
      <dgm:t>
        <a:bodyPr/>
        <a:lstStyle/>
        <a:p>
          <a:endParaRPr lang="de-DE"/>
        </a:p>
      </dgm:t>
    </dgm:pt>
    <dgm:pt modelId="{74480BBA-AD7B-4168-A8AD-75A259E340AC}" type="sibTrans" cxnId="{943F2376-F024-4318-BE94-80DD2EF2D224}">
      <dgm:prSet/>
      <dgm:spPr/>
      <dgm:t>
        <a:bodyPr/>
        <a:lstStyle/>
        <a:p>
          <a:endParaRPr lang="de-DE"/>
        </a:p>
      </dgm:t>
    </dgm:pt>
    <dgm:pt modelId="{8162D459-ED3F-4D37-BBFD-9B1C303C300D}" type="pres">
      <dgm:prSet presAssocID="{C2518A44-B73A-4A29-A35F-B94DF474182B}" presName="Name0" presStyleCnt="0">
        <dgm:presLayoutVars>
          <dgm:dir/>
          <dgm:animLvl val="lvl"/>
          <dgm:resizeHandles val="exact"/>
        </dgm:presLayoutVars>
      </dgm:prSet>
      <dgm:spPr/>
    </dgm:pt>
    <dgm:pt modelId="{D89C6CF8-3572-4081-B800-FAC3CB69D3FC}" type="pres">
      <dgm:prSet presAssocID="{22850F48-65A7-4476-B06A-CED6F0AF6AEE}" presName="composite" presStyleCnt="0"/>
      <dgm:spPr/>
    </dgm:pt>
    <dgm:pt modelId="{410FFDFB-95F8-4805-A9CC-AA75C207C5C8}" type="pres">
      <dgm:prSet presAssocID="{22850F48-65A7-4476-B06A-CED6F0AF6AE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E8CC8F3-9747-4651-A684-2CE9D875B220}" type="pres">
      <dgm:prSet presAssocID="{22850F48-65A7-4476-B06A-CED6F0AF6AEE}" presName="desTx" presStyleLbl="alignAccFollowNode1" presStyleIdx="0" presStyleCnt="3">
        <dgm:presLayoutVars>
          <dgm:bulletEnabled val="1"/>
        </dgm:presLayoutVars>
      </dgm:prSet>
      <dgm:spPr/>
    </dgm:pt>
    <dgm:pt modelId="{BE7C13C0-CE77-4B66-AC31-6EE4D822E66E}" type="pres">
      <dgm:prSet presAssocID="{7619A410-0CC5-45C8-A4A4-8410EACD6DE0}" presName="space" presStyleCnt="0"/>
      <dgm:spPr/>
    </dgm:pt>
    <dgm:pt modelId="{96BFDF9F-D4AD-4C9C-89DE-EDED7A3BAEA7}" type="pres">
      <dgm:prSet presAssocID="{180EB683-A1EA-4B91-9AF3-3F00217B8B98}" presName="composite" presStyleCnt="0"/>
      <dgm:spPr/>
    </dgm:pt>
    <dgm:pt modelId="{385A7053-68FF-4E1B-BB19-44E9ED8EE973}" type="pres">
      <dgm:prSet presAssocID="{180EB683-A1EA-4B91-9AF3-3F00217B8B9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7216E8E-A7F4-46B4-B678-774A67E7B862}" type="pres">
      <dgm:prSet presAssocID="{180EB683-A1EA-4B91-9AF3-3F00217B8B98}" presName="desTx" presStyleLbl="alignAccFollowNode1" presStyleIdx="1" presStyleCnt="3">
        <dgm:presLayoutVars>
          <dgm:bulletEnabled val="1"/>
        </dgm:presLayoutVars>
      </dgm:prSet>
      <dgm:spPr/>
    </dgm:pt>
    <dgm:pt modelId="{7621F11E-4D90-4305-8DCD-D12C7B6EB054}" type="pres">
      <dgm:prSet presAssocID="{5034F180-4282-48E4-B472-927D444A5849}" presName="space" presStyleCnt="0"/>
      <dgm:spPr/>
    </dgm:pt>
    <dgm:pt modelId="{66FEEA87-9168-4022-86B2-7EFD70A2A0BB}" type="pres">
      <dgm:prSet presAssocID="{4BDC33B7-B35A-4465-A8DE-2636A9C6BE09}" presName="composite" presStyleCnt="0"/>
      <dgm:spPr/>
    </dgm:pt>
    <dgm:pt modelId="{EDC4DDB1-9E81-4BFC-AB95-2094539CCEA0}" type="pres">
      <dgm:prSet presAssocID="{4BDC33B7-B35A-4465-A8DE-2636A9C6BE0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DDB90BD-C2FD-4DB1-8F55-69937283D203}" type="pres">
      <dgm:prSet presAssocID="{4BDC33B7-B35A-4465-A8DE-2636A9C6BE0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A0C4101-0847-4645-872F-E9395D2D5CEC}" type="presOf" srcId="{001AA78D-053B-44CD-8BC7-1045EF1E0A73}" destId="{9DDB90BD-C2FD-4DB1-8F55-69937283D203}" srcOrd="0" destOrd="3" presId="urn:microsoft.com/office/officeart/2005/8/layout/hList1"/>
    <dgm:cxn modelId="{33CF6F03-A6A8-489A-B10B-293A4F28D140}" srcId="{180EB683-A1EA-4B91-9AF3-3F00217B8B98}" destId="{E4C4DEB2-B598-4B2C-AD03-5C49BFB4D091}" srcOrd="2" destOrd="0" parTransId="{752C2B45-1E53-402A-8668-52E222FF7412}" sibTransId="{36374865-A881-4D6A-861C-2D4B33EB1BD8}"/>
    <dgm:cxn modelId="{7AC63F15-E3A8-44D7-8C70-C01FBC36375D}" srcId="{22850F48-65A7-4476-B06A-CED6F0AF6AEE}" destId="{FC09F090-294E-4E88-85B5-F888267AA0A8}" srcOrd="2" destOrd="0" parTransId="{C033730B-FBC6-431C-844F-2E276F930FE4}" sibTransId="{0C579B93-33FB-4E97-B7CD-34C21A5E3B59}"/>
    <dgm:cxn modelId="{6DCEB21D-9C55-4339-9C3C-CFF357CAE423}" srcId="{4BDC33B7-B35A-4465-A8DE-2636A9C6BE09}" destId="{94172A09-50DC-4007-91FF-2A5427CC897B}" srcOrd="0" destOrd="0" parTransId="{B5E673D7-438E-45E6-B64E-4366A9C827D7}" sibTransId="{A359DD53-DBEC-4681-8916-011191F9F7E7}"/>
    <dgm:cxn modelId="{3BCC3A24-7715-4FCC-B6B6-A079647D0473}" type="presOf" srcId="{20B49531-77B0-4636-BFD2-A0EA7B6986AC}" destId="{F7216E8E-A7F4-46B4-B678-774A67E7B862}" srcOrd="0" destOrd="1" presId="urn:microsoft.com/office/officeart/2005/8/layout/hList1"/>
    <dgm:cxn modelId="{C871862B-9AEF-4241-B5F1-72390322F45B}" srcId="{4BDC33B7-B35A-4465-A8DE-2636A9C6BE09}" destId="{4AFE6D26-0E90-4D8A-80F3-C770DF927876}" srcOrd="1" destOrd="0" parTransId="{7D271641-257E-4FCF-B030-8CFCD54E7DD6}" sibTransId="{C9F10118-1DBB-4DCF-9862-4EADE7C3778A}"/>
    <dgm:cxn modelId="{0D984160-1F32-41E0-A2FB-F2EF0D975611}" type="presOf" srcId="{B0366C5D-EA7D-4966-9CA9-561E54FEB567}" destId="{9DDB90BD-C2FD-4DB1-8F55-69937283D203}" srcOrd="0" destOrd="4" presId="urn:microsoft.com/office/officeart/2005/8/layout/hList1"/>
    <dgm:cxn modelId="{1FBB9741-CFEE-46FA-95DB-7D751139F8FD}" srcId="{180EB683-A1EA-4B91-9AF3-3F00217B8B98}" destId="{20B49531-77B0-4636-BFD2-A0EA7B6986AC}" srcOrd="1" destOrd="0" parTransId="{93F6FFE7-FEA4-4954-89D8-B704489A1EAE}" sibTransId="{FE14B3C6-EAB6-42BF-AD93-F30F505BAB34}"/>
    <dgm:cxn modelId="{E9CB4E43-B090-4DEF-ACCA-B439C6A25EA4}" type="presOf" srcId="{80206D42-DA83-437F-8240-F0653CF23183}" destId="{9DDB90BD-C2FD-4DB1-8F55-69937283D203}" srcOrd="0" destOrd="2" presId="urn:microsoft.com/office/officeart/2005/8/layout/hList1"/>
    <dgm:cxn modelId="{51A08E4A-7428-4ED3-80A7-3BFE621CDC55}" srcId="{C2518A44-B73A-4A29-A35F-B94DF474182B}" destId="{22850F48-65A7-4476-B06A-CED6F0AF6AEE}" srcOrd="0" destOrd="0" parTransId="{2D37978D-627C-4D47-85C1-14648E62AF99}" sibTransId="{7619A410-0CC5-45C8-A4A4-8410EACD6DE0}"/>
    <dgm:cxn modelId="{8857BC4C-C143-4E56-B193-AF48F0878677}" srcId="{180EB683-A1EA-4B91-9AF3-3F00217B8B98}" destId="{7FCDD66C-699A-4D90-A754-077D5443FB22}" srcOrd="0" destOrd="0" parTransId="{F08F1C59-D17B-452F-821F-3CB81E300964}" sibTransId="{C16C31E5-6495-4568-81C2-A8B154AECD33}"/>
    <dgm:cxn modelId="{EA394C72-F496-4A85-B007-AA2678F36451}" type="presOf" srcId="{E4C4DEB2-B598-4B2C-AD03-5C49BFB4D091}" destId="{F7216E8E-A7F4-46B4-B678-774A67E7B862}" srcOrd="0" destOrd="2" presId="urn:microsoft.com/office/officeart/2005/8/layout/hList1"/>
    <dgm:cxn modelId="{F81D7953-9AAA-42A3-AF02-7980A597656E}" srcId="{22850F48-65A7-4476-B06A-CED6F0AF6AEE}" destId="{FA30DAAF-B7F6-4EB2-AF42-585AA3C90A41}" srcOrd="0" destOrd="0" parTransId="{3B91B716-446E-4F3C-B39A-E89A322E43D4}" sibTransId="{307429C4-706B-4F67-A3EA-78FEA9544C65}"/>
    <dgm:cxn modelId="{943F2376-F024-4318-BE94-80DD2EF2D224}" srcId="{4BDC33B7-B35A-4465-A8DE-2636A9C6BE09}" destId="{B0366C5D-EA7D-4966-9CA9-561E54FEB567}" srcOrd="4" destOrd="0" parTransId="{EC1CD055-FC06-4DD7-B901-9A15E92F24E8}" sibTransId="{74480BBA-AD7B-4168-A8AD-75A259E340AC}"/>
    <dgm:cxn modelId="{B06B1159-BE96-4389-B8C9-E50F898B6C23}" type="presOf" srcId="{180EB683-A1EA-4B91-9AF3-3F00217B8B98}" destId="{385A7053-68FF-4E1B-BB19-44E9ED8EE973}" srcOrd="0" destOrd="0" presId="urn:microsoft.com/office/officeart/2005/8/layout/hList1"/>
    <dgm:cxn modelId="{7910127E-D1B1-4E7C-93F6-BAC6B03E5529}" type="presOf" srcId="{C121321F-4FED-40C1-A1B2-0D6BC1089DD2}" destId="{7E8CC8F3-9747-4651-A684-2CE9D875B220}" srcOrd="0" destOrd="4" presId="urn:microsoft.com/office/officeart/2005/8/layout/hList1"/>
    <dgm:cxn modelId="{B80C0781-EBEC-42F5-8481-60F108EB798C}" srcId="{22850F48-65A7-4476-B06A-CED6F0AF6AEE}" destId="{C121321F-4FED-40C1-A1B2-0D6BC1089DD2}" srcOrd="4" destOrd="0" parTransId="{6B771F8A-4297-45CF-A609-C1ACDE4C3B37}" sibTransId="{A6A731A7-607B-4C73-86FF-E1AA52FE9F85}"/>
    <dgm:cxn modelId="{92DFAB85-6BBE-4E2F-B215-94BDBE0F6085}" srcId="{4BDC33B7-B35A-4465-A8DE-2636A9C6BE09}" destId="{001AA78D-053B-44CD-8BC7-1045EF1E0A73}" srcOrd="3" destOrd="0" parTransId="{BB5A0FBA-B8B9-4D61-BFE2-5B5A53E45CE6}" sibTransId="{24C21EC0-5D48-4807-9891-A825A1EBCBB4}"/>
    <dgm:cxn modelId="{1BE8EE96-CB01-413B-8809-F20328860F51}" type="presOf" srcId="{2B215F43-3CFE-4CFC-BC04-1BA03C6A0B9A}" destId="{9DDB90BD-C2FD-4DB1-8F55-69937283D203}" srcOrd="0" destOrd="5" presId="urn:microsoft.com/office/officeart/2005/8/layout/hList1"/>
    <dgm:cxn modelId="{4DD0379E-9434-459B-948D-AACB26B28431}" srcId="{4BDC33B7-B35A-4465-A8DE-2636A9C6BE09}" destId="{80206D42-DA83-437F-8240-F0653CF23183}" srcOrd="2" destOrd="0" parTransId="{3F82D6C5-4032-463E-B7C9-C0DBE7C85F19}" sibTransId="{48E65520-E361-421C-8C40-372CFC2F1D12}"/>
    <dgm:cxn modelId="{DA7EE89F-799D-41FC-9563-423813D0A28C}" type="presOf" srcId="{C2518A44-B73A-4A29-A35F-B94DF474182B}" destId="{8162D459-ED3F-4D37-BBFD-9B1C303C300D}" srcOrd="0" destOrd="0" presId="urn:microsoft.com/office/officeart/2005/8/layout/hList1"/>
    <dgm:cxn modelId="{50A38EA5-0875-4260-A911-13F63F928AAF}" srcId="{22850F48-65A7-4476-B06A-CED6F0AF6AEE}" destId="{7CC58525-377E-4BF3-91DF-68E612E2644F}" srcOrd="1" destOrd="0" parTransId="{BC01516B-9309-4C79-80F3-8F463EC41A69}" sibTransId="{CCF37F85-BB93-460E-91C2-B48EC5C5B0C1}"/>
    <dgm:cxn modelId="{2F0A2AA9-E8E1-4C4F-805F-F0F404F5AC12}" srcId="{4BDC33B7-B35A-4465-A8DE-2636A9C6BE09}" destId="{2B215F43-3CFE-4CFC-BC04-1BA03C6A0B9A}" srcOrd="5" destOrd="0" parTransId="{CE995A1F-86E9-4DEC-8066-DE08FF9DEBB7}" sibTransId="{2FDF7CB6-5CA7-46A4-8408-22B9D30A57EF}"/>
    <dgm:cxn modelId="{E72230AB-6F3A-446C-BB7C-E214304ED193}" srcId="{22850F48-65A7-4476-B06A-CED6F0AF6AEE}" destId="{2AE73FC7-3C0A-4DE1-AF1E-BE7CAE1F70CC}" srcOrd="3" destOrd="0" parTransId="{84734AC6-49B2-45CE-BFE3-B298CAC73C32}" sibTransId="{115A7567-8E42-4069-B34E-1EAF5B9CF0C5}"/>
    <dgm:cxn modelId="{A0C1D5B4-D549-4C62-83FE-443C88E469EE}" srcId="{C2518A44-B73A-4A29-A35F-B94DF474182B}" destId="{180EB683-A1EA-4B91-9AF3-3F00217B8B98}" srcOrd="1" destOrd="0" parTransId="{3C183CA5-656A-4DB8-A1DA-030358CE7B71}" sibTransId="{5034F180-4282-48E4-B472-927D444A5849}"/>
    <dgm:cxn modelId="{B255C6B6-1445-412F-A081-5C203AFC6B43}" type="presOf" srcId="{94172A09-50DC-4007-91FF-2A5427CC897B}" destId="{9DDB90BD-C2FD-4DB1-8F55-69937283D203}" srcOrd="0" destOrd="0" presId="urn:microsoft.com/office/officeart/2005/8/layout/hList1"/>
    <dgm:cxn modelId="{A2D905C8-F6FC-4207-AED6-B01C4D05D441}" type="presOf" srcId="{4AFE6D26-0E90-4D8A-80F3-C770DF927876}" destId="{9DDB90BD-C2FD-4DB1-8F55-69937283D203}" srcOrd="0" destOrd="1" presId="urn:microsoft.com/office/officeart/2005/8/layout/hList1"/>
    <dgm:cxn modelId="{8F966ACF-F538-4219-829D-531E9B5930B4}" type="presOf" srcId="{22850F48-65A7-4476-B06A-CED6F0AF6AEE}" destId="{410FFDFB-95F8-4805-A9CC-AA75C207C5C8}" srcOrd="0" destOrd="0" presId="urn:microsoft.com/office/officeart/2005/8/layout/hList1"/>
    <dgm:cxn modelId="{C9157AD2-957A-46CE-A2EB-C52E80E3654F}" type="presOf" srcId="{FA30DAAF-B7F6-4EB2-AF42-585AA3C90A41}" destId="{7E8CC8F3-9747-4651-A684-2CE9D875B220}" srcOrd="0" destOrd="0" presId="urn:microsoft.com/office/officeart/2005/8/layout/hList1"/>
    <dgm:cxn modelId="{CD695CD9-5B17-4CD8-9154-7C820C181B23}" srcId="{C2518A44-B73A-4A29-A35F-B94DF474182B}" destId="{4BDC33B7-B35A-4465-A8DE-2636A9C6BE09}" srcOrd="2" destOrd="0" parTransId="{EE2C7454-F195-4E1F-A171-82CB25630C73}" sibTransId="{F8E437E6-BD30-4F8D-A6CA-E9E329DF9AD1}"/>
    <dgm:cxn modelId="{EF426BDB-3205-42AA-87B1-32CF51085D0B}" type="presOf" srcId="{2AE73FC7-3C0A-4DE1-AF1E-BE7CAE1F70CC}" destId="{7E8CC8F3-9747-4651-A684-2CE9D875B220}" srcOrd="0" destOrd="3" presId="urn:microsoft.com/office/officeart/2005/8/layout/hList1"/>
    <dgm:cxn modelId="{029615E5-9C25-4252-8B40-D2FB945BF140}" type="presOf" srcId="{4BDC33B7-B35A-4465-A8DE-2636A9C6BE09}" destId="{EDC4DDB1-9E81-4BFC-AB95-2094539CCEA0}" srcOrd="0" destOrd="0" presId="urn:microsoft.com/office/officeart/2005/8/layout/hList1"/>
    <dgm:cxn modelId="{1711FAEA-F83C-4C38-BA56-FA335B01B65B}" type="presOf" srcId="{FC09F090-294E-4E88-85B5-F888267AA0A8}" destId="{7E8CC8F3-9747-4651-A684-2CE9D875B220}" srcOrd="0" destOrd="2" presId="urn:microsoft.com/office/officeart/2005/8/layout/hList1"/>
    <dgm:cxn modelId="{AB25E4F3-1CC1-42BF-BD76-418C383FF36C}" type="presOf" srcId="{7CC58525-377E-4BF3-91DF-68E612E2644F}" destId="{7E8CC8F3-9747-4651-A684-2CE9D875B220}" srcOrd="0" destOrd="1" presId="urn:microsoft.com/office/officeart/2005/8/layout/hList1"/>
    <dgm:cxn modelId="{E5D57FFF-CBCE-47CC-916A-D029DF8F2759}" type="presOf" srcId="{7FCDD66C-699A-4D90-A754-077D5443FB22}" destId="{F7216E8E-A7F4-46B4-B678-774A67E7B862}" srcOrd="0" destOrd="0" presId="urn:microsoft.com/office/officeart/2005/8/layout/hList1"/>
    <dgm:cxn modelId="{6D96D1E9-702D-406E-9128-AF83EB87F066}" type="presParOf" srcId="{8162D459-ED3F-4D37-BBFD-9B1C303C300D}" destId="{D89C6CF8-3572-4081-B800-FAC3CB69D3FC}" srcOrd="0" destOrd="0" presId="urn:microsoft.com/office/officeart/2005/8/layout/hList1"/>
    <dgm:cxn modelId="{2618F597-A3A3-45F4-BA6E-8FCF598F8D74}" type="presParOf" srcId="{D89C6CF8-3572-4081-B800-FAC3CB69D3FC}" destId="{410FFDFB-95F8-4805-A9CC-AA75C207C5C8}" srcOrd="0" destOrd="0" presId="urn:microsoft.com/office/officeart/2005/8/layout/hList1"/>
    <dgm:cxn modelId="{6A6BFCE8-4714-4E74-9CC8-162BB211906C}" type="presParOf" srcId="{D89C6CF8-3572-4081-B800-FAC3CB69D3FC}" destId="{7E8CC8F3-9747-4651-A684-2CE9D875B220}" srcOrd="1" destOrd="0" presId="urn:microsoft.com/office/officeart/2005/8/layout/hList1"/>
    <dgm:cxn modelId="{984B8E1D-49D4-4C20-AAF8-00E184C19515}" type="presParOf" srcId="{8162D459-ED3F-4D37-BBFD-9B1C303C300D}" destId="{BE7C13C0-CE77-4B66-AC31-6EE4D822E66E}" srcOrd="1" destOrd="0" presId="urn:microsoft.com/office/officeart/2005/8/layout/hList1"/>
    <dgm:cxn modelId="{9837B506-C74E-461A-98D5-B6A16C7206D9}" type="presParOf" srcId="{8162D459-ED3F-4D37-BBFD-9B1C303C300D}" destId="{96BFDF9F-D4AD-4C9C-89DE-EDED7A3BAEA7}" srcOrd="2" destOrd="0" presId="urn:microsoft.com/office/officeart/2005/8/layout/hList1"/>
    <dgm:cxn modelId="{6DED7C1E-6A57-4F08-AF9E-B0616EED30C1}" type="presParOf" srcId="{96BFDF9F-D4AD-4C9C-89DE-EDED7A3BAEA7}" destId="{385A7053-68FF-4E1B-BB19-44E9ED8EE973}" srcOrd="0" destOrd="0" presId="urn:microsoft.com/office/officeart/2005/8/layout/hList1"/>
    <dgm:cxn modelId="{795CEA52-993F-43A1-A27E-DB7A9D8FED8E}" type="presParOf" srcId="{96BFDF9F-D4AD-4C9C-89DE-EDED7A3BAEA7}" destId="{F7216E8E-A7F4-46B4-B678-774A67E7B862}" srcOrd="1" destOrd="0" presId="urn:microsoft.com/office/officeart/2005/8/layout/hList1"/>
    <dgm:cxn modelId="{F4CA7BAA-42DF-4E4A-988B-B61C95DBFFD9}" type="presParOf" srcId="{8162D459-ED3F-4D37-BBFD-9B1C303C300D}" destId="{7621F11E-4D90-4305-8DCD-D12C7B6EB054}" srcOrd="3" destOrd="0" presId="urn:microsoft.com/office/officeart/2005/8/layout/hList1"/>
    <dgm:cxn modelId="{36B1F688-AE00-43D7-BD3B-838B64D307E5}" type="presParOf" srcId="{8162D459-ED3F-4D37-BBFD-9B1C303C300D}" destId="{66FEEA87-9168-4022-86B2-7EFD70A2A0BB}" srcOrd="4" destOrd="0" presId="urn:microsoft.com/office/officeart/2005/8/layout/hList1"/>
    <dgm:cxn modelId="{434F8311-8C02-4C72-A165-878014045EB4}" type="presParOf" srcId="{66FEEA87-9168-4022-86B2-7EFD70A2A0BB}" destId="{EDC4DDB1-9E81-4BFC-AB95-2094539CCEA0}" srcOrd="0" destOrd="0" presId="urn:microsoft.com/office/officeart/2005/8/layout/hList1"/>
    <dgm:cxn modelId="{04BDB0CF-0CC4-4CB0-A1DB-D1447505A720}" type="presParOf" srcId="{66FEEA87-9168-4022-86B2-7EFD70A2A0BB}" destId="{9DDB90BD-C2FD-4DB1-8F55-69937283D2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FFDFB-95F8-4805-A9CC-AA75C207C5C8}">
      <dsp:nvSpPr>
        <dsp:cNvPr id="0" name=""/>
        <dsp:cNvSpPr/>
      </dsp:nvSpPr>
      <dsp:spPr>
        <a:xfrm>
          <a:off x="3109" y="61963"/>
          <a:ext cx="3032054" cy="626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b="1" kern="1200" noProof="0" dirty="0"/>
            <a:t>Internet of Things </a:t>
          </a:r>
          <a:r>
            <a:rPr lang="en-HK" sz="1800" kern="1200" noProof="0" dirty="0"/>
            <a:t>(IoT)</a:t>
          </a:r>
        </a:p>
      </dsp:txBody>
      <dsp:txXfrm>
        <a:off x="3109" y="61963"/>
        <a:ext cx="3032054" cy="626903"/>
      </dsp:txXfrm>
    </dsp:sp>
    <dsp:sp modelId="{7E8CC8F3-9747-4651-A684-2CE9D875B220}">
      <dsp:nvSpPr>
        <dsp:cNvPr id="0" name=""/>
        <dsp:cNvSpPr/>
      </dsp:nvSpPr>
      <dsp:spPr>
        <a:xfrm>
          <a:off x="3109" y="688866"/>
          <a:ext cx="3032054" cy="4063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Industry 4.0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Networking of objects and machines via the</a:t>
          </a:r>
          <a:br>
            <a:rPr lang="en-US" sz="1800" kern="1200" dirty="0"/>
          </a:br>
          <a:r>
            <a:rPr lang="en-US" sz="1800" kern="1200" dirty="0"/>
            <a:t>Interne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Devices </a:t>
          </a:r>
          <a:r>
            <a:rPr lang="de-DE" sz="1800" kern="1200" dirty="0" err="1"/>
            <a:t>with</a:t>
          </a:r>
          <a:r>
            <a:rPr lang="de-DE" sz="1800" kern="1200" dirty="0"/>
            <a:t> </a:t>
          </a:r>
          <a:r>
            <a:rPr lang="de-DE" sz="1800" kern="1200" dirty="0" err="1"/>
            <a:t>unique</a:t>
          </a:r>
          <a:r>
            <a:rPr lang="de-DE" sz="1800" kern="1200" dirty="0"/>
            <a:t> </a:t>
          </a:r>
          <a:r>
            <a:rPr lang="de-DE" sz="1800" kern="1200" dirty="0" err="1"/>
            <a:t>identity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Sensors and RFID </a:t>
          </a:r>
          <a:r>
            <a:rPr lang="de-DE" sz="1800" kern="1200" dirty="0" err="1"/>
            <a:t>technology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Machine-2-Machine</a:t>
          </a:r>
          <a:br>
            <a:rPr lang="de-DE" sz="1800" kern="1200" dirty="0"/>
          </a:br>
          <a:r>
            <a:rPr lang="de-DE" sz="1800" kern="1200" dirty="0" err="1"/>
            <a:t>communication</a:t>
          </a:r>
          <a:endParaRPr lang="de-DE" sz="1800" kern="1200" dirty="0"/>
        </a:p>
      </dsp:txBody>
      <dsp:txXfrm>
        <a:off x="3109" y="688866"/>
        <a:ext cx="3032054" cy="4063972"/>
      </dsp:txXfrm>
    </dsp:sp>
    <dsp:sp modelId="{385A7053-68FF-4E1B-BB19-44E9ED8EE973}">
      <dsp:nvSpPr>
        <dsp:cNvPr id="0" name=""/>
        <dsp:cNvSpPr/>
      </dsp:nvSpPr>
      <dsp:spPr>
        <a:xfrm>
          <a:off x="3459651" y="61963"/>
          <a:ext cx="3032054" cy="626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Green Internet </a:t>
          </a:r>
          <a:r>
            <a:rPr lang="de-DE" sz="1800" b="1" kern="1200" dirty="0" err="1"/>
            <a:t>of</a:t>
          </a:r>
          <a:r>
            <a:rPr lang="de-DE" sz="1800" b="1" kern="1200" dirty="0"/>
            <a:t> Things</a:t>
          </a:r>
          <a:br>
            <a:rPr lang="de-DE" sz="1800" kern="1200" dirty="0"/>
          </a:br>
          <a:r>
            <a:rPr lang="de-DE" sz="1800" kern="1200" dirty="0"/>
            <a:t>(G-IoT)</a:t>
          </a:r>
        </a:p>
      </dsp:txBody>
      <dsp:txXfrm>
        <a:off x="3459651" y="61963"/>
        <a:ext cx="3032054" cy="626903"/>
      </dsp:txXfrm>
    </dsp:sp>
    <dsp:sp modelId="{F7216E8E-A7F4-46B4-B678-774A67E7B862}">
      <dsp:nvSpPr>
        <dsp:cNvPr id="0" name=""/>
        <dsp:cNvSpPr/>
      </dsp:nvSpPr>
      <dsp:spPr>
        <a:xfrm>
          <a:off x="3459651" y="688866"/>
          <a:ext cx="3032054" cy="4063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Z" sz="1800" kern="1200" noProof="0" dirty="0"/>
            <a:t>Make software and hardware more </a:t>
          </a:r>
          <a:r>
            <a:rPr lang="en-BZ" sz="1800" kern="1200" noProof="0" dirty="0" err="1"/>
            <a:t>sustaibable</a:t>
          </a:r>
          <a:endParaRPr lang="en-BZ" sz="180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Z" sz="1800" kern="1200" noProof="0" dirty="0"/>
            <a:t>Integration and monitoring of supply chain sustainability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Z" sz="1800" kern="1200" noProof="0" dirty="0"/>
            <a:t>Reduce emissions and optimize logistics</a:t>
          </a:r>
        </a:p>
      </dsp:txBody>
      <dsp:txXfrm>
        <a:off x="3459651" y="688866"/>
        <a:ext cx="3032054" cy="4063972"/>
      </dsp:txXfrm>
    </dsp:sp>
    <dsp:sp modelId="{EDC4DDB1-9E81-4BFC-AB95-2094539CCEA0}">
      <dsp:nvSpPr>
        <dsp:cNvPr id="0" name=""/>
        <dsp:cNvSpPr/>
      </dsp:nvSpPr>
      <dsp:spPr>
        <a:xfrm>
          <a:off x="6916193" y="61963"/>
          <a:ext cx="3032054" cy="626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Green Supply Chain Management </a:t>
          </a:r>
          <a:r>
            <a:rPr lang="en-US" sz="1800" kern="1200" dirty="0"/>
            <a:t>(GSCM)</a:t>
          </a:r>
          <a:endParaRPr lang="de-DE" sz="1800" kern="1200" dirty="0"/>
        </a:p>
      </dsp:txBody>
      <dsp:txXfrm>
        <a:off x="6916193" y="61963"/>
        <a:ext cx="3032054" cy="626903"/>
      </dsp:txXfrm>
    </dsp:sp>
    <dsp:sp modelId="{9DDB90BD-C2FD-4DB1-8F55-69937283D203}">
      <dsp:nvSpPr>
        <dsp:cNvPr id="0" name=""/>
        <dsp:cNvSpPr/>
      </dsp:nvSpPr>
      <dsp:spPr>
        <a:xfrm>
          <a:off x="6916193" y="688866"/>
          <a:ext cx="3032054" cy="4063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Establishment and</a:t>
          </a:r>
          <a:br>
            <a:rPr lang="en-US" sz="1800" kern="1200" dirty="0"/>
          </a:br>
          <a:r>
            <a:rPr lang="en-US" sz="1800" kern="1200" dirty="0"/>
            <a:t>management of supply chains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 err="1"/>
            <a:t>Consideration</a:t>
          </a:r>
          <a:r>
            <a:rPr lang="de-DE" sz="1800" kern="1200" dirty="0"/>
            <a:t> </a:t>
          </a:r>
          <a:r>
            <a:rPr lang="de-DE" sz="1800" kern="1200" dirty="0" err="1"/>
            <a:t>of</a:t>
          </a:r>
          <a:r>
            <a:rPr lang="de-DE" sz="1800" kern="1200" dirty="0"/>
            <a:t> </a:t>
          </a:r>
          <a:r>
            <a:rPr lang="de-DE" sz="1800" kern="1200" dirty="0" err="1"/>
            <a:t>process</a:t>
          </a:r>
          <a:r>
            <a:rPr lang="de-DE" sz="1800" kern="1200" dirty="0"/>
            <a:t> </a:t>
          </a:r>
          <a:r>
            <a:rPr lang="de-DE" sz="1800" kern="1200" dirty="0" err="1"/>
            <a:t>from</a:t>
          </a:r>
          <a:r>
            <a:rPr lang="de-DE" sz="1800" kern="1200" dirty="0"/>
            <a:t> </a:t>
          </a:r>
          <a:r>
            <a:rPr lang="de-DE" sz="1800" kern="1200" dirty="0" err="1"/>
            <a:t>raw</a:t>
          </a:r>
          <a:r>
            <a:rPr lang="de-DE" sz="1800" kern="1200" dirty="0"/>
            <a:t> material </a:t>
          </a:r>
          <a:r>
            <a:rPr lang="de-DE" sz="1800" kern="1200" dirty="0" err="1"/>
            <a:t>to</a:t>
          </a:r>
          <a:r>
            <a:rPr lang="de-DE" sz="1800" kern="1200" dirty="0"/>
            <a:t> </a:t>
          </a:r>
          <a:r>
            <a:rPr lang="de-DE" sz="1800" kern="1200" dirty="0" err="1"/>
            <a:t>consumer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Improving environ-</a:t>
          </a:r>
          <a:br>
            <a:rPr lang="en-US" sz="1800" kern="1200" dirty="0"/>
          </a:br>
          <a:r>
            <a:rPr lang="en-US" sz="1800" kern="1200" dirty="0"/>
            <a:t>mental performance throughout the supply chain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Positive impact on the companies’ performance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Economic, social, and</a:t>
          </a:r>
          <a:br>
            <a:rPr lang="en-US" sz="1800" kern="1200" dirty="0"/>
          </a:br>
          <a:r>
            <a:rPr lang="en-US" sz="1800" kern="1200" dirty="0"/>
            <a:t>environmental aspects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800" kern="1200" dirty="0"/>
        </a:p>
      </dsp:txBody>
      <dsp:txXfrm>
        <a:off x="6916193" y="688866"/>
        <a:ext cx="3032054" cy="4063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9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815" y="9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75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55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62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8180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994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03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>
  <p:cSld name="Titelfoli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1778000" y="3784063"/>
            <a:ext cx="8623300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1" u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lvl="6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lvl="7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lvl="8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1778000" y="2606192"/>
            <a:ext cx="863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/>
          <p:nvPr/>
        </p:nvSpPr>
        <p:spPr>
          <a:xfrm>
            <a:off x="0" y="6665914"/>
            <a:ext cx="12192000" cy="192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" name="Google Shape;19;p15" descr="Logo_RGB_30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6071" y="447570"/>
            <a:ext cx="2138362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folie">
  <p:cSld name="Standardfoli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u="none"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Zeilen">
  <p:cSld name="2 Zeile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695325" y="1274422"/>
            <a:ext cx="10807700" cy="235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695999" y="3936002"/>
            <a:ext cx="10807025" cy="237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up">
  <p:cSld name="Backup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ctrTitle"/>
          </p:nvPr>
        </p:nvSpPr>
        <p:spPr>
          <a:xfrm>
            <a:off x="1778000" y="2606192"/>
            <a:ext cx="863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">
  <p:cSld name="2 Spalte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5046432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455664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text">
  <p:cSld name="Code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96000" y="1274423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 Codetext">
  <p:cSld name="2 Spalten Code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6455664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0"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696337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0"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nd 2 Vergleichsspalten">
  <p:cSld name="Text und 2 Vergleichsspalt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696000" y="3936002"/>
            <a:ext cx="5046432" cy="237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6455664" y="3936002"/>
            <a:ext cx="5040000" cy="237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95325" y="1274422"/>
            <a:ext cx="10807700" cy="234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6665914"/>
            <a:ext cx="12192000" cy="192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96000" y="1274390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/>
          <p:nvPr/>
        </p:nvSpPr>
        <p:spPr>
          <a:xfrm>
            <a:off x="10307149" y="6642101"/>
            <a:ext cx="1636184" cy="23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4" descr="Logo_RGB_300dpi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716071" y="447570"/>
            <a:ext cx="2138362" cy="5667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1778000" y="3650893"/>
            <a:ext cx="8623300" cy="209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Seminar Internet </a:t>
            </a:r>
            <a:r>
              <a:rPr lang="de-DE" b="0" dirty="0" err="1"/>
              <a:t>of</a:t>
            </a:r>
            <a:r>
              <a:rPr lang="de-DE" b="0" dirty="0"/>
              <a:t> Things &amp; Security</a:t>
            </a:r>
            <a:br>
              <a:rPr lang="de-DE" b="0" dirty="0"/>
            </a:br>
            <a:endParaRPr b="0" dirty="0"/>
          </a:p>
          <a:p>
            <a:pPr marL="0" lvl="0" indent="0" algn="ctr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Marc-Andre Juritz</a:t>
            </a:r>
            <a:br>
              <a:rPr lang="de-DE" b="0" dirty="0"/>
            </a:br>
            <a:r>
              <a:rPr lang="de-DE" b="0" dirty="0"/>
              <a:t>06.07.2022</a:t>
            </a:r>
            <a:endParaRPr b="0" dirty="0"/>
          </a:p>
        </p:txBody>
      </p:sp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1618202" y="1895982"/>
            <a:ext cx="8636000" cy="140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/>
              <a:t>A Survey on Internet of Things as Enabler for Sustainable Supply Chains</a:t>
            </a:r>
            <a:endParaRPr sz="32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b="0" dirty="0"/>
              <a:t>Jagtap, Sandeep &amp; Garcia-Garcia, Guillermo &amp; </a:t>
            </a:r>
            <a:r>
              <a:rPr lang="en-US" b="0" dirty="0" err="1"/>
              <a:t>Rahimifard</a:t>
            </a:r>
            <a:r>
              <a:rPr lang="en-US" b="0" dirty="0"/>
              <a:t>, Shahin. (2021). </a:t>
            </a:r>
            <a:r>
              <a:rPr lang="en-US" dirty="0" err="1"/>
              <a:t>Optimisation</a:t>
            </a:r>
            <a:r>
              <a:rPr lang="en-US" dirty="0"/>
              <a:t> of the resource efficiency of food manufacturing via the Internet of Things</a:t>
            </a:r>
            <a:r>
              <a:rPr lang="en-US" b="0" dirty="0"/>
              <a:t>. Computers in Industry. 127. 10.1016/j.compind.2021.103397.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inefficient food supply chain, large amount of food waste, volumes of water and energy used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stricter regulations on the disposal and treatment of food waste, carbon emissions and wastewater discharge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accurate real-time monitoring </a:t>
            </a:r>
            <a:r>
              <a:rPr lang="en-US" b="0" dirty="0">
                <a:sym typeface="Wingdings" panose="05000000000000000000" pitchFamily="2" charset="2"/>
              </a:rPr>
              <a:t> help food manufacturers to redesign their processes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Paper presents:</a:t>
            </a:r>
            <a:br>
              <a:rPr lang="en-US" b="0" dirty="0"/>
            </a:br>
            <a:r>
              <a:rPr lang="en-US" dirty="0"/>
              <a:t>IoT-based framework for monitoring the generation of food waste and the use of energy and water in the food sector</a:t>
            </a:r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/>
              <a:t>4. Focus on a </a:t>
            </a:r>
            <a:r>
              <a:rPr lang="de-DE" sz="2800" dirty="0" err="1"/>
              <a:t>particular</a:t>
            </a:r>
            <a:r>
              <a:rPr lang="de-DE" sz="2800" dirty="0"/>
              <a:t> </a:t>
            </a:r>
            <a:r>
              <a:rPr lang="de-DE" sz="2800" dirty="0" err="1"/>
              <a:t>solution</a:t>
            </a:r>
            <a:r>
              <a:rPr lang="de-DE" sz="2800" dirty="0"/>
              <a:t> („</a:t>
            </a:r>
            <a:r>
              <a:rPr lang="de-DE" sz="2800" dirty="0" err="1"/>
              <a:t>depth</a:t>
            </a:r>
            <a:r>
              <a:rPr lang="de-DE" sz="2800" dirty="0"/>
              <a:t>“ </a:t>
            </a:r>
            <a:r>
              <a:rPr lang="de-DE" sz="2800" dirty="0" err="1"/>
              <a:t>coverage</a:t>
            </a:r>
            <a:r>
              <a:rPr lang="de-DE" sz="2800" dirty="0"/>
              <a:t>)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8193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7C7C4F-289E-401C-A3A5-3BC13C854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Motivation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Preliminaries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Methodology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Literature review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Solution categorization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IoTs own footprint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IoT in food manufacturing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Discussion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80F976-CB33-49AC-90A8-33FA18BF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573770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6573480" cy="21545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/>
              <a:t>Paris Agreement: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Preventing irreversible damage from man-made climate change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Upper limit of the CO2 budget that may still be emitted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Massive reduction of carbon emissions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Limitation </a:t>
            </a:r>
            <a:r>
              <a:rPr lang="de-DE" b="0" dirty="0" err="1"/>
              <a:t>of</a:t>
            </a:r>
            <a:r>
              <a:rPr lang="de-DE" b="0" dirty="0"/>
              <a:t> global </a:t>
            </a:r>
            <a:r>
              <a:rPr lang="de-DE" b="0" dirty="0" err="1"/>
              <a:t>warming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1.5 </a:t>
            </a:r>
            <a:r>
              <a:rPr lang="de-DE" b="0" dirty="0" err="1"/>
              <a:t>degree</a:t>
            </a:r>
            <a:endParaRPr lang="en-US" b="0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1. Motivation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Motivation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1C9BD35-A4EB-469D-8C43-2F342EB8D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84"/>
          <a:stretch/>
        </p:blipFill>
        <p:spPr>
          <a:xfrm>
            <a:off x="11034771" y="1067232"/>
            <a:ext cx="821494" cy="2888352"/>
          </a:xfrm>
          <a:prstGeom prst="rect">
            <a:avLst/>
          </a:prstGeom>
        </p:spPr>
      </p:pic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4F919A-DFAD-4A06-8C67-7F7A510721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" r="48091"/>
          <a:stretch/>
        </p:blipFill>
        <p:spPr>
          <a:xfrm>
            <a:off x="7424928" y="1067133"/>
            <a:ext cx="3663261" cy="2888353"/>
          </a:xfrm>
          <a:prstGeom prst="rect">
            <a:avLst/>
          </a:prstGeom>
        </p:spPr>
      </p:pic>
      <p:sp>
        <p:nvSpPr>
          <p:cNvPr id="8" name="Google Shape;70;gb9e2de6e95_0_1">
            <a:extLst>
              <a:ext uri="{FF2B5EF4-FFF2-40B4-BE49-F238E27FC236}">
                <a16:creationId xmlns:a16="http://schemas.microsoft.com/office/drawing/2014/main" id="{F112CD7F-B055-4849-A52D-78605FFAB8EB}"/>
              </a:ext>
            </a:extLst>
          </p:cNvPr>
          <p:cNvSpPr txBox="1">
            <a:spLocks/>
          </p:cNvSpPr>
          <p:nvPr/>
        </p:nvSpPr>
        <p:spPr>
          <a:xfrm>
            <a:off x="566058" y="4369311"/>
            <a:ext cx="6573480" cy="2154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de-DE" dirty="0" err="1"/>
              <a:t>text</a:t>
            </a:r>
            <a:endParaRPr lang="en-US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2. </a:t>
            </a:r>
            <a:r>
              <a:rPr lang="en-BZ" dirty="0"/>
              <a:t>Preliminaries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1100" dirty="0"/>
              <a:t>Motivation</a:t>
            </a:r>
            <a:r>
              <a:rPr lang="en-BZ" sz="1100" b="1" dirty="0"/>
              <a:t> |</a:t>
            </a:r>
            <a:r>
              <a:rPr lang="en-BZ" sz="1100" dirty="0"/>
              <a:t> </a:t>
            </a:r>
            <a:r>
              <a:rPr lang="en-BZ" sz="1100" b="1" dirty="0"/>
              <a:t>Preliminaries</a:t>
            </a:r>
            <a:r>
              <a:rPr lang="en-BZ" sz="1100" dirty="0"/>
              <a:t> </a:t>
            </a:r>
            <a:r>
              <a:rPr lang="en-BZ" sz="1100" b="1" dirty="0"/>
              <a:t>|</a:t>
            </a:r>
            <a:r>
              <a:rPr lang="en-BZ" sz="1100" dirty="0"/>
              <a:t> Methodology </a:t>
            </a:r>
            <a:r>
              <a:rPr lang="en-BZ" sz="1100" b="1" dirty="0"/>
              <a:t>|</a:t>
            </a:r>
            <a:r>
              <a:rPr lang="en-BZ" sz="1100" dirty="0"/>
              <a:t> Literature review </a:t>
            </a:r>
            <a:r>
              <a:rPr lang="en-BZ" sz="1100" b="1" dirty="0"/>
              <a:t>|</a:t>
            </a:r>
            <a:r>
              <a:rPr lang="en-BZ" sz="1100" dirty="0"/>
              <a:t> Solution categorization </a:t>
            </a:r>
            <a:r>
              <a:rPr lang="en-BZ" sz="1100" b="1" dirty="0"/>
              <a:t>|</a:t>
            </a:r>
            <a:r>
              <a:rPr lang="en-BZ" sz="1100" dirty="0"/>
              <a:t> IoTs own footprint </a:t>
            </a:r>
            <a:r>
              <a:rPr lang="en-BZ" sz="1100" b="1" dirty="0"/>
              <a:t>|</a:t>
            </a:r>
            <a:r>
              <a:rPr lang="en-BZ" sz="1100" dirty="0"/>
              <a:t> IoT in food manufacturing </a:t>
            </a:r>
            <a:r>
              <a:rPr lang="en-BZ" sz="1100" b="1" dirty="0"/>
              <a:t>|</a:t>
            </a:r>
            <a:r>
              <a:rPr lang="en-BZ" sz="1100" dirty="0"/>
              <a:t> Discussion </a:t>
            </a:r>
            <a:r>
              <a:rPr lang="en-BZ" sz="1100" b="1" dirty="0"/>
              <a:t>|</a:t>
            </a:r>
            <a:r>
              <a:rPr lang="en-BZ" sz="1100" dirty="0"/>
              <a:t> Conclusion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F07DC86-701E-4C65-989C-F4F282092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438685"/>
              </p:ext>
            </p:extLst>
          </p:nvPr>
        </p:nvGraphicFramePr>
        <p:xfrm>
          <a:off x="1054099" y="1317171"/>
          <a:ext cx="9951358" cy="4814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77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559928" y="1447894"/>
            <a:ext cx="10800000" cy="3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b="0" dirty="0" err="1"/>
              <a:t>Systematic</a:t>
            </a:r>
            <a:r>
              <a:rPr lang="de-DE" b="0" dirty="0"/>
              <a:t> </a:t>
            </a:r>
            <a:r>
              <a:rPr lang="de-DE" b="0" dirty="0" err="1"/>
              <a:t>literature</a:t>
            </a:r>
            <a:r>
              <a:rPr lang="de-DE" b="0" dirty="0"/>
              <a:t> </a:t>
            </a:r>
            <a:r>
              <a:rPr lang="de-DE" b="0" dirty="0" err="1"/>
              <a:t>research</a:t>
            </a:r>
            <a:r>
              <a:rPr lang="de-DE" b="0" dirty="0"/>
              <a:t> </a:t>
            </a:r>
            <a:r>
              <a:rPr lang="de-DE" b="0" dirty="0" err="1"/>
              <a:t>based</a:t>
            </a:r>
            <a:r>
              <a:rPr lang="de-DE" b="0" dirty="0"/>
              <a:t> on vom Brocke et al. (2009)</a:t>
            </a:r>
            <a:endParaRPr b="0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3. </a:t>
            </a:r>
            <a:r>
              <a:rPr lang="de-DE" dirty="0" err="1"/>
              <a:t>Methodology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C2E069-81A2-4AE8-8C2B-0526C7E62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955"/>
          <a:stretch/>
        </p:blipFill>
        <p:spPr>
          <a:xfrm>
            <a:off x="495356" y="1958354"/>
            <a:ext cx="4748794" cy="229239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57BC401-A6AB-4314-965D-704FCA7E28B5}"/>
              </a:ext>
            </a:extLst>
          </p:cNvPr>
          <p:cNvSpPr txBox="1"/>
          <p:nvPr/>
        </p:nvSpPr>
        <p:spPr>
          <a:xfrm>
            <a:off x="5255636" y="2483057"/>
            <a:ext cx="6509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Initial search terms: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supply chain AND sustainability AND internet of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supply chain AND carbon emissions AND internet of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supply chain AND green AND internet of things</a:t>
            </a:r>
            <a:endParaRPr lang="de-DE" sz="1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FD172A-D5B8-405D-8A93-4F35026BE38D}"/>
              </a:ext>
            </a:extLst>
          </p:cNvPr>
          <p:cNvSpPr txBox="1"/>
          <p:nvPr/>
        </p:nvSpPr>
        <p:spPr>
          <a:xfrm>
            <a:off x="2373085" y="4930642"/>
            <a:ext cx="664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Refine of search term based on concept map &amp; forward and backward search</a:t>
            </a:r>
            <a:endParaRPr lang="de-DE" dirty="0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B19E29E7-E0AF-434A-B5D7-BE64DB424A70}"/>
              </a:ext>
            </a:extLst>
          </p:cNvPr>
          <p:cNvSpPr/>
          <p:nvPr/>
        </p:nvSpPr>
        <p:spPr>
          <a:xfrm>
            <a:off x="5426528" y="5371390"/>
            <a:ext cx="533400" cy="423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FB56B7F-0CC5-4633-82CD-4FF8C5E5E04B}"/>
              </a:ext>
            </a:extLst>
          </p:cNvPr>
          <p:cNvSpPr txBox="1"/>
          <p:nvPr/>
        </p:nvSpPr>
        <p:spPr>
          <a:xfrm>
            <a:off x="2373085" y="5797636"/>
            <a:ext cx="664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Biblioemtric</a:t>
            </a:r>
            <a:r>
              <a:rPr lang="en-US" dirty="0"/>
              <a:t> analysis using the tool MAXQDA</a:t>
            </a:r>
            <a:endParaRPr lang="de-D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B67C317C-5866-40CC-898B-C021AA3725E4}"/>
              </a:ext>
            </a:extLst>
          </p:cNvPr>
          <p:cNvSpPr/>
          <p:nvPr/>
        </p:nvSpPr>
        <p:spPr>
          <a:xfrm>
            <a:off x="5426528" y="4378701"/>
            <a:ext cx="533400" cy="423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6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de-DE" dirty="0"/>
              <a:t>Ilic et al. (2009)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6. </a:t>
            </a:r>
            <a:r>
              <a:rPr lang="de-DE" dirty="0" err="1"/>
              <a:t>IoTs</a:t>
            </a:r>
            <a:r>
              <a:rPr lang="de-DE" dirty="0"/>
              <a:t> own </a:t>
            </a:r>
            <a:r>
              <a:rPr lang="de-DE" dirty="0" err="1"/>
              <a:t>footprint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IoTs</a:t>
            </a:r>
            <a:r>
              <a:rPr lang="de-DE" sz="1100" b="1" dirty="0"/>
              <a:t> own </a:t>
            </a:r>
            <a:r>
              <a:rPr lang="de-DE" sz="1100" b="1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C9AA32-89BD-4D09-8AC9-AB44AF73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954" y="1560543"/>
            <a:ext cx="3770160" cy="446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9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/>
              <a:t>Paris Agreement: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Preventing irreversible damage from man-made climate change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Upper limit of the CO2 budget that may still be emitted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Massive reduction of carbon emissions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Limitation </a:t>
            </a:r>
            <a:r>
              <a:rPr lang="de-DE" b="0" dirty="0" err="1"/>
              <a:t>of</a:t>
            </a:r>
            <a:r>
              <a:rPr lang="de-DE" b="0" dirty="0"/>
              <a:t> global </a:t>
            </a:r>
            <a:r>
              <a:rPr lang="de-DE" b="0" dirty="0" err="1"/>
              <a:t>warming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1.5 </a:t>
            </a:r>
            <a:r>
              <a:rPr lang="de-DE" b="0" dirty="0" err="1"/>
              <a:t>degree</a:t>
            </a: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Supply chain monitoring: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Many </a:t>
            </a:r>
            <a:r>
              <a:rPr lang="de-DE" b="0" dirty="0" err="1"/>
              <a:t>unknown</a:t>
            </a:r>
            <a:r>
              <a:rPr lang="de-DE" b="0" dirty="0"/>
              <a:t> </a:t>
            </a:r>
            <a:r>
              <a:rPr lang="de-DE" b="0" dirty="0" err="1"/>
              <a:t>parameters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 err="1"/>
              <a:t>Scope</a:t>
            </a:r>
            <a:r>
              <a:rPr lang="de-DE" b="0" dirty="0"/>
              <a:t> 3 </a:t>
            </a:r>
            <a:r>
              <a:rPr lang="de-DE" b="0" dirty="0" err="1"/>
              <a:t>emissions</a:t>
            </a:r>
            <a:r>
              <a:rPr lang="de-DE" b="0" dirty="0"/>
              <a:t> </a:t>
            </a:r>
            <a:r>
              <a:rPr lang="de-DE" b="0" dirty="0" err="1"/>
              <a:t>hard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measure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Short-term profit maximization is often seen as more important than long-term emissions reduction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de-DE" b="0" dirty="0"/>
              <a:t>BUT: </a:t>
            </a:r>
            <a:r>
              <a:rPr lang="en-US" b="0" dirty="0"/>
              <a:t>No climate protection is more expensive in the long term than introducing appropriate measures to reduce emissions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1. Motivation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31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3BA3678-A820-4ED2-8DCC-329F41E0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F54F5C-B5CC-4C67-8E86-23C063F0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12BB5E-68B4-4F76-8650-ED1BEF9D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972" y="-88724"/>
            <a:ext cx="12289971" cy="70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22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Haass</a:t>
            </a:r>
            <a:r>
              <a:rPr lang="en-US" sz="1200" b="0" dirty="0"/>
              <a:t>, Rasmus &amp; Dittmer, Patrick &amp; </a:t>
            </a:r>
            <a:r>
              <a:rPr lang="en-US" sz="1200" b="0" dirty="0" err="1"/>
              <a:t>Veigt</a:t>
            </a:r>
            <a:r>
              <a:rPr lang="en-US" sz="1200" b="0" dirty="0"/>
              <a:t>, Marius &amp; </a:t>
            </a:r>
            <a:r>
              <a:rPr lang="en-US" sz="1200" b="0" dirty="0" err="1"/>
              <a:t>Lütjen</a:t>
            </a:r>
            <a:r>
              <a:rPr lang="en-US" sz="1200" b="0" dirty="0"/>
              <a:t>, Michael. (2014). </a:t>
            </a:r>
            <a:r>
              <a:rPr lang="en-US" sz="1200" dirty="0"/>
              <a:t>Reducing food losses and carbon emission by using autonomous control – A simulation study of the intelligent container.</a:t>
            </a:r>
            <a:r>
              <a:rPr lang="en-US" sz="1200" b="0" dirty="0"/>
              <a:t> International Journal of Production Economics. 164. 10.1016/j.ijpe.2014.12.013.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Ilic, Alexander &amp; </a:t>
            </a:r>
            <a:r>
              <a:rPr lang="en-US" sz="1200" b="0" dirty="0" err="1"/>
              <a:t>Staake</a:t>
            </a:r>
            <a:r>
              <a:rPr lang="en-US" sz="1200" b="0" dirty="0"/>
              <a:t>, Thorsten &amp; </a:t>
            </a:r>
            <a:r>
              <a:rPr lang="en-US" sz="1200" b="0" dirty="0" err="1"/>
              <a:t>Fleisch</a:t>
            </a:r>
            <a:r>
              <a:rPr lang="en-US" sz="1200" b="0" dirty="0"/>
              <a:t>, Elgar. (2009). </a:t>
            </a:r>
            <a:r>
              <a:rPr lang="en-US" sz="1200" dirty="0"/>
              <a:t>Using Sensor Information to Reduce the Carbon Footprint of Perishable Goods</a:t>
            </a:r>
            <a:r>
              <a:rPr lang="en-US" sz="1200" b="0" dirty="0"/>
              <a:t>. Pervasive Computing, IEEE. 8. 22 - 29. 10.1109/MPRV.2009.20.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He, Miao &amp; Ren, </a:t>
            </a:r>
            <a:r>
              <a:rPr lang="en-US" sz="1200" b="0" dirty="0" err="1"/>
              <a:t>Changrui</a:t>
            </a:r>
            <a:r>
              <a:rPr lang="en-US" sz="1200" b="0" dirty="0"/>
              <a:t> &amp; Wang, </a:t>
            </a:r>
            <a:r>
              <a:rPr lang="en-US" sz="1200" b="0" dirty="0" err="1"/>
              <a:t>Qinhua</a:t>
            </a:r>
            <a:r>
              <a:rPr lang="en-US" sz="1200" b="0" dirty="0"/>
              <a:t> &amp; Shao, Bing &amp; Dong, </a:t>
            </a:r>
            <a:r>
              <a:rPr lang="en-US" sz="1200" b="0" dirty="0" err="1"/>
              <a:t>Jin</a:t>
            </a:r>
            <a:r>
              <a:rPr lang="en-US" sz="1200" b="0" dirty="0"/>
              <a:t>. (2010). </a:t>
            </a:r>
            <a:r>
              <a:rPr lang="en-US" sz="1200" dirty="0"/>
              <a:t>The Internet of Things as an Enabler to Supply Chain Innovation</a:t>
            </a:r>
            <a:r>
              <a:rPr lang="en-US" sz="1200" b="0" dirty="0"/>
              <a:t>. 326 - 331. 10.1109/ICEBE.2010.11.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Varriale</a:t>
            </a:r>
            <a:r>
              <a:rPr lang="en-US" sz="1200" b="0" dirty="0"/>
              <a:t>, Vincenzo &amp; </a:t>
            </a:r>
            <a:r>
              <a:rPr lang="en-US" sz="1200" b="0" dirty="0" err="1"/>
              <a:t>Cammarano</a:t>
            </a:r>
            <a:r>
              <a:rPr lang="en-US" sz="1200" b="0" dirty="0"/>
              <a:t>, Antonello &amp; </a:t>
            </a:r>
            <a:r>
              <a:rPr lang="en-US" sz="1200" b="0" dirty="0" err="1"/>
              <a:t>Michelino</a:t>
            </a:r>
            <a:r>
              <a:rPr lang="en-US" sz="1200" b="0" dirty="0"/>
              <a:t>, Francesca &amp; Caputo, Mauro. (2021). </a:t>
            </a:r>
            <a:r>
              <a:rPr lang="en-US" sz="1200" dirty="0"/>
              <a:t>Sustainable Supply Chains with Blockchain, IoT and RFID: A Simulation on Order Management. Sustainability</a:t>
            </a:r>
            <a:r>
              <a:rPr lang="en-US" sz="1200" b="0" dirty="0"/>
              <a:t>. 13. 6372. 10.3390/su13116372.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Lafferty, C.. (2019). </a:t>
            </a:r>
            <a:r>
              <a:rPr lang="en-US" sz="1200" dirty="0"/>
              <a:t>Sustainable internet-of-things-based manufacturing systems: Industry 4.0 wireless networks, advanced digitalization, and big data-driven smart production</a:t>
            </a:r>
            <a:r>
              <a:rPr lang="en-US" sz="1200" b="0" dirty="0"/>
              <a:t>. Economics, Management, and Financial Markets. 14. 16-22. 10.22381/EMFM14420192.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Hu, </a:t>
            </a:r>
            <a:r>
              <a:rPr lang="en-US" sz="1200" b="0" dirty="0" err="1"/>
              <a:t>Fangjie</a:t>
            </a:r>
            <a:r>
              <a:rPr lang="en-US" sz="1200" b="0" dirty="0"/>
              <a:t> &amp; Zhang, </a:t>
            </a:r>
            <a:r>
              <a:rPr lang="en-US" sz="1200" b="0" dirty="0" err="1"/>
              <a:t>Xiaoqiang</a:t>
            </a:r>
            <a:r>
              <a:rPr lang="en-US" sz="1200" b="0" dirty="0"/>
              <a:t> &amp; Tian, Gang. (2012). </a:t>
            </a:r>
            <a:r>
              <a:rPr lang="en-US" sz="1200" dirty="0"/>
              <a:t>Research on Low Carbon Logistics System Based on Internet of Things</a:t>
            </a:r>
            <a:r>
              <a:rPr lang="en-US" sz="1200" b="0" dirty="0"/>
              <a:t>. 806-812. 10.1061/9780784412602.0125.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Pimsakul</a:t>
            </a:r>
            <a:r>
              <a:rPr lang="en-US" sz="1200" b="0" dirty="0"/>
              <a:t>, S., Samaranayake, P., &amp; </a:t>
            </a:r>
            <a:r>
              <a:rPr lang="en-US" sz="1200" b="0" dirty="0" err="1"/>
              <a:t>Laosirihongthong</a:t>
            </a:r>
            <a:r>
              <a:rPr lang="en-US" sz="1200" b="0" dirty="0"/>
              <a:t>, T. (2021). </a:t>
            </a:r>
            <a:r>
              <a:rPr lang="en-US" sz="1200" dirty="0"/>
              <a:t>Prioritizing enabling factors of IoT adoption for sustainability in supply chain management</a:t>
            </a:r>
            <a:r>
              <a:rPr lang="en-US" sz="1200" b="0" dirty="0"/>
              <a:t>. Sustainability, 13(22). https://doi.org/10.3390/su132212890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Jagtap, Sandeep &amp; Garcia-Garcia, Guillermo &amp; </a:t>
            </a:r>
            <a:r>
              <a:rPr lang="en-US" sz="1200" b="0" dirty="0" err="1"/>
              <a:t>Rahimifard</a:t>
            </a:r>
            <a:r>
              <a:rPr lang="en-US" sz="1200" b="0" dirty="0"/>
              <a:t>, Shahin. (2021). </a:t>
            </a:r>
            <a:r>
              <a:rPr lang="en-US" sz="1200" dirty="0" err="1"/>
              <a:t>Optimisation</a:t>
            </a:r>
            <a:r>
              <a:rPr lang="en-US" sz="1200" dirty="0"/>
              <a:t> of the resource efficiency of food manufacturing via the Internet of Things</a:t>
            </a:r>
            <a:r>
              <a:rPr lang="en-US" sz="1200" b="0" dirty="0"/>
              <a:t>. Computers in Industry. 127. 10.1016/j.compind.2021.103397.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 </a:t>
            </a:r>
            <a:endParaRPr lang="de-DE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-DE" sz="12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3. 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references</a:t>
            </a:r>
            <a:r>
              <a:rPr lang="de-DE" dirty="0"/>
              <a:t> („</a:t>
            </a:r>
            <a:r>
              <a:rPr lang="de-DE" dirty="0" err="1"/>
              <a:t>width</a:t>
            </a:r>
            <a:r>
              <a:rPr lang="de-DE" dirty="0"/>
              <a:t>“ </a:t>
            </a:r>
            <a:r>
              <a:rPr lang="de-DE" dirty="0" err="1"/>
              <a:t>coverage</a:t>
            </a:r>
            <a:r>
              <a:rPr lang="de-DE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616488"/>
      </p:ext>
    </p:extLst>
  </p:cSld>
  <p:clrMapOvr>
    <a:masterClrMapping/>
  </p:clrMapOvr>
</p:sld>
</file>

<file path=ppt/theme/theme1.xml><?xml version="1.0" encoding="utf-8"?>
<a:theme xmlns:a="http://schemas.openxmlformats.org/drawingml/2006/main" name="2_FU_Vorlage_Professur Kliewer">
  <a:themeElements>
    <a:clrScheme name="Benutzerdefiniert 2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2E79FF"/>
      </a:hlink>
      <a:folHlink>
        <a:srgbClr val="2E7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Microsoft Office PowerPoint</Application>
  <PresentationFormat>Breitbild</PresentationFormat>
  <Paragraphs>96</Paragraphs>
  <Slides>10</Slides>
  <Notes>8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Courier</vt:lpstr>
      <vt:lpstr>Times New Roman</vt:lpstr>
      <vt:lpstr>Verdana</vt:lpstr>
      <vt:lpstr>2_FU_Vorlage_Professur Kliewer</vt:lpstr>
      <vt:lpstr>A Survey on Internet of Things as Enabler for Sustainable Supply Chains</vt:lpstr>
      <vt:lpstr>Agenda</vt:lpstr>
      <vt:lpstr>1. Motivation</vt:lpstr>
      <vt:lpstr>2. Preliminaries</vt:lpstr>
      <vt:lpstr>3. Methodology</vt:lpstr>
      <vt:lpstr>6. IoTs own footprint</vt:lpstr>
      <vt:lpstr>1. Motivation</vt:lpstr>
      <vt:lpstr>PowerPoint-Präsentation</vt:lpstr>
      <vt:lpstr>3. List of references („width“ coverage)</vt:lpstr>
      <vt:lpstr>4. Focus on a particular solution („depth“ coverage)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specifications for a mHealth evaluation platform for integration into the fast-tracking procedure for digital health applications</dc:title>
  <dc:creator>REIpPmLNWLEaKaRS</dc:creator>
  <cp:lastModifiedBy>Juritz, Marc-André</cp:lastModifiedBy>
  <cp:revision>40</cp:revision>
  <dcterms:created xsi:type="dcterms:W3CDTF">2020-11-24T11:03:14Z</dcterms:created>
  <dcterms:modified xsi:type="dcterms:W3CDTF">2022-06-29T13:12:34Z</dcterms:modified>
</cp:coreProperties>
</file>