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Wedges" charset="1" panose="02000500000000000000"/>
      <p:regular r:id="rId21"/>
    </p:embeddedFont>
    <p:embeddedFont>
      <p:font typeface="Noto Sans" charset="1" panose="020B05020405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9.png" Type="http://schemas.openxmlformats.org/officeDocument/2006/relationships/image"/><Relationship Id="rId19" Target="../media/image10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9.png" Type="http://schemas.openxmlformats.org/officeDocument/2006/relationships/image"/><Relationship Id="rId19" Target="../media/image10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9.png" Type="http://schemas.openxmlformats.org/officeDocument/2006/relationships/image"/><Relationship Id="rId19" Target="../media/image10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9.png" Type="http://schemas.openxmlformats.org/officeDocument/2006/relationships/image"/><Relationship Id="rId19" Target="../media/image10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9.png" Type="http://schemas.openxmlformats.org/officeDocument/2006/relationships/image"/><Relationship Id="rId19" Target="../media/image10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20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21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22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9.png" Type="http://schemas.openxmlformats.org/officeDocument/2006/relationships/image"/><Relationship Id="rId19" Target="../media/image10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9.png" Type="http://schemas.openxmlformats.org/officeDocument/2006/relationships/image"/><Relationship Id="rId19" Target="../media/image10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81483">
            <a:off x="-3907500" y="430815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15856" y="3056143"/>
            <a:ext cx="9656288" cy="3926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99"/>
              </a:lnSpc>
            </a:pPr>
            <a:r>
              <a:rPr lang="en-US" sz="15099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OOP</a:t>
            </a:r>
          </a:p>
          <a:p>
            <a:pPr algn="ctr" rtl="true">
              <a:lnSpc>
                <a:spcPts val="15099"/>
              </a:lnSpc>
            </a:pPr>
            <a:r>
              <a:rPr lang="ar-EG" sz="15099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  <a:rtl val="true"/>
              </a:rPr>
              <a:t>شی گرایی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2779055">
            <a:off x="13351800" y="-5094162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4"/>
                </a:lnTo>
                <a:lnTo>
                  <a:pt x="0" y="12245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457531">
            <a:off x="1773293" y="7294565"/>
            <a:ext cx="1843945" cy="2057400"/>
          </a:xfrm>
          <a:custGeom>
            <a:avLst/>
            <a:gdLst/>
            <a:ahLst/>
            <a:cxnLst/>
            <a:rect r="r" b="b" t="t" l="l"/>
            <a:pathLst>
              <a:path h="2057400" w="1843945">
                <a:moveTo>
                  <a:pt x="0" y="0"/>
                </a:moveTo>
                <a:lnTo>
                  <a:pt x="1843945" y="0"/>
                </a:lnTo>
                <a:lnTo>
                  <a:pt x="184394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457531">
            <a:off x="13453750" y="636873"/>
            <a:ext cx="1843945" cy="2057400"/>
          </a:xfrm>
          <a:custGeom>
            <a:avLst/>
            <a:gdLst/>
            <a:ahLst/>
            <a:cxnLst/>
            <a:rect r="r" b="b" t="t" l="l"/>
            <a:pathLst>
              <a:path h="2057400" w="1843945">
                <a:moveTo>
                  <a:pt x="0" y="0"/>
                </a:moveTo>
                <a:lnTo>
                  <a:pt x="1843945" y="0"/>
                </a:lnTo>
                <a:lnTo>
                  <a:pt x="184394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3849820">
            <a:off x="1646454" y="-51724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1792970" y="3071470"/>
                </a:moveTo>
                <a:lnTo>
                  <a:pt x="0" y="3071470"/>
                </a:lnTo>
                <a:lnTo>
                  <a:pt x="0" y="0"/>
                </a:lnTo>
                <a:lnTo>
                  <a:pt x="1792970" y="0"/>
                </a:lnTo>
                <a:lnTo>
                  <a:pt x="1792970" y="307147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6076645" y="-104066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2365310" y="2890720"/>
                </a:moveTo>
                <a:lnTo>
                  <a:pt x="0" y="2890720"/>
                </a:lnTo>
                <a:lnTo>
                  <a:pt x="0" y="0"/>
                </a:lnTo>
                <a:lnTo>
                  <a:pt x="2365310" y="0"/>
                </a:lnTo>
                <a:lnTo>
                  <a:pt x="2365310" y="289072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630400" y="1961735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8"/>
                </a:lnTo>
                <a:lnTo>
                  <a:pt x="0" y="36043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3259984" y="2299625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283182" y="7068297"/>
            <a:ext cx="11721636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9"/>
              </a:lnSpc>
            </a:pPr>
            <a:r>
              <a:rPr lang="ar-EG" sz="3399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  <a:rtl val="true"/>
              </a:rPr>
              <a:t>مروری بر مفاهیم برنامه‌نویسی شی‌گرا و اصول طراحی شی‌گرا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6571667" y="-1953334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79055">
            <a:off x="13351800" y="-570304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381483">
            <a:off x="-3907500" y="430815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457531">
            <a:off x="1562073" y="7433282"/>
            <a:ext cx="1602407" cy="1787901"/>
          </a:xfrm>
          <a:custGeom>
            <a:avLst/>
            <a:gdLst/>
            <a:ahLst/>
            <a:cxnLst/>
            <a:rect r="r" b="b" t="t" l="l"/>
            <a:pathLst>
              <a:path h="1787901" w="1602407">
                <a:moveTo>
                  <a:pt x="0" y="0"/>
                </a:moveTo>
                <a:lnTo>
                  <a:pt x="1602406" y="0"/>
                </a:lnTo>
                <a:lnTo>
                  <a:pt x="1602406" y="1787901"/>
                </a:lnTo>
                <a:lnTo>
                  <a:pt x="0" y="17879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457531">
            <a:off x="16144964" y="4540906"/>
            <a:ext cx="1648316" cy="1839126"/>
          </a:xfrm>
          <a:custGeom>
            <a:avLst/>
            <a:gdLst/>
            <a:ahLst/>
            <a:cxnLst/>
            <a:rect r="r" b="b" t="t" l="l"/>
            <a:pathLst>
              <a:path h="1839126" w="1648316">
                <a:moveTo>
                  <a:pt x="0" y="0"/>
                </a:moveTo>
                <a:lnTo>
                  <a:pt x="1648317" y="0"/>
                </a:lnTo>
                <a:lnTo>
                  <a:pt x="1648317" y="1839126"/>
                </a:lnTo>
                <a:lnTo>
                  <a:pt x="0" y="1839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076645" y="-712947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2365310" y="2890720"/>
                </a:moveTo>
                <a:lnTo>
                  <a:pt x="0" y="2890720"/>
                </a:lnTo>
                <a:lnTo>
                  <a:pt x="0" y="0"/>
                </a:lnTo>
                <a:lnTo>
                  <a:pt x="2365310" y="0"/>
                </a:lnTo>
                <a:lnTo>
                  <a:pt x="2365310" y="28907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408434" y="1352854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044519" y="1768974"/>
            <a:ext cx="12528867" cy="127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30"/>
              </a:lnSpc>
            </a:pPr>
            <a:r>
              <a:rPr lang="en-US" sz="9630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Open/Closed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553245" y="4503146"/>
            <a:ext cx="11181511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620"/>
              </a:lnSpc>
            </a:pPr>
            <a:r>
              <a:rPr lang="ar-EG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  <a:rtl val="true"/>
              </a:rPr>
              <a:t>نرم‌افزار باید برای توسعه باز و برای تغییر بسته باشد.</a:t>
            </a:r>
          </a:p>
          <a:p>
            <a:pPr algn="ctr" rtl="true">
              <a:lnSpc>
                <a:spcPts val="4620"/>
              </a:lnSpc>
            </a:pPr>
            <a:r>
              <a:rPr lang="ar-EG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  <a:rtl val="true"/>
              </a:rPr>
              <a:t>یعنی بدون تغییر کد موجود، بتوان رفتار آن را گسترش داد.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3863796" y="1701904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true" rot="3849820">
            <a:off x="1646454" y="-51724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1792970" y="3071470"/>
                </a:moveTo>
                <a:lnTo>
                  <a:pt x="0" y="3071470"/>
                </a:lnTo>
                <a:lnTo>
                  <a:pt x="0" y="0"/>
                </a:lnTo>
                <a:lnTo>
                  <a:pt x="1792970" y="0"/>
                </a:lnTo>
                <a:lnTo>
                  <a:pt x="1792970" y="307147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79055">
            <a:off x="13351800" y="-570304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381483">
            <a:off x="-3907500" y="430815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457531">
            <a:off x="1562073" y="7433282"/>
            <a:ext cx="1602407" cy="1787901"/>
          </a:xfrm>
          <a:custGeom>
            <a:avLst/>
            <a:gdLst/>
            <a:ahLst/>
            <a:cxnLst/>
            <a:rect r="r" b="b" t="t" l="l"/>
            <a:pathLst>
              <a:path h="1787901" w="1602407">
                <a:moveTo>
                  <a:pt x="0" y="0"/>
                </a:moveTo>
                <a:lnTo>
                  <a:pt x="1602406" y="0"/>
                </a:lnTo>
                <a:lnTo>
                  <a:pt x="1602406" y="1787901"/>
                </a:lnTo>
                <a:lnTo>
                  <a:pt x="0" y="17879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457531">
            <a:off x="16144964" y="4540906"/>
            <a:ext cx="1648316" cy="1839126"/>
          </a:xfrm>
          <a:custGeom>
            <a:avLst/>
            <a:gdLst/>
            <a:ahLst/>
            <a:cxnLst/>
            <a:rect r="r" b="b" t="t" l="l"/>
            <a:pathLst>
              <a:path h="1839126" w="1648316">
                <a:moveTo>
                  <a:pt x="0" y="0"/>
                </a:moveTo>
                <a:lnTo>
                  <a:pt x="1648317" y="0"/>
                </a:lnTo>
                <a:lnTo>
                  <a:pt x="1648317" y="1839126"/>
                </a:lnTo>
                <a:lnTo>
                  <a:pt x="0" y="1839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076645" y="-712947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2365310" y="2890720"/>
                </a:moveTo>
                <a:lnTo>
                  <a:pt x="0" y="2890720"/>
                </a:lnTo>
                <a:lnTo>
                  <a:pt x="0" y="0"/>
                </a:lnTo>
                <a:lnTo>
                  <a:pt x="2365310" y="0"/>
                </a:lnTo>
                <a:lnTo>
                  <a:pt x="2365310" y="28907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408434" y="1352854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044519" y="1768974"/>
            <a:ext cx="12528867" cy="2492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30"/>
              </a:lnSpc>
            </a:pPr>
            <a:r>
              <a:rPr lang="en-US" sz="9630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Liskov Substitution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553245" y="4503146"/>
            <a:ext cx="11181511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620"/>
              </a:lnSpc>
            </a:pPr>
            <a:r>
              <a:rPr lang="ar-EG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  <a:rtl val="true"/>
              </a:rPr>
              <a:t>کلاس‌های فرزند باید بتوانند بدون شکستن منطق برنامه جایگزین کلاس والد شوند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3863796" y="1701904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true" rot="3849820">
            <a:off x="1646454" y="-51724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1792970" y="3071470"/>
                </a:moveTo>
                <a:lnTo>
                  <a:pt x="0" y="3071470"/>
                </a:lnTo>
                <a:lnTo>
                  <a:pt x="0" y="0"/>
                </a:lnTo>
                <a:lnTo>
                  <a:pt x="1792970" y="0"/>
                </a:lnTo>
                <a:lnTo>
                  <a:pt x="1792970" y="307147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79055">
            <a:off x="13351800" y="-570304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381483">
            <a:off x="-3907500" y="430815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457531">
            <a:off x="1562073" y="7433282"/>
            <a:ext cx="1602407" cy="1787901"/>
          </a:xfrm>
          <a:custGeom>
            <a:avLst/>
            <a:gdLst/>
            <a:ahLst/>
            <a:cxnLst/>
            <a:rect r="r" b="b" t="t" l="l"/>
            <a:pathLst>
              <a:path h="1787901" w="1602407">
                <a:moveTo>
                  <a:pt x="0" y="0"/>
                </a:moveTo>
                <a:lnTo>
                  <a:pt x="1602406" y="0"/>
                </a:lnTo>
                <a:lnTo>
                  <a:pt x="1602406" y="1787901"/>
                </a:lnTo>
                <a:lnTo>
                  <a:pt x="0" y="17879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457531">
            <a:off x="16144964" y="4540906"/>
            <a:ext cx="1648316" cy="1839126"/>
          </a:xfrm>
          <a:custGeom>
            <a:avLst/>
            <a:gdLst/>
            <a:ahLst/>
            <a:cxnLst/>
            <a:rect r="r" b="b" t="t" l="l"/>
            <a:pathLst>
              <a:path h="1839126" w="1648316">
                <a:moveTo>
                  <a:pt x="0" y="0"/>
                </a:moveTo>
                <a:lnTo>
                  <a:pt x="1648317" y="0"/>
                </a:lnTo>
                <a:lnTo>
                  <a:pt x="1648317" y="1839126"/>
                </a:lnTo>
                <a:lnTo>
                  <a:pt x="0" y="1839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076645" y="-712947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2365310" y="2890720"/>
                </a:moveTo>
                <a:lnTo>
                  <a:pt x="0" y="2890720"/>
                </a:lnTo>
                <a:lnTo>
                  <a:pt x="0" y="0"/>
                </a:lnTo>
                <a:lnTo>
                  <a:pt x="2365310" y="0"/>
                </a:lnTo>
                <a:lnTo>
                  <a:pt x="2365310" y="28907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408434" y="1352854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044519" y="1768974"/>
            <a:ext cx="12528867" cy="2492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30"/>
              </a:lnSpc>
            </a:pPr>
            <a:r>
              <a:rPr lang="en-US" sz="9630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Interface Segregation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553245" y="4503146"/>
            <a:ext cx="11181511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620"/>
              </a:lnSpc>
            </a:pPr>
            <a:r>
              <a:rPr lang="ar-EG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  <a:rtl val="true"/>
              </a:rPr>
              <a:t>نباید کلاس‌ها را مجبور به پیاده‌سازی </a:t>
            </a:r>
            <a:r>
              <a:rPr lang="en-US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interface</a:t>
            </a:r>
            <a:r>
              <a:rPr lang="ar-EG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  <a:rtl val="true"/>
              </a:rPr>
              <a:t>هایی کرد که به آن‌ها نیاز ندارند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3863796" y="1701904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true" rot="3849820">
            <a:off x="1646454" y="-51724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1792970" y="3071470"/>
                </a:moveTo>
                <a:lnTo>
                  <a:pt x="0" y="3071470"/>
                </a:lnTo>
                <a:lnTo>
                  <a:pt x="0" y="0"/>
                </a:lnTo>
                <a:lnTo>
                  <a:pt x="1792970" y="0"/>
                </a:lnTo>
                <a:lnTo>
                  <a:pt x="1792970" y="307147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79055">
            <a:off x="13351800" y="-570304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381483">
            <a:off x="-3907500" y="430815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457531">
            <a:off x="1562073" y="7433282"/>
            <a:ext cx="1602407" cy="1787901"/>
          </a:xfrm>
          <a:custGeom>
            <a:avLst/>
            <a:gdLst/>
            <a:ahLst/>
            <a:cxnLst/>
            <a:rect r="r" b="b" t="t" l="l"/>
            <a:pathLst>
              <a:path h="1787901" w="1602407">
                <a:moveTo>
                  <a:pt x="0" y="0"/>
                </a:moveTo>
                <a:lnTo>
                  <a:pt x="1602406" y="0"/>
                </a:lnTo>
                <a:lnTo>
                  <a:pt x="1602406" y="1787901"/>
                </a:lnTo>
                <a:lnTo>
                  <a:pt x="0" y="17879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457531">
            <a:off x="16144964" y="4540906"/>
            <a:ext cx="1648316" cy="1839126"/>
          </a:xfrm>
          <a:custGeom>
            <a:avLst/>
            <a:gdLst/>
            <a:ahLst/>
            <a:cxnLst/>
            <a:rect r="r" b="b" t="t" l="l"/>
            <a:pathLst>
              <a:path h="1839126" w="1648316">
                <a:moveTo>
                  <a:pt x="0" y="0"/>
                </a:moveTo>
                <a:lnTo>
                  <a:pt x="1648317" y="0"/>
                </a:lnTo>
                <a:lnTo>
                  <a:pt x="1648317" y="1839126"/>
                </a:lnTo>
                <a:lnTo>
                  <a:pt x="0" y="1839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076645" y="-712947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2365310" y="2890720"/>
                </a:moveTo>
                <a:lnTo>
                  <a:pt x="0" y="2890720"/>
                </a:lnTo>
                <a:lnTo>
                  <a:pt x="0" y="0"/>
                </a:lnTo>
                <a:lnTo>
                  <a:pt x="2365310" y="0"/>
                </a:lnTo>
                <a:lnTo>
                  <a:pt x="2365310" y="28907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408434" y="1352854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044519" y="1768974"/>
            <a:ext cx="12528867" cy="2492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30"/>
              </a:lnSpc>
            </a:pPr>
            <a:r>
              <a:rPr lang="en-US" sz="9630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Dependency Inversion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553245" y="4503146"/>
            <a:ext cx="11181511" cy="1725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620"/>
              </a:lnSpc>
            </a:pPr>
            <a:r>
              <a:rPr lang="ar-EG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  <a:rtl val="true"/>
              </a:rPr>
              <a:t>کد باید به </a:t>
            </a:r>
            <a:r>
              <a:rPr lang="en-US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abstraction</a:t>
            </a:r>
            <a:r>
              <a:rPr lang="ar-EG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  <a:rtl val="true"/>
              </a:rPr>
              <a:t> وابسته باشد، نه به پیاده‌سازی.</a:t>
            </a:r>
          </a:p>
          <a:p>
            <a:pPr algn="ctr" rtl="true">
              <a:lnSpc>
                <a:spcPts val="4620"/>
              </a:lnSpc>
            </a:pPr>
            <a:r>
              <a:rPr lang="ar-EG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  <a:rtl val="true"/>
              </a:rPr>
              <a:t>ماژول‌های سطح بالا نباید به ماژول‌های سطح پایین وابسته باشند، بلکه هر دو باید به </a:t>
            </a:r>
            <a:r>
              <a:rPr lang="en-US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abstraction</a:t>
            </a:r>
            <a:r>
              <a:rPr lang="ar-EG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  <a:rtl val="true"/>
              </a:rPr>
              <a:t> وابسته باشند.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3863796" y="1701904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true" rot="3849820">
            <a:off x="1646454" y="-51724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1792970" y="3071470"/>
                </a:moveTo>
                <a:lnTo>
                  <a:pt x="0" y="3071470"/>
                </a:lnTo>
                <a:lnTo>
                  <a:pt x="0" y="0"/>
                </a:lnTo>
                <a:lnTo>
                  <a:pt x="1792970" y="0"/>
                </a:lnTo>
                <a:lnTo>
                  <a:pt x="1792970" y="307147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81483">
            <a:off x="-3907500" y="430815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15856" y="3322955"/>
            <a:ext cx="9656288" cy="3926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99"/>
              </a:lnSpc>
            </a:pPr>
            <a:r>
              <a:rPr lang="en-US" sz="15099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QnA</a:t>
            </a:r>
          </a:p>
          <a:p>
            <a:pPr algn="ctr">
              <a:lnSpc>
                <a:spcPts val="15099"/>
              </a:lnSpc>
            </a:pPr>
            <a:r>
              <a:rPr lang="en-US" sz="15099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Session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2779055">
            <a:off x="13351800" y="-5094162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4"/>
                </a:lnTo>
                <a:lnTo>
                  <a:pt x="0" y="12245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457531">
            <a:off x="1773293" y="7294565"/>
            <a:ext cx="1843945" cy="2057400"/>
          </a:xfrm>
          <a:custGeom>
            <a:avLst/>
            <a:gdLst/>
            <a:ahLst/>
            <a:cxnLst/>
            <a:rect r="r" b="b" t="t" l="l"/>
            <a:pathLst>
              <a:path h="2057400" w="1843945">
                <a:moveTo>
                  <a:pt x="0" y="0"/>
                </a:moveTo>
                <a:lnTo>
                  <a:pt x="1843945" y="0"/>
                </a:lnTo>
                <a:lnTo>
                  <a:pt x="184394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457531">
            <a:off x="13453750" y="636873"/>
            <a:ext cx="1843945" cy="2057400"/>
          </a:xfrm>
          <a:custGeom>
            <a:avLst/>
            <a:gdLst/>
            <a:ahLst/>
            <a:cxnLst/>
            <a:rect r="r" b="b" t="t" l="l"/>
            <a:pathLst>
              <a:path h="2057400" w="1843945">
                <a:moveTo>
                  <a:pt x="0" y="0"/>
                </a:moveTo>
                <a:lnTo>
                  <a:pt x="1843945" y="0"/>
                </a:lnTo>
                <a:lnTo>
                  <a:pt x="184394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3849820">
            <a:off x="1646454" y="-51724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1792970" y="3071470"/>
                </a:moveTo>
                <a:lnTo>
                  <a:pt x="0" y="3071470"/>
                </a:lnTo>
                <a:lnTo>
                  <a:pt x="0" y="0"/>
                </a:lnTo>
                <a:lnTo>
                  <a:pt x="1792970" y="0"/>
                </a:lnTo>
                <a:lnTo>
                  <a:pt x="1792970" y="307147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6076645" y="-104066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2365310" y="2890720"/>
                </a:moveTo>
                <a:lnTo>
                  <a:pt x="0" y="2890720"/>
                </a:lnTo>
                <a:lnTo>
                  <a:pt x="0" y="0"/>
                </a:lnTo>
                <a:lnTo>
                  <a:pt x="2365310" y="0"/>
                </a:lnTo>
                <a:lnTo>
                  <a:pt x="2365310" y="289072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630400" y="1961735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8"/>
                </a:lnTo>
                <a:lnTo>
                  <a:pt x="0" y="36043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3259984" y="2299625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571667" y="-1953334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true" rot="0">
            <a:off x="8085824" y="8559863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580292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02923" y="0"/>
                </a:lnTo>
                <a:lnTo>
                  <a:pt x="5802923" y="411480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81483">
            <a:off x="-3907500" y="430815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15856" y="3322955"/>
            <a:ext cx="9656288" cy="3926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99"/>
              </a:lnSpc>
            </a:pPr>
            <a:r>
              <a:rPr lang="en-US" sz="15099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Thank</a:t>
            </a:r>
          </a:p>
          <a:p>
            <a:pPr algn="ctr">
              <a:lnSpc>
                <a:spcPts val="15099"/>
              </a:lnSpc>
            </a:pPr>
            <a:r>
              <a:rPr lang="en-US" sz="15099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2779055">
            <a:off x="13351800" y="-5094162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4"/>
                </a:lnTo>
                <a:lnTo>
                  <a:pt x="0" y="12245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457531">
            <a:off x="1773293" y="7294565"/>
            <a:ext cx="1843945" cy="2057400"/>
          </a:xfrm>
          <a:custGeom>
            <a:avLst/>
            <a:gdLst/>
            <a:ahLst/>
            <a:cxnLst/>
            <a:rect r="r" b="b" t="t" l="l"/>
            <a:pathLst>
              <a:path h="2057400" w="1843945">
                <a:moveTo>
                  <a:pt x="0" y="0"/>
                </a:moveTo>
                <a:lnTo>
                  <a:pt x="1843945" y="0"/>
                </a:lnTo>
                <a:lnTo>
                  <a:pt x="184394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457531">
            <a:off x="13453750" y="636873"/>
            <a:ext cx="1843945" cy="2057400"/>
          </a:xfrm>
          <a:custGeom>
            <a:avLst/>
            <a:gdLst/>
            <a:ahLst/>
            <a:cxnLst/>
            <a:rect r="r" b="b" t="t" l="l"/>
            <a:pathLst>
              <a:path h="2057400" w="1843945">
                <a:moveTo>
                  <a:pt x="0" y="0"/>
                </a:moveTo>
                <a:lnTo>
                  <a:pt x="1843945" y="0"/>
                </a:lnTo>
                <a:lnTo>
                  <a:pt x="184394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3849820">
            <a:off x="1646454" y="-51724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1792970" y="3071470"/>
                </a:moveTo>
                <a:lnTo>
                  <a:pt x="0" y="3071470"/>
                </a:lnTo>
                <a:lnTo>
                  <a:pt x="0" y="0"/>
                </a:lnTo>
                <a:lnTo>
                  <a:pt x="1792970" y="0"/>
                </a:lnTo>
                <a:lnTo>
                  <a:pt x="1792970" y="307147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6076645" y="-104066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2365310" y="2890720"/>
                </a:moveTo>
                <a:lnTo>
                  <a:pt x="0" y="2890720"/>
                </a:lnTo>
                <a:lnTo>
                  <a:pt x="0" y="0"/>
                </a:lnTo>
                <a:lnTo>
                  <a:pt x="2365310" y="0"/>
                </a:lnTo>
                <a:lnTo>
                  <a:pt x="2365310" y="289072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630400" y="1961735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8"/>
                </a:lnTo>
                <a:lnTo>
                  <a:pt x="0" y="360439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3259984" y="2299625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571667" y="-1953334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true" rot="0">
            <a:off x="8085824" y="8559863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580292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02923" y="0"/>
                </a:lnTo>
                <a:lnTo>
                  <a:pt x="5802923" y="411480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79566" y="2613652"/>
            <a:ext cx="12528867" cy="127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30"/>
              </a:lnSpc>
            </a:pPr>
            <a:r>
              <a:rPr lang="en-US" sz="9630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OOP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2779055">
            <a:off x="13351800" y="-570304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381483">
            <a:off x="-3907500" y="430815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457531">
            <a:off x="1137924" y="6846681"/>
            <a:ext cx="1602407" cy="1787901"/>
          </a:xfrm>
          <a:custGeom>
            <a:avLst/>
            <a:gdLst/>
            <a:ahLst/>
            <a:cxnLst/>
            <a:rect r="r" b="b" t="t" l="l"/>
            <a:pathLst>
              <a:path h="1787901" w="1602407">
                <a:moveTo>
                  <a:pt x="0" y="0"/>
                </a:moveTo>
                <a:lnTo>
                  <a:pt x="1602406" y="0"/>
                </a:lnTo>
                <a:lnTo>
                  <a:pt x="1602406" y="1787901"/>
                </a:lnTo>
                <a:lnTo>
                  <a:pt x="0" y="17879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7457531">
            <a:off x="13806242" y="699249"/>
            <a:ext cx="1648316" cy="1839126"/>
          </a:xfrm>
          <a:custGeom>
            <a:avLst/>
            <a:gdLst/>
            <a:ahLst/>
            <a:cxnLst/>
            <a:rect r="r" b="b" t="t" l="l"/>
            <a:pathLst>
              <a:path h="1839126" w="1648316">
                <a:moveTo>
                  <a:pt x="0" y="0"/>
                </a:moveTo>
                <a:lnTo>
                  <a:pt x="1648316" y="0"/>
                </a:lnTo>
                <a:lnTo>
                  <a:pt x="1648316" y="1839126"/>
                </a:lnTo>
                <a:lnTo>
                  <a:pt x="0" y="1839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6076645" y="-712947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2365310" y="2890720"/>
                </a:moveTo>
                <a:lnTo>
                  <a:pt x="0" y="2890720"/>
                </a:lnTo>
                <a:lnTo>
                  <a:pt x="0" y="0"/>
                </a:lnTo>
                <a:lnTo>
                  <a:pt x="2365310" y="0"/>
                </a:lnTo>
                <a:lnTo>
                  <a:pt x="2365310" y="28907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408434" y="1352854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553245" y="4503146"/>
            <a:ext cx="11181511" cy="3469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ar-EG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  <a:rtl val="true"/>
              </a:rPr>
              <a:t>برنامه‌نویسی شی‌گرا یک الگوی برنامه‌نویسی است که بر پایه مفهوم "شیء" بنا شده است؛</a:t>
            </a:r>
          </a:p>
          <a:p>
            <a:pPr algn="ctr">
              <a:lnSpc>
                <a:spcPts val="4620"/>
              </a:lnSpc>
            </a:pPr>
            <a:r>
              <a:rPr lang="ar-EG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  <a:rtl val="true"/>
              </a:rPr>
              <a:t>شیءهایی که می‌توانند داده‌ها را در قالب ویژگی‌ها (فیلدها) و کدها را در قالب رفتارها (متدها) در خود نگه دارند</a:t>
            </a:r>
            <a:r>
              <a:rPr lang="en-US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</a:p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OOP </a:t>
            </a:r>
            <a:r>
              <a:rPr lang="ar-EG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  <a:rtl val="true"/>
              </a:rPr>
              <a:t>با بهره‌گیری از انتزاع، کپسوله‌سازی، ارث‌بری و چندریختی، طراحی نرم‌افزاری ماژولار و قابل نگهداری را ممکن می‌سازد</a:t>
            </a:r>
            <a:r>
              <a:rPr lang="en-US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3863796" y="1701904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true" rot="3849820">
            <a:off x="1646454" y="-51724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1792970" y="3071470"/>
                </a:moveTo>
                <a:lnTo>
                  <a:pt x="0" y="3071470"/>
                </a:lnTo>
                <a:lnTo>
                  <a:pt x="0" y="0"/>
                </a:lnTo>
                <a:lnTo>
                  <a:pt x="1792970" y="0"/>
                </a:lnTo>
                <a:lnTo>
                  <a:pt x="1792970" y="307147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79055">
            <a:off x="13796861" y="-6122862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4999" y="0"/>
                </a:lnTo>
                <a:lnTo>
                  <a:pt x="7814999" y="12245724"/>
                </a:lnTo>
                <a:lnTo>
                  <a:pt x="0" y="12245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381483">
            <a:off x="-3907500" y="430815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457531">
            <a:off x="1137924" y="6846681"/>
            <a:ext cx="1602407" cy="1787901"/>
          </a:xfrm>
          <a:custGeom>
            <a:avLst/>
            <a:gdLst/>
            <a:ahLst/>
            <a:cxnLst/>
            <a:rect r="r" b="b" t="t" l="l"/>
            <a:pathLst>
              <a:path h="1787901" w="1602407">
                <a:moveTo>
                  <a:pt x="0" y="0"/>
                </a:moveTo>
                <a:lnTo>
                  <a:pt x="1602406" y="0"/>
                </a:lnTo>
                <a:lnTo>
                  <a:pt x="1602406" y="1787901"/>
                </a:lnTo>
                <a:lnTo>
                  <a:pt x="0" y="17879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457531">
            <a:off x="14804382" y="584770"/>
            <a:ext cx="1648316" cy="1839126"/>
          </a:xfrm>
          <a:custGeom>
            <a:avLst/>
            <a:gdLst/>
            <a:ahLst/>
            <a:cxnLst/>
            <a:rect r="r" b="b" t="t" l="l"/>
            <a:pathLst>
              <a:path h="1839126" w="1648316">
                <a:moveTo>
                  <a:pt x="0" y="0"/>
                </a:moveTo>
                <a:lnTo>
                  <a:pt x="1648317" y="0"/>
                </a:lnTo>
                <a:lnTo>
                  <a:pt x="1648317" y="1839126"/>
                </a:lnTo>
                <a:lnTo>
                  <a:pt x="0" y="1839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076645" y="-712947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2365310" y="2890720"/>
                </a:moveTo>
                <a:lnTo>
                  <a:pt x="0" y="2890720"/>
                </a:lnTo>
                <a:lnTo>
                  <a:pt x="0" y="0"/>
                </a:lnTo>
                <a:lnTo>
                  <a:pt x="2365310" y="0"/>
                </a:lnTo>
                <a:lnTo>
                  <a:pt x="2365310" y="28907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76645" y="1352854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874630" y="2006425"/>
            <a:ext cx="12528867" cy="127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30"/>
              </a:lnSpc>
            </a:pPr>
            <a:r>
              <a:rPr lang="en-US" sz="9630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Principles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3863796" y="1701904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721463" y="3765502"/>
            <a:ext cx="6169951" cy="1018554"/>
            <a:chOff x="0" y="0"/>
            <a:chExt cx="8226601" cy="1358071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1371423" y="414612"/>
              <a:ext cx="6855178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20"/>
                </a:lnSpc>
              </a:pPr>
              <a:r>
                <a:rPr lang="en-US" sz="3300">
                  <a:solidFill>
                    <a:srgbClr val="805A62"/>
                  </a:solidFill>
                  <a:latin typeface="Noto Sans"/>
                  <a:ea typeface="Noto Sans"/>
                  <a:cs typeface="Noto Sans"/>
                  <a:sym typeface="Noto Sans"/>
                </a:rPr>
                <a:t>Abstraction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23825"/>
              <a:ext cx="946371" cy="1234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5"/>
                </a:lnSpc>
              </a:pPr>
              <a:r>
                <a:rPr lang="en-US" sz="6725">
                  <a:solidFill>
                    <a:srgbClr val="B5838D"/>
                  </a:solidFill>
                  <a:latin typeface="Wedges"/>
                  <a:ea typeface="Wedges"/>
                  <a:cs typeface="Wedges"/>
                  <a:sym typeface="Wedges"/>
                </a:rPr>
                <a:t>1.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true" flipV="true" rot="0">
            <a:off x="17259300" y="7351958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580292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02923" y="0"/>
                </a:lnTo>
                <a:lnTo>
                  <a:pt x="5802923" y="411480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3140600" y="-787260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9396586" y="3765502"/>
            <a:ext cx="6169951" cy="1018554"/>
            <a:chOff x="0" y="0"/>
            <a:chExt cx="8226601" cy="1358071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1371423" y="414612"/>
              <a:ext cx="6855178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20"/>
                </a:lnSpc>
              </a:pPr>
              <a:r>
                <a:rPr lang="en-US" sz="3300">
                  <a:solidFill>
                    <a:srgbClr val="805A62"/>
                  </a:solidFill>
                  <a:latin typeface="Noto Sans"/>
                  <a:ea typeface="Noto Sans"/>
                  <a:cs typeface="Noto Sans"/>
                  <a:sym typeface="Noto Sans"/>
                </a:rPr>
                <a:t>Encapsulation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123825"/>
              <a:ext cx="946371" cy="1234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5"/>
                </a:lnSpc>
              </a:pPr>
              <a:r>
                <a:rPr lang="en-US" sz="6725">
                  <a:solidFill>
                    <a:srgbClr val="B5838D"/>
                  </a:solidFill>
                  <a:latin typeface="Wedges"/>
                  <a:ea typeface="Wedges"/>
                  <a:cs typeface="Wedges"/>
                  <a:sym typeface="Wedges"/>
                </a:rPr>
                <a:t>2.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721463" y="6203589"/>
            <a:ext cx="6169951" cy="1018554"/>
            <a:chOff x="0" y="0"/>
            <a:chExt cx="8226601" cy="1358071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1371423" y="414612"/>
              <a:ext cx="6855178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20"/>
                </a:lnSpc>
              </a:pPr>
              <a:r>
                <a:rPr lang="en-US" sz="3300">
                  <a:solidFill>
                    <a:srgbClr val="805A62"/>
                  </a:solidFill>
                  <a:latin typeface="Noto Sans"/>
                  <a:ea typeface="Noto Sans"/>
                  <a:cs typeface="Noto Sans"/>
                  <a:sym typeface="Noto Sans"/>
                </a:rPr>
                <a:t>Inheritance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123825"/>
              <a:ext cx="946371" cy="1234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5"/>
                </a:lnSpc>
              </a:pPr>
              <a:r>
                <a:rPr lang="en-US" sz="6725">
                  <a:solidFill>
                    <a:srgbClr val="B5838D"/>
                  </a:solidFill>
                  <a:latin typeface="Wedges"/>
                  <a:ea typeface="Wedges"/>
                  <a:cs typeface="Wedges"/>
                  <a:sym typeface="Wedges"/>
                </a:rPr>
                <a:t>3.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396586" y="6203589"/>
            <a:ext cx="6169951" cy="1018554"/>
            <a:chOff x="0" y="0"/>
            <a:chExt cx="8226601" cy="1358071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1371423" y="414612"/>
              <a:ext cx="6855178" cy="7296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620"/>
                </a:lnSpc>
              </a:pPr>
              <a:r>
                <a:rPr lang="en-US" sz="3300">
                  <a:solidFill>
                    <a:srgbClr val="805A62"/>
                  </a:solidFill>
                  <a:latin typeface="Noto Sans"/>
                  <a:ea typeface="Noto Sans"/>
                  <a:cs typeface="Noto Sans"/>
                  <a:sym typeface="Noto Sans"/>
                </a:rPr>
                <a:t>Polymorphism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123825"/>
              <a:ext cx="946371" cy="1234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5"/>
                </a:lnSpc>
              </a:pPr>
              <a:r>
                <a:rPr lang="en-US" sz="6725">
                  <a:solidFill>
                    <a:srgbClr val="B5838D"/>
                  </a:solidFill>
                  <a:latin typeface="Wedges"/>
                  <a:ea typeface="Wedges"/>
                  <a:cs typeface="Wedges"/>
                  <a:sym typeface="Wedges"/>
                </a:rPr>
                <a:t>4.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81483">
            <a:off x="-4869834" y="4550007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4999" y="0"/>
                </a:lnTo>
                <a:lnTo>
                  <a:pt x="7814999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457531">
            <a:off x="1417465" y="7936608"/>
            <a:ext cx="1602407" cy="1787901"/>
          </a:xfrm>
          <a:custGeom>
            <a:avLst/>
            <a:gdLst/>
            <a:ahLst/>
            <a:cxnLst/>
            <a:rect r="r" b="b" t="t" l="l"/>
            <a:pathLst>
              <a:path h="1787901" w="1602407">
                <a:moveTo>
                  <a:pt x="0" y="0"/>
                </a:moveTo>
                <a:lnTo>
                  <a:pt x="1602407" y="0"/>
                </a:lnTo>
                <a:lnTo>
                  <a:pt x="1602407" y="1787901"/>
                </a:lnTo>
                <a:lnTo>
                  <a:pt x="0" y="17879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817094" y="1504333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972144" y="-2359308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9473128" y="8267700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580292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02923" y="0"/>
                </a:lnTo>
                <a:lnTo>
                  <a:pt x="5802923" y="411480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039086" y="1799146"/>
            <a:ext cx="5059856" cy="6160597"/>
          </a:xfrm>
          <a:custGeom>
            <a:avLst/>
            <a:gdLst/>
            <a:ahLst/>
            <a:cxnLst/>
            <a:rect r="r" b="b" t="t" l="l"/>
            <a:pathLst>
              <a:path h="6160597" w="5059856">
                <a:moveTo>
                  <a:pt x="0" y="0"/>
                </a:moveTo>
                <a:lnTo>
                  <a:pt x="5059857" y="0"/>
                </a:lnTo>
                <a:lnTo>
                  <a:pt x="5059857" y="6160597"/>
                </a:lnTo>
                <a:lnTo>
                  <a:pt x="0" y="616059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47800" y="1948897"/>
            <a:ext cx="10591286" cy="1274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34"/>
              </a:lnSpc>
            </a:pPr>
            <a:r>
              <a:rPr lang="en-US" sz="9634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Abstraction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47800" y="3692629"/>
            <a:ext cx="9228745" cy="2306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ar-EG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  <a:rtl val="true"/>
              </a:rPr>
              <a:t>انتزاع، فرآیند شناسایی ویژگی‌های ضروری یک شی و نادیده گرفتن جزئیات غیرضروری است. این مفهوم به برنامه‌نویس اجازه می‌دهد به این فکر کند که یک شی چه کاری انجام می‌دهد، نه اینکه چگونه آن را انجام می‌دهد</a:t>
            </a:r>
            <a:r>
              <a:rPr lang="en-US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81483">
            <a:off x="-4869834" y="4550007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4999" y="0"/>
                </a:lnTo>
                <a:lnTo>
                  <a:pt x="7814999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457531">
            <a:off x="1417465" y="7936608"/>
            <a:ext cx="1602407" cy="1787901"/>
          </a:xfrm>
          <a:custGeom>
            <a:avLst/>
            <a:gdLst/>
            <a:ahLst/>
            <a:cxnLst/>
            <a:rect r="r" b="b" t="t" l="l"/>
            <a:pathLst>
              <a:path h="1787901" w="1602407">
                <a:moveTo>
                  <a:pt x="0" y="0"/>
                </a:moveTo>
                <a:lnTo>
                  <a:pt x="1602407" y="0"/>
                </a:lnTo>
                <a:lnTo>
                  <a:pt x="1602407" y="1787901"/>
                </a:lnTo>
                <a:lnTo>
                  <a:pt x="0" y="17879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817094" y="1504333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972144" y="-2359308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9473128" y="8267700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580292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02923" y="0"/>
                </a:lnTo>
                <a:lnTo>
                  <a:pt x="5802923" y="411480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284745" y="1971381"/>
            <a:ext cx="5344999" cy="6095687"/>
          </a:xfrm>
          <a:custGeom>
            <a:avLst/>
            <a:gdLst/>
            <a:ahLst/>
            <a:cxnLst/>
            <a:rect r="r" b="b" t="t" l="l"/>
            <a:pathLst>
              <a:path h="6095687" w="5344999">
                <a:moveTo>
                  <a:pt x="0" y="0"/>
                </a:moveTo>
                <a:lnTo>
                  <a:pt x="5344999" y="0"/>
                </a:lnTo>
                <a:lnTo>
                  <a:pt x="5344999" y="6095687"/>
                </a:lnTo>
                <a:lnTo>
                  <a:pt x="0" y="609568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39558" t="0" r="-31422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47800" y="1948897"/>
            <a:ext cx="10591286" cy="1274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34"/>
              </a:lnSpc>
            </a:pPr>
            <a:r>
              <a:rPr lang="en-US" sz="9634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Encapsulation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47800" y="3692629"/>
            <a:ext cx="9228745" cy="2306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4620"/>
              </a:lnSpc>
            </a:pPr>
          </a:p>
          <a:p>
            <a:pPr algn="r" rtl="true">
              <a:lnSpc>
                <a:spcPts val="4620"/>
              </a:lnSpc>
            </a:pPr>
            <a:r>
              <a:rPr lang="ar-EG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  <a:rtl val="true"/>
              </a:rPr>
              <a:t>قر</a:t>
            </a:r>
            <a:r>
              <a:rPr lang="ar-EG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  <a:rtl val="true"/>
              </a:rPr>
              <a:t>ار دادن داده‌ها و توابع در یک کلاس و محدود کردن دسترسی مستقیم برای محافظت از داده‌ها.</a:t>
            </a:r>
          </a:p>
          <a:p>
            <a:pPr algn="r" rtl="true">
              <a:lnSpc>
                <a:spcPts val="462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81483">
            <a:off x="-4869834" y="4550007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4999" y="0"/>
                </a:lnTo>
                <a:lnTo>
                  <a:pt x="7814999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457531">
            <a:off x="1417465" y="7936608"/>
            <a:ext cx="1602407" cy="1787901"/>
          </a:xfrm>
          <a:custGeom>
            <a:avLst/>
            <a:gdLst/>
            <a:ahLst/>
            <a:cxnLst/>
            <a:rect r="r" b="b" t="t" l="l"/>
            <a:pathLst>
              <a:path h="1787901" w="1602407">
                <a:moveTo>
                  <a:pt x="0" y="0"/>
                </a:moveTo>
                <a:lnTo>
                  <a:pt x="1602407" y="0"/>
                </a:lnTo>
                <a:lnTo>
                  <a:pt x="1602407" y="1787901"/>
                </a:lnTo>
                <a:lnTo>
                  <a:pt x="0" y="17879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817094" y="1504333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972144" y="-2359308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9473128" y="8267700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580292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02923" y="0"/>
                </a:lnTo>
                <a:lnTo>
                  <a:pt x="5802923" y="411480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773265" y="2155170"/>
            <a:ext cx="5856479" cy="5509791"/>
          </a:xfrm>
          <a:custGeom>
            <a:avLst/>
            <a:gdLst/>
            <a:ahLst/>
            <a:cxnLst/>
            <a:rect r="r" b="b" t="t" l="l"/>
            <a:pathLst>
              <a:path h="5509791" w="5856479">
                <a:moveTo>
                  <a:pt x="0" y="0"/>
                </a:moveTo>
                <a:lnTo>
                  <a:pt x="5856479" y="0"/>
                </a:lnTo>
                <a:lnTo>
                  <a:pt x="5856479" y="5509790"/>
                </a:lnTo>
                <a:lnTo>
                  <a:pt x="0" y="550979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-39944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47800" y="1948897"/>
            <a:ext cx="10591286" cy="1274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34"/>
              </a:lnSpc>
            </a:pPr>
            <a:r>
              <a:rPr lang="en-US" sz="9634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Inheritance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47800" y="3692629"/>
            <a:ext cx="9228745" cy="288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4620"/>
              </a:lnSpc>
            </a:pPr>
            <a:r>
              <a:rPr lang="ar-EG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  <a:rtl val="true"/>
              </a:rPr>
              <a:t>و</a:t>
            </a:r>
            <a:r>
              <a:rPr lang="ar-EG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  <a:rtl val="true"/>
              </a:rPr>
              <a:t>ر</a:t>
            </a:r>
            <a:r>
              <a:rPr lang="ar-EG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  <a:rtl val="true"/>
              </a:rPr>
              <a:t>اثت سازوکاری است که طی آن یک کلاس (زیرکلاس یا کلاس مشتق‌شده) می‌تواند ویژگی‌ها و متدهای یک کلاس دیگر (ابرکلاس یا کلاس پایه) را به ارث ببرد. این ویژگی امکان بازاستفاده از کد و ایجاد ساختار سلسله‌مراتبی را فراهم می‌سازد.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381483">
            <a:off x="-4869834" y="4550007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4999" y="0"/>
                </a:lnTo>
                <a:lnTo>
                  <a:pt x="7814999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7457531">
            <a:off x="1417465" y="7936608"/>
            <a:ext cx="1602407" cy="1787901"/>
          </a:xfrm>
          <a:custGeom>
            <a:avLst/>
            <a:gdLst/>
            <a:ahLst/>
            <a:cxnLst/>
            <a:rect r="r" b="b" t="t" l="l"/>
            <a:pathLst>
              <a:path h="1787901" w="1602407">
                <a:moveTo>
                  <a:pt x="0" y="0"/>
                </a:moveTo>
                <a:lnTo>
                  <a:pt x="1602407" y="0"/>
                </a:lnTo>
                <a:lnTo>
                  <a:pt x="1602407" y="1787901"/>
                </a:lnTo>
                <a:lnTo>
                  <a:pt x="0" y="17879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817094" y="1504333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972144" y="-2359308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9473128" y="8267700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5802923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802923" y="0"/>
                </a:lnTo>
                <a:lnTo>
                  <a:pt x="5802923" y="411480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842123" y="2260540"/>
            <a:ext cx="5417177" cy="5404420"/>
          </a:xfrm>
          <a:custGeom>
            <a:avLst/>
            <a:gdLst/>
            <a:ahLst/>
            <a:cxnLst/>
            <a:rect r="r" b="b" t="t" l="l"/>
            <a:pathLst>
              <a:path h="5404420" w="5417177">
                <a:moveTo>
                  <a:pt x="0" y="0"/>
                </a:moveTo>
                <a:lnTo>
                  <a:pt x="5417177" y="0"/>
                </a:lnTo>
                <a:lnTo>
                  <a:pt x="5417177" y="5404420"/>
                </a:lnTo>
                <a:lnTo>
                  <a:pt x="0" y="540442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31345" t="0" r="-45951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447800" y="1948897"/>
            <a:ext cx="10591286" cy="1274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34"/>
              </a:lnSpc>
            </a:pPr>
            <a:r>
              <a:rPr lang="en-US" sz="9634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Polymorphism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47800" y="3692629"/>
            <a:ext cx="9228745" cy="3469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4620"/>
              </a:lnSpc>
            </a:pPr>
            <a:r>
              <a:rPr lang="ar-EG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  <a:rtl val="true"/>
              </a:rPr>
              <a:t>چند</a:t>
            </a:r>
            <a:r>
              <a:rPr lang="ar-EG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  <a:rtl val="true"/>
              </a:rPr>
              <a:t>ریخ</a:t>
            </a:r>
            <a:r>
              <a:rPr lang="ar-EG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  <a:rtl val="true"/>
              </a:rPr>
              <a:t>تی قابلیتی است که به اشیای کلاس‌های مختلف اجازه می‌دهد به یک پیام (فراخوانی متد) به شیوه‌های متفاوتی پاسخ دهند. این مفهوم معمولاً از طریق بازنویسی متدها (</a:t>
            </a:r>
            <a:r>
              <a:rPr lang="en-US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overriding</a:t>
            </a:r>
            <a:r>
              <a:rPr lang="ar-EG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  <a:rtl val="true"/>
              </a:rPr>
              <a:t>) یا پیاده‌سازی </a:t>
            </a:r>
            <a:r>
              <a:rPr lang="en-US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</a:rPr>
              <a:t>interface</a:t>
            </a:r>
            <a:r>
              <a:rPr lang="ar-EG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  <a:rtl val="true"/>
              </a:rPr>
              <a:t>‌ها محقق می‌شود.</a:t>
            </a:r>
          </a:p>
          <a:p>
            <a:pPr algn="r" rtl="true">
              <a:lnSpc>
                <a:spcPts val="462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79055">
            <a:off x="13351800" y="-570304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381483">
            <a:off x="-3907500" y="430815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457531">
            <a:off x="1137924" y="6846681"/>
            <a:ext cx="1602407" cy="1787901"/>
          </a:xfrm>
          <a:custGeom>
            <a:avLst/>
            <a:gdLst/>
            <a:ahLst/>
            <a:cxnLst/>
            <a:rect r="r" b="b" t="t" l="l"/>
            <a:pathLst>
              <a:path h="1787901" w="1602407">
                <a:moveTo>
                  <a:pt x="0" y="0"/>
                </a:moveTo>
                <a:lnTo>
                  <a:pt x="1602406" y="0"/>
                </a:lnTo>
                <a:lnTo>
                  <a:pt x="1602406" y="1787901"/>
                </a:lnTo>
                <a:lnTo>
                  <a:pt x="0" y="17879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457531">
            <a:off x="13806242" y="699249"/>
            <a:ext cx="1648316" cy="1839126"/>
          </a:xfrm>
          <a:custGeom>
            <a:avLst/>
            <a:gdLst/>
            <a:ahLst/>
            <a:cxnLst/>
            <a:rect r="r" b="b" t="t" l="l"/>
            <a:pathLst>
              <a:path h="1839126" w="1648316">
                <a:moveTo>
                  <a:pt x="0" y="0"/>
                </a:moveTo>
                <a:lnTo>
                  <a:pt x="1648316" y="0"/>
                </a:lnTo>
                <a:lnTo>
                  <a:pt x="1648316" y="1839126"/>
                </a:lnTo>
                <a:lnTo>
                  <a:pt x="0" y="1839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076645" y="-712947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2365310" y="2890720"/>
                </a:moveTo>
                <a:lnTo>
                  <a:pt x="0" y="2890720"/>
                </a:lnTo>
                <a:lnTo>
                  <a:pt x="0" y="0"/>
                </a:lnTo>
                <a:lnTo>
                  <a:pt x="2365310" y="0"/>
                </a:lnTo>
                <a:lnTo>
                  <a:pt x="2365310" y="28907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408434" y="1352854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863796" y="1701904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3849820">
            <a:off x="1646454" y="-51724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1792970" y="3071470"/>
                </a:moveTo>
                <a:lnTo>
                  <a:pt x="0" y="3071470"/>
                </a:lnTo>
                <a:lnTo>
                  <a:pt x="0" y="0"/>
                </a:lnTo>
                <a:lnTo>
                  <a:pt x="1792970" y="0"/>
                </a:lnTo>
                <a:lnTo>
                  <a:pt x="1792970" y="307147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879566" y="2613652"/>
            <a:ext cx="12528867" cy="127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30"/>
              </a:lnSpc>
            </a:pPr>
            <a:r>
              <a:rPr lang="en-US" sz="9630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Solid Principles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019698" y="4641975"/>
            <a:ext cx="4032349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3131"/>
                </a:solidFill>
                <a:latin typeface="Noto Sans"/>
                <a:ea typeface="Noto Sans"/>
                <a:cs typeface="Noto Sans"/>
                <a:sym typeface="Noto Sans"/>
              </a:rPr>
              <a:t>S</a:t>
            </a:r>
            <a:r>
              <a:rPr lang="en-US" sz="33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ingle Responsibility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019698" y="5501427"/>
            <a:ext cx="2299990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3131"/>
                </a:solidFill>
                <a:latin typeface="Noto Sans"/>
                <a:ea typeface="Noto Sans"/>
                <a:cs typeface="Noto Sans"/>
                <a:sym typeface="Noto Sans"/>
              </a:rPr>
              <a:t>O</a:t>
            </a:r>
            <a:r>
              <a:rPr lang="en-US" sz="33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pen/Close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019698" y="6360582"/>
            <a:ext cx="3708648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3131"/>
                </a:solidFill>
                <a:latin typeface="Noto Sans"/>
                <a:ea typeface="Noto Sans"/>
                <a:cs typeface="Noto Sans"/>
                <a:sym typeface="Noto Sans"/>
              </a:rPr>
              <a:t>L</a:t>
            </a:r>
            <a:r>
              <a:rPr lang="en-US" sz="33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iskov Substitution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019624" y="7218269"/>
            <a:ext cx="4282232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3131"/>
                </a:solidFill>
                <a:latin typeface="Noto Sans"/>
                <a:ea typeface="Noto Sans"/>
                <a:cs typeface="Noto Sans"/>
                <a:sym typeface="Noto Sans"/>
              </a:rPr>
              <a:t>I</a:t>
            </a:r>
            <a:r>
              <a:rPr lang="en-US" sz="33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nterface Segregation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019549" y="8077424"/>
            <a:ext cx="4367957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FF3131"/>
                </a:solidFill>
                <a:latin typeface="Noto Sans"/>
                <a:ea typeface="Noto Sans"/>
                <a:cs typeface="Noto Sans"/>
                <a:sym typeface="Noto Sans"/>
              </a:rPr>
              <a:t>D</a:t>
            </a:r>
            <a:r>
              <a:rPr lang="en-US" sz="330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ependency Invertion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79055">
            <a:off x="13351800" y="-570304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381483">
            <a:off x="-3907500" y="4308153"/>
            <a:ext cx="7814999" cy="12245725"/>
          </a:xfrm>
          <a:custGeom>
            <a:avLst/>
            <a:gdLst/>
            <a:ahLst/>
            <a:cxnLst/>
            <a:rect r="r" b="b" t="t" l="l"/>
            <a:pathLst>
              <a:path h="12245725" w="7814999">
                <a:moveTo>
                  <a:pt x="0" y="0"/>
                </a:moveTo>
                <a:lnTo>
                  <a:pt x="7815000" y="0"/>
                </a:lnTo>
                <a:lnTo>
                  <a:pt x="7815000" y="12245725"/>
                </a:lnTo>
                <a:lnTo>
                  <a:pt x="0" y="122457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457531">
            <a:off x="1562073" y="7433282"/>
            <a:ext cx="1602407" cy="1787901"/>
          </a:xfrm>
          <a:custGeom>
            <a:avLst/>
            <a:gdLst/>
            <a:ahLst/>
            <a:cxnLst/>
            <a:rect r="r" b="b" t="t" l="l"/>
            <a:pathLst>
              <a:path h="1787901" w="1602407">
                <a:moveTo>
                  <a:pt x="0" y="0"/>
                </a:moveTo>
                <a:lnTo>
                  <a:pt x="1602406" y="0"/>
                </a:lnTo>
                <a:lnTo>
                  <a:pt x="1602406" y="1787901"/>
                </a:lnTo>
                <a:lnTo>
                  <a:pt x="0" y="17879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7457531">
            <a:off x="16144964" y="4540906"/>
            <a:ext cx="1648316" cy="1839126"/>
          </a:xfrm>
          <a:custGeom>
            <a:avLst/>
            <a:gdLst/>
            <a:ahLst/>
            <a:cxnLst/>
            <a:rect r="r" b="b" t="t" l="l"/>
            <a:pathLst>
              <a:path h="1839126" w="1648316">
                <a:moveTo>
                  <a:pt x="0" y="0"/>
                </a:moveTo>
                <a:lnTo>
                  <a:pt x="1648317" y="0"/>
                </a:lnTo>
                <a:lnTo>
                  <a:pt x="1648317" y="1839126"/>
                </a:lnTo>
                <a:lnTo>
                  <a:pt x="0" y="18391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849820">
            <a:off x="14848576" y="760537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0" y="0"/>
                </a:moveTo>
                <a:lnTo>
                  <a:pt x="1792970" y="0"/>
                </a:lnTo>
                <a:lnTo>
                  <a:pt x="1792970" y="3071471"/>
                </a:lnTo>
                <a:lnTo>
                  <a:pt x="0" y="30714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6076645" y="-712947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2365310" y="2890720"/>
                </a:moveTo>
                <a:lnTo>
                  <a:pt x="0" y="2890720"/>
                </a:lnTo>
                <a:lnTo>
                  <a:pt x="0" y="0"/>
                </a:lnTo>
                <a:lnTo>
                  <a:pt x="2365310" y="0"/>
                </a:lnTo>
                <a:lnTo>
                  <a:pt x="2365310" y="289072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96826" y="7782149"/>
            <a:ext cx="2365310" cy="2890720"/>
          </a:xfrm>
          <a:custGeom>
            <a:avLst/>
            <a:gdLst/>
            <a:ahLst/>
            <a:cxnLst/>
            <a:rect r="r" b="b" t="t" l="l"/>
            <a:pathLst>
              <a:path h="2890720" w="2365310">
                <a:moveTo>
                  <a:pt x="0" y="0"/>
                </a:moveTo>
                <a:lnTo>
                  <a:pt x="2365310" y="0"/>
                </a:lnTo>
                <a:lnTo>
                  <a:pt x="2365310" y="2890720"/>
                </a:lnTo>
                <a:lnTo>
                  <a:pt x="0" y="289072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962334" y="9664559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408434" y="1352854"/>
            <a:ext cx="7315200" cy="3604399"/>
          </a:xfrm>
          <a:custGeom>
            <a:avLst/>
            <a:gdLst/>
            <a:ahLst/>
            <a:cxnLst/>
            <a:rect r="r" b="b" t="t" l="l"/>
            <a:pathLst>
              <a:path h="3604399" w="7315200">
                <a:moveTo>
                  <a:pt x="0" y="0"/>
                </a:moveTo>
                <a:lnTo>
                  <a:pt x="7315200" y="0"/>
                </a:lnTo>
                <a:lnTo>
                  <a:pt x="7315200" y="3604399"/>
                </a:lnTo>
                <a:lnTo>
                  <a:pt x="0" y="3604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044519" y="1768974"/>
            <a:ext cx="12528867" cy="2492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30"/>
              </a:lnSpc>
            </a:pPr>
            <a:r>
              <a:rPr lang="en-US" sz="9630">
                <a:solidFill>
                  <a:srgbClr val="B5838D"/>
                </a:solidFill>
                <a:latin typeface="Wedges"/>
                <a:ea typeface="Wedges"/>
                <a:cs typeface="Wedges"/>
                <a:sym typeface="Wedges"/>
              </a:rPr>
              <a:t>Single Responsibility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553245" y="4503146"/>
            <a:ext cx="11181511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ar-EG" sz="3300">
                <a:solidFill>
                  <a:srgbClr val="805A62"/>
                </a:solidFill>
                <a:latin typeface="Noto Sans"/>
                <a:ea typeface="Noto Sans"/>
                <a:cs typeface="Noto Sans"/>
                <a:sym typeface="Noto Sans"/>
                <a:rtl val="true"/>
              </a:rPr>
              <a:t>هر کلاس تنها باید یک مسئولیت داشته باشد و فقط یک دلیل برای تغییر آن وجود داشته باشد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3863796" y="1701904"/>
            <a:ext cx="5802923" cy="4114800"/>
          </a:xfrm>
          <a:custGeom>
            <a:avLst/>
            <a:gdLst/>
            <a:ahLst/>
            <a:cxnLst/>
            <a:rect r="r" b="b" t="t" l="l"/>
            <a:pathLst>
              <a:path h="4114800" w="5802923">
                <a:moveTo>
                  <a:pt x="0" y="0"/>
                </a:moveTo>
                <a:lnTo>
                  <a:pt x="5802923" y="0"/>
                </a:lnTo>
                <a:lnTo>
                  <a:pt x="580292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true" rot="3849820">
            <a:off x="1646454" y="-517246"/>
            <a:ext cx="1792971" cy="3071470"/>
          </a:xfrm>
          <a:custGeom>
            <a:avLst/>
            <a:gdLst/>
            <a:ahLst/>
            <a:cxnLst/>
            <a:rect r="r" b="b" t="t" l="l"/>
            <a:pathLst>
              <a:path h="3071470" w="1792971">
                <a:moveTo>
                  <a:pt x="1792970" y="3071470"/>
                </a:moveTo>
                <a:lnTo>
                  <a:pt x="0" y="3071470"/>
                </a:lnTo>
                <a:lnTo>
                  <a:pt x="0" y="0"/>
                </a:lnTo>
                <a:lnTo>
                  <a:pt x="1792970" y="0"/>
                </a:lnTo>
                <a:lnTo>
                  <a:pt x="1792970" y="307147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DAGlDxrQ-3Y</dc:identifier>
  <dcterms:modified xsi:type="dcterms:W3CDTF">2011-08-01T06:04:30Z</dcterms:modified>
  <cp:revision>1</cp:revision>
  <dc:title>Group Project</dc:title>
</cp:coreProperties>
</file>