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19D3D-39C3-460A-BD8D-ED7567C5204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8969E5-128C-426D-8D3A-50EF61C6B35D}">
      <dgm:prSet/>
      <dgm:spPr/>
      <dgm:t>
        <a:bodyPr/>
        <a:lstStyle/>
        <a:p>
          <a:r>
            <a:rPr lang="ru-RU" b="0" i="0"/>
            <a:t>Объект – разработка ПО.</a:t>
          </a:r>
          <a:endParaRPr lang="en-US"/>
        </a:p>
      </dgm:t>
    </dgm:pt>
    <dgm:pt modelId="{2D4340F6-81F0-4CFF-ADF6-35FC7EDC3394}" type="parTrans" cxnId="{F96B835C-5AE5-4A05-A846-F9B722AF6EEC}">
      <dgm:prSet/>
      <dgm:spPr/>
      <dgm:t>
        <a:bodyPr/>
        <a:lstStyle/>
        <a:p>
          <a:endParaRPr lang="en-US"/>
        </a:p>
      </dgm:t>
    </dgm:pt>
    <dgm:pt modelId="{9A674EA9-86B5-4013-BF21-E7F584920237}" type="sibTrans" cxnId="{F96B835C-5AE5-4A05-A846-F9B722AF6EEC}">
      <dgm:prSet/>
      <dgm:spPr/>
      <dgm:t>
        <a:bodyPr/>
        <a:lstStyle/>
        <a:p>
          <a:endParaRPr lang="en-US"/>
        </a:p>
      </dgm:t>
    </dgm:pt>
    <dgm:pt modelId="{93FABE47-B6D4-4626-9407-E81CADA86046}">
      <dgm:prSet/>
      <dgm:spPr/>
      <dgm:t>
        <a:bodyPr/>
        <a:lstStyle/>
        <a:p>
          <a:r>
            <a:rPr lang="ru-RU" b="0" i="0"/>
            <a:t>Предмет – Автоматизация тестирования с </a:t>
          </a:r>
          <a:r>
            <a:rPr lang="en-US" b="0" i="0"/>
            <a:t>CI</a:t>
          </a:r>
          <a:r>
            <a:rPr lang="ru-RU" b="0" i="0"/>
            <a:t>.</a:t>
          </a:r>
          <a:endParaRPr lang="en-US"/>
        </a:p>
      </dgm:t>
    </dgm:pt>
    <dgm:pt modelId="{9EF241F1-4E00-4512-A864-B80E49FD475D}" type="parTrans" cxnId="{A0A96D40-6C51-4B62-AA60-64D943F599D8}">
      <dgm:prSet/>
      <dgm:spPr/>
      <dgm:t>
        <a:bodyPr/>
        <a:lstStyle/>
        <a:p>
          <a:endParaRPr lang="en-US"/>
        </a:p>
      </dgm:t>
    </dgm:pt>
    <dgm:pt modelId="{CF8BBF48-C13B-463E-A85C-C1E6ACB5F60A}" type="sibTrans" cxnId="{A0A96D40-6C51-4B62-AA60-64D943F599D8}">
      <dgm:prSet/>
      <dgm:spPr/>
      <dgm:t>
        <a:bodyPr/>
        <a:lstStyle/>
        <a:p>
          <a:endParaRPr lang="en-US"/>
        </a:p>
      </dgm:t>
    </dgm:pt>
    <dgm:pt modelId="{BEF2F8DF-9BD2-4D8C-979A-68C2FBD6B309}" type="pres">
      <dgm:prSet presAssocID="{36919D3D-39C3-460A-BD8D-ED7567C520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E8CC58-41A3-4C9D-92AB-776DC7FB86F9}" type="pres">
      <dgm:prSet presAssocID="{B18969E5-128C-426D-8D3A-50EF61C6B35D}" presName="hierRoot1" presStyleCnt="0"/>
      <dgm:spPr/>
    </dgm:pt>
    <dgm:pt modelId="{9730A140-4C35-4739-82C7-FA984B19A739}" type="pres">
      <dgm:prSet presAssocID="{B18969E5-128C-426D-8D3A-50EF61C6B35D}" presName="composite" presStyleCnt="0"/>
      <dgm:spPr/>
    </dgm:pt>
    <dgm:pt modelId="{58735AE7-B83B-44F8-A90C-C5D1EEB9F38A}" type="pres">
      <dgm:prSet presAssocID="{B18969E5-128C-426D-8D3A-50EF61C6B35D}" presName="background" presStyleLbl="node0" presStyleIdx="0" presStyleCnt="2"/>
      <dgm:spPr/>
    </dgm:pt>
    <dgm:pt modelId="{120E80AC-70AD-4AAE-A3AF-15AF70BDBD37}" type="pres">
      <dgm:prSet presAssocID="{B18969E5-128C-426D-8D3A-50EF61C6B35D}" presName="text" presStyleLbl="fgAcc0" presStyleIdx="0" presStyleCnt="2">
        <dgm:presLayoutVars>
          <dgm:chPref val="3"/>
        </dgm:presLayoutVars>
      </dgm:prSet>
      <dgm:spPr/>
    </dgm:pt>
    <dgm:pt modelId="{837541B4-A225-426E-A874-06F79F1C2374}" type="pres">
      <dgm:prSet presAssocID="{B18969E5-128C-426D-8D3A-50EF61C6B35D}" presName="hierChild2" presStyleCnt="0"/>
      <dgm:spPr/>
    </dgm:pt>
    <dgm:pt modelId="{3E1BBF7D-9D2C-44E4-9839-011A2C98472C}" type="pres">
      <dgm:prSet presAssocID="{93FABE47-B6D4-4626-9407-E81CADA86046}" presName="hierRoot1" presStyleCnt="0"/>
      <dgm:spPr/>
    </dgm:pt>
    <dgm:pt modelId="{33088D5C-9102-47DA-810C-1B116DCA2C0F}" type="pres">
      <dgm:prSet presAssocID="{93FABE47-B6D4-4626-9407-E81CADA86046}" presName="composite" presStyleCnt="0"/>
      <dgm:spPr/>
    </dgm:pt>
    <dgm:pt modelId="{39D31179-D33C-48C7-86DB-CDBF0858FB93}" type="pres">
      <dgm:prSet presAssocID="{93FABE47-B6D4-4626-9407-E81CADA86046}" presName="background" presStyleLbl="node0" presStyleIdx="1" presStyleCnt="2"/>
      <dgm:spPr/>
    </dgm:pt>
    <dgm:pt modelId="{2C36637D-5612-4FE8-A707-808677C3E6EA}" type="pres">
      <dgm:prSet presAssocID="{93FABE47-B6D4-4626-9407-E81CADA86046}" presName="text" presStyleLbl="fgAcc0" presStyleIdx="1" presStyleCnt="2">
        <dgm:presLayoutVars>
          <dgm:chPref val="3"/>
        </dgm:presLayoutVars>
      </dgm:prSet>
      <dgm:spPr/>
    </dgm:pt>
    <dgm:pt modelId="{D9348A0A-26B3-41C2-8166-67E2BBA4FE07}" type="pres">
      <dgm:prSet presAssocID="{93FABE47-B6D4-4626-9407-E81CADA86046}" presName="hierChild2" presStyleCnt="0"/>
      <dgm:spPr/>
    </dgm:pt>
  </dgm:ptLst>
  <dgm:cxnLst>
    <dgm:cxn modelId="{A0A96D40-6C51-4B62-AA60-64D943F599D8}" srcId="{36919D3D-39C3-460A-BD8D-ED7567C52040}" destId="{93FABE47-B6D4-4626-9407-E81CADA86046}" srcOrd="1" destOrd="0" parTransId="{9EF241F1-4E00-4512-A864-B80E49FD475D}" sibTransId="{CF8BBF48-C13B-463E-A85C-C1E6ACB5F60A}"/>
    <dgm:cxn modelId="{F96B835C-5AE5-4A05-A846-F9B722AF6EEC}" srcId="{36919D3D-39C3-460A-BD8D-ED7567C52040}" destId="{B18969E5-128C-426D-8D3A-50EF61C6B35D}" srcOrd="0" destOrd="0" parTransId="{2D4340F6-81F0-4CFF-ADF6-35FC7EDC3394}" sibTransId="{9A674EA9-86B5-4013-BF21-E7F584920237}"/>
    <dgm:cxn modelId="{6538BD90-C68D-41B7-AC57-40F3B913945B}" type="presOf" srcId="{36919D3D-39C3-460A-BD8D-ED7567C52040}" destId="{BEF2F8DF-9BD2-4D8C-979A-68C2FBD6B309}" srcOrd="0" destOrd="0" presId="urn:microsoft.com/office/officeart/2005/8/layout/hierarchy1"/>
    <dgm:cxn modelId="{4BB942B1-3FAA-4A5A-84D0-FDB20F9766CA}" type="presOf" srcId="{B18969E5-128C-426D-8D3A-50EF61C6B35D}" destId="{120E80AC-70AD-4AAE-A3AF-15AF70BDBD37}" srcOrd="0" destOrd="0" presId="urn:microsoft.com/office/officeart/2005/8/layout/hierarchy1"/>
    <dgm:cxn modelId="{79FE94D9-01F4-4536-9817-2B367E376784}" type="presOf" srcId="{93FABE47-B6D4-4626-9407-E81CADA86046}" destId="{2C36637D-5612-4FE8-A707-808677C3E6EA}" srcOrd="0" destOrd="0" presId="urn:microsoft.com/office/officeart/2005/8/layout/hierarchy1"/>
    <dgm:cxn modelId="{E9500D12-3C2D-439E-AE74-1A0FD7F58A13}" type="presParOf" srcId="{BEF2F8DF-9BD2-4D8C-979A-68C2FBD6B309}" destId="{EDE8CC58-41A3-4C9D-92AB-776DC7FB86F9}" srcOrd="0" destOrd="0" presId="urn:microsoft.com/office/officeart/2005/8/layout/hierarchy1"/>
    <dgm:cxn modelId="{776C996F-2B45-45C7-866D-C59B687ECCF3}" type="presParOf" srcId="{EDE8CC58-41A3-4C9D-92AB-776DC7FB86F9}" destId="{9730A140-4C35-4739-82C7-FA984B19A739}" srcOrd="0" destOrd="0" presId="urn:microsoft.com/office/officeart/2005/8/layout/hierarchy1"/>
    <dgm:cxn modelId="{15769416-179A-4083-8CC7-822F8758A544}" type="presParOf" srcId="{9730A140-4C35-4739-82C7-FA984B19A739}" destId="{58735AE7-B83B-44F8-A90C-C5D1EEB9F38A}" srcOrd="0" destOrd="0" presId="urn:microsoft.com/office/officeart/2005/8/layout/hierarchy1"/>
    <dgm:cxn modelId="{E0524842-9E70-4857-B562-98370DD51D47}" type="presParOf" srcId="{9730A140-4C35-4739-82C7-FA984B19A739}" destId="{120E80AC-70AD-4AAE-A3AF-15AF70BDBD37}" srcOrd="1" destOrd="0" presId="urn:microsoft.com/office/officeart/2005/8/layout/hierarchy1"/>
    <dgm:cxn modelId="{667A2A98-9128-45AA-8638-C53FF58825FE}" type="presParOf" srcId="{EDE8CC58-41A3-4C9D-92AB-776DC7FB86F9}" destId="{837541B4-A225-426E-A874-06F79F1C2374}" srcOrd="1" destOrd="0" presId="urn:microsoft.com/office/officeart/2005/8/layout/hierarchy1"/>
    <dgm:cxn modelId="{9B7F737E-9542-45B9-82FE-A7332B547471}" type="presParOf" srcId="{BEF2F8DF-9BD2-4D8C-979A-68C2FBD6B309}" destId="{3E1BBF7D-9D2C-44E4-9839-011A2C98472C}" srcOrd="1" destOrd="0" presId="urn:microsoft.com/office/officeart/2005/8/layout/hierarchy1"/>
    <dgm:cxn modelId="{FDFC5D9B-82FE-41FA-90B9-0C778FA1F4D7}" type="presParOf" srcId="{3E1BBF7D-9D2C-44E4-9839-011A2C98472C}" destId="{33088D5C-9102-47DA-810C-1B116DCA2C0F}" srcOrd="0" destOrd="0" presId="urn:microsoft.com/office/officeart/2005/8/layout/hierarchy1"/>
    <dgm:cxn modelId="{B771E85D-3030-4FE6-8B57-A10ADB9A005B}" type="presParOf" srcId="{33088D5C-9102-47DA-810C-1B116DCA2C0F}" destId="{39D31179-D33C-48C7-86DB-CDBF0858FB93}" srcOrd="0" destOrd="0" presId="urn:microsoft.com/office/officeart/2005/8/layout/hierarchy1"/>
    <dgm:cxn modelId="{CF365E71-726B-4AED-8FE7-13AA974D5D87}" type="presParOf" srcId="{33088D5C-9102-47DA-810C-1B116DCA2C0F}" destId="{2C36637D-5612-4FE8-A707-808677C3E6EA}" srcOrd="1" destOrd="0" presId="urn:microsoft.com/office/officeart/2005/8/layout/hierarchy1"/>
    <dgm:cxn modelId="{34F37E76-772D-4454-B212-8594D00114B0}" type="presParOf" srcId="{3E1BBF7D-9D2C-44E4-9839-011A2C98472C}" destId="{D9348A0A-26B3-41C2-8166-67E2BBA4FE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35AE7-B83B-44F8-A90C-C5D1EEB9F38A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E80AC-70AD-4AAE-A3AF-15AF70BDBD37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b="0" i="0" kern="1200"/>
            <a:t>Объект – разработка ПО.</a:t>
          </a:r>
          <a:endParaRPr lang="en-US" sz="4200" kern="1200"/>
        </a:p>
      </dsp:txBody>
      <dsp:txXfrm>
        <a:off x="681328" y="570834"/>
        <a:ext cx="4425508" cy="2747791"/>
      </dsp:txXfrm>
    </dsp:sp>
    <dsp:sp modelId="{39D31179-D33C-48C7-86DB-CDBF0858FB93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6637D-5612-4FE8-A707-808677C3E6EA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b="0" i="0" kern="1200"/>
            <a:t>Предмет – Автоматизация тестирования с </a:t>
          </a:r>
          <a:r>
            <a:rPr lang="en-US" sz="4200" b="0" i="0" kern="1200"/>
            <a:t>CI</a:t>
          </a:r>
          <a:r>
            <a:rPr lang="ru-RU" sz="4200" b="0" i="0" kern="1200"/>
            <a:t>.</a:t>
          </a:r>
          <a:endParaRPr lang="en-US" sz="4200" kern="1200"/>
        </a:p>
      </dsp:txBody>
      <dsp:txXfrm>
        <a:off x="6299253" y="570834"/>
        <a:ext cx="4425508" cy="274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16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91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3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13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6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39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0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6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4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8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4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7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6D6BE3-F91D-4737-9849-391A96DF37E1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0241-2DCE-4EF9-A96D-0B31BBF4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7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3E2D2-811B-42F5-B919-5F388281D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Система автоматизированного тестирования с непрерывной интеграцией и использованием облачных технологий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7CB97E-9278-490B-A0B4-A783E4BE6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Садаев Ф.А. М8118</a:t>
            </a:r>
          </a:p>
        </p:txBody>
      </p:sp>
    </p:spTree>
    <p:extLst>
      <p:ext uri="{BB962C8B-B14F-4D97-AF65-F5344CB8AC3E}">
        <p14:creationId xmlns:p14="http://schemas.microsoft.com/office/powerpoint/2010/main" val="190710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796A-E811-4795-A78F-ABA8B497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ru-RU" sz="3900"/>
              <a:t>Актуальность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489B6D-65BC-457B-AC26-FD67CED8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ru-RU"/>
              <a:t>Тестирование занимает одну из важнейших ролей в разработке ПО. Без него не обходится ни один современный проект или метод разработки. Но тестирование зачастую занимает очень много времени и оно увеличивается с ростом функциональности ПО.</a:t>
            </a:r>
          </a:p>
          <a:p>
            <a:r>
              <a:rPr lang="ru-RU"/>
              <a:t>Актуальность моей работы заключается в том, что с помощью автоматизации тестирования можно снять часть тестовых кейсов с тестировщиков и ускорить их прохождение. А также настроить систему так, чтобы тесты проводились автоматический без участия тестировщиков.</a:t>
            </a:r>
          </a:p>
        </p:txBody>
      </p:sp>
    </p:spTree>
    <p:extLst>
      <p:ext uri="{BB962C8B-B14F-4D97-AF65-F5344CB8AC3E}">
        <p14:creationId xmlns:p14="http://schemas.microsoft.com/office/powerpoint/2010/main" val="285844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B5B9D-3FE8-4B48-A450-25457A2A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EBEBEB"/>
                </a:solidFill>
              </a:rPr>
              <a:t>Объект и предмет исследования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B96B1C9-8FB1-46F2-8481-AF0E540C4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54758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190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96268-9411-44EB-A969-87C2A5E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58DB0-6C43-4746-BDEA-21077BFC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работы заключается в разработке системы автоматизированного тестирования позволяющая запускать тесты в облаке с поддержкой </a:t>
            </a:r>
            <a:r>
              <a:rPr lang="en-US" dirty="0"/>
              <a:t>CI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100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F28F6-90E8-4F38-883F-BEDE5A42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6D8E2-2F1E-4792-8772-6FECCF20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среду в которой будет разворачиваться система.</a:t>
            </a:r>
          </a:p>
          <a:p>
            <a:r>
              <a:rPr lang="ru-RU" dirty="0"/>
              <a:t>Разработать архитектуру </a:t>
            </a:r>
            <a:r>
              <a:rPr lang="ru-RU" dirty="0" err="1"/>
              <a:t>автотестов</a:t>
            </a:r>
            <a:r>
              <a:rPr lang="ru-RU" dirty="0"/>
              <a:t> и методы взаимодействия их с ПО.</a:t>
            </a:r>
          </a:p>
          <a:p>
            <a:r>
              <a:rPr lang="ru-RU" dirty="0"/>
              <a:t>Собрать и сгенерировать тестовые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32836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96448-3D32-4D03-B587-8CC3A5CE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1A436-BFD9-4C32-AA45-513AE5A5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Роман Савин “Тестирование Дот Ком, или Пособие по жестокому обращению с багами в интернет-стартапах”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Сэм </a:t>
            </a:r>
            <a:r>
              <a:rPr lang="ru-RU" dirty="0" err="1"/>
              <a:t>Канер</a:t>
            </a:r>
            <a:r>
              <a:rPr lang="ru-RU" dirty="0"/>
              <a:t>, Джек Фолк, </a:t>
            </a:r>
            <a:r>
              <a:rPr lang="ru-RU" dirty="0" err="1"/>
              <a:t>Енг</a:t>
            </a:r>
            <a:r>
              <a:rPr lang="ru-RU" dirty="0"/>
              <a:t> </a:t>
            </a:r>
            <a:r>
              <a:rPr lang="ru-RU" dirty="0" err="1"/>
              <a:t>Кек</a:t>
            </a:r>
            <a:r>
              <a:rPr lang="ru-RU" dirty="0"/>
              <a:t> Нгуен “Тестирование программного обеспечения. Фундаментальные концепции менеджмента бизнес-приложений”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Рекс Блэк “Ключевые процессы тестирования. Планирование, подготовка, проведение, совершенствование”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Cem</a:t>
            </a:r>
            <a:r>
              <a:rPr lang="en-US" dirty="0"/>
              <a:t> </a:t>
            </a:r>
            <a:r>
              <a:rPr lang="en-US" dirty="0" err="1"/>
              <a:t>Kaner</a:t>
            </a:r>
            <a:r>
              <a:rPr lang="en-US" dirty="0"/>
              <a:t>, James Bach, Bret </a:t>
            </a:r>
            <a:r>
              <a:rPr lang="en-US" dirty="0" err="1"/>
              <a:t>Pettichord</a:t>
            </a:r>
            <a:r>
              <a:rPr lang="en-US" dirty="0"/>
              <a:t> “Lessons Learned in Software Testing”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Роберт </a:t>
            </a:r>
            <a:r>
              <a:rPr lang="ru-RU" dirty="0" err="1"/>
              <a:t>Калбертсон</a:t>
            </a:r>
            <a:r>
              <a:rPr lang="ru-RU" dirty="0"/>
              <a:t>, Крис Браун, Гэри </a:t>
            </a:r>
            <a:r>
              <a:rPr lang="ru-RU" dirty="0" err="1"/>
              <a:t>Кобб</a:t>
            </a:r>
            <a:r>
              <a:rPr lang="ru-RU" dirty="0"/>
              <a:t> “Быстрое тестирование”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Борис </a:t>
            </a:r>
            <a:r>
              <a:rPr lang="ru-RU" dirty="0" err="1"/>
              <a:t>Бейзер</a:t>
            </a:r>
            <a:r>
              <a:rPr lang="ru-RU" dirty="0"/>
              <a:t> “Тестирование черного ящика. Технологии функционального тестирования программного обеспечения и систем”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Элфрид</a:t>
            </a:r>
            <a:r>
              <a:rPr lang="ru-RU" dirty="0"/>
              <a:t> Дастин, Джефф </a:t>
            </a:r>
            <a:r>
              <a:rPr lang="ru-RU" dirty="0" err="1"/>
              <a:t>Рэшка</a:t>
            </a:r>
            <a:r>
              <a:rPr lang="ru-RU" dirty="0"/>
              <a:t>, Джон Пол “Автоматизированное тестирование программного обеспечения”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James A. Whittaker, Jason </a:t>
            </a:r>
            <a:r>
              <a:rPr lang="en-US" dirty="0" err="1"/>
              <a:t>Arbon</a:t>
            </a:r>
            <a:r>
              <a:rPr lang="en-US" dirty="0"/>
              <a:t>, Jeff </a:t>
            </a:r>
            <a:r>
              <a:rPr lang="en-US" dirty="0" err="1"/>
              <a:t>Carollo</a:t>
            </a:r>
            <a:r>
              <a:rPr lang="en-US" dirty="0"/>
              <a:t> “How Google Tests Software”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Ajay </a:t>
            </a:r>
            <a:r>
              <a:rPr lang="en-US" dirty="0" err="1"/>
              <a:t>Balamurugadas</a:t>
            </a:r>
            <a:r>
              <a:rPr lang="en-US" dirty="0"/>
              <a:t>, </a:t>
            </a:r>
            <a:r>
              <a:rPr lang="en-US" dirty="0" err="1"/>
              <a:t>Sundaresan</a:t>
            </a:r>
            <a:r>
              <a:rPr lang="en-US" dirty="0"/>
              <a:t> Krishnaswami “Mobile Testing: Ready Reckoner”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Тобиас</a:t>
            </a:r>
            <a:r>
              <a:rPr lang="ru-RU" dirty="0"/>
              <a:t> Клейн «Дневник охотника за ошибками. Путешествие через джунгли проблем безопасности программного обеспечения»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Гленфорд</a:t>
            </a:r>
            <a:r>
              <a:rPr lang="ru-RU" dirty="0"/>
              <a:t> Майерс, Том </a:t>
            </a:r>
            <a:r>
              <a:rPr lang="ru-RU" dirty="0" err="1"/>
              <a:t>Баджетт</a:t>
            </a:r>
            <a:r>
              <a:rPr lang="ru-RU" dirty="0"/>
              <a:t>, Кори </a:t>
            </a:r>
            <a:r>
              <a:rPr lang="ru-RU" dirty="0" err="1"/>
              <a:t>Сандлер</a:t>
            </a:r>
            <a:r>
              <a:rPr lang="ru-RU" dirty="0"/>
              <a:t> «Искусство тестирования программ»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Lee Copeland “A Practitioner’s Guide to Software Test Design”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5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D5F56-0462-4542-99C2-F701FC08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Конференции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5F972-85A5-4CB2-9B41-CD5F2FB0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24.06.2019 | Новосибирск </a:t>
            </a:r>
            <a:r>
              <a:rPr lang="en-US" dirty="0" err="1"/>
              <a:t>Highload</a:t>
            </a:r>
            <a:r>
              <a:rPr lang="en-US" dirty="0"/>
              <a:t>++ Siberia 2019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12.10.2019 | Саратов ЮКОН 2019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19.11.2019 | </a:t>
            </a:r>
            <a:r>
              <a:rPr lang="en-US" dirty="0" err="1"/>
              <a:t>Москва</a:t>
            </a:r>
            <a:r>
              <a:rPr lang="ru-RU" dirty="0"/>
              <a:t> </a:t>
            </a:r>
            <a:r>
              <a:rPr lang="en-US" dirty="0"/>
              <a:t>DevOps Pro Moscow 2019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31.05.2019 | Санкт-Петербург SQA </a:t>
            </a:r>
            <a:r>
              <a:rPr lang="ru-RU" dirty="0" err="1"/>
              <a:t>Days</a:t>
            </a:r>
            <a:r>
              <a:rPr lang="ru-RU" dirty="0"/>
              <a:t> 2019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18.05.2019 | Саратов </a:t>
            </a:r>
            <a:r>
              <a:rPr lang="en-US" dirty="0"/>
              <a:t>Saratov Testing Meetup — Spring 2019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17.05.2019 | Онлайн </a:t>
            </a:r>
            <a:r>
              <a:rPr lang="en-US" dirty="0"/>
              <a:t>Heisenbug 2019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26.04.2019 | Минск </a:t>
            </a:r>
            <a:r>
              <a:rPr lang="en-US" dirty="0"/>
              <a:t>COMAQA Spring 2019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10.04.2019 | Санкт-Петербург QA </a:t>
            </a:r>
            <a:r>
              <a:rPr lang="ru-RU" dirty="0" err="1"/>
              <a:t>Evening</a:t>
            </a:r>
            <a:r>
              <a:rPr lang="ru-RU" dirty="0"/>
              <a:t>: говорим о REST </a:t>
            </a:r>
            <a:r>
              <a:rPr lang="ru-RU" dirty="0" err="1"/>
              <a:t>Assured</a:t>
            </a:r>
            <a:r>
              <a:rPr lang="ru-RU" dirty="0"/>
              <a:t>, </a:t>
            </a:r>
            <a:r>
              <a:rPr lang="ru-RU" dirty="0" err="1"/>
              <a:t>End-to-end</a:t>
            </a:r>
            <a:r>
              <a:rPr lang="ru-RU" dirty="0"/>
              <a:t> тестах и проблемах с тестированием в </a:t>
            </a:r>
            <a:r>
              <a:rPr lang="ru-RU" dirty="0" err="1"/>
              <a:t>Agile</a:t>
            </a:r>
            <a:r>
              <a:rPr lang="ru-RU" dirty="0"/>
              <a:t>-командах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29.03.2019 | </a:t>
            </a:r>
            <a:r>
              <a:rPr lang="en-US" dirty="0" err="1"/>
              <a:t>Киев</a:t>
            </a:r>
            <a:r>
              <a:rPr lang="ru-RU" dirty="0"/>
              <a:t> </a:t>
            </a:r>
            <a:r>
              <a:rPr lang="en-US" dirty="0"/>
              <a:t>Testing Stage 2019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28.03.2019 | Онлайн Автоматизация сборки образов и тестирование с помощью </a:t>
            </a:r>
            <a:r>
              <a:rPr lang="ru-RU" dirty="0" err="1"/>
              <a:t>Jenkins</a:t>
            </a:r>
            <a:r>
              <a:rPr lang="ru-RU" dirty="0"/>
              <a:t> на </a:t>
            </a:r>
            <a:r>
              <a:rPr lang="ru-RU" dirty="0" err="1"/>
              <a:t>Яндекс.Облаке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22.03.2019 | </a:t>
            </a:r>
            <a:r>
              <a:rPr lang="en-US" dirty="0" err="1"/>
              <a:t>Рига</a:t>
            </a:r>
            <a:r>
              <a:rPr lang="ru-RU" dirty="0"/>
              <a:t> </a:t>
            </a:r>
            <a:r>
              <a:rPr lang="en-US" dirty="0"/>
              <a:t>Software Quality Assurance Days. European Branch (SQA Days EU)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20.03.2019 | Санкт-Петербург NX QA </a:t>
            </a:r>
            <a:r>
              <a:rPr lang="ru-RU" dirty="0" err="1"/>
              <a:t>meetup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04.03.2019 | Санкт-Петербург QA </a:t>
            </a:r>
            <a:r>
              <a:rPr lang="ru-RU" dirty="0" err="1"/>
              <a:t>meetup</a:t>
            </a:r>
            <a:r>
              <a:rPr lang="ru-RU" dirty="0"/>
              <a:t> Space307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23.10.2018 | Санкт-Петербург NX QA </a:t>
            </a:r>
            <a:r>
              <a:rPr lang="ru-RU" dirty="0" err="1"/>
              <a:t>meetup</a:t>
            </a:r>
            <a:r>
              <a:rPr lang="ru-RU" dirty="0"/>
              <a:t> #2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448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450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Система автоматизированного тестирования с непрерывной интеграцией и использованием облачных технологий</vt:lpstr>
      <vt:lpstr>Актуальность</vt:lpstr>
      <vt:lpstr>Объект и предмет исследования</vt:lpstr>
      <vt:lpstr>Цель работы</vt:lpstr>
      <vt:lpstr>Задачи работы</vt:lpstr>
      <vt:lpstr>Источники</vt:lpstr>
      <vt:lpstr>Конференции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автоматизированного тестирования с непрерывной интеграцией и использованием облачных технологий</dc:title>
  <dc:creator>Садаев Федор Андреевич</dc:creator>
  <cp:lastModifiedBy>Садаев Федор Андреевич</cp:lastModifiedBy>
  <cp:revision>13</cp:revision>
  <dcterms:created xsi:type="dcterms:W3CDTF">2019-06-21T05:34:56Z</dcterms:created>
  <dcterms:modified xsi:type="dcterms:W3CDTF">2019-06-21T08:13:04Z</dcterms:modified>
</cp:coreProperties>
</file>