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36115-B410-43FF-B6A9-07234AD6FF60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F338-93F0-4547-9B96-6D29DB3CEE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2539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36115-B410-43FF-B6A9-07234AD6FF60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F338-93F0-4547-9B96-6D29DB3CEE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162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36115-B410-43FF-B6A9-07234AD6FF60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F338-93F0-4547-9B96-6D29DB3CEE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8816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36115-B410-43FF-B6A9-07234AD6FF60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F338-93F0-4547-9B96-6D29DB3CEE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283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36115-B410-43FF-B6A9-07234AD6FF60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F338-93F0-4547-9B96-6D29DB3CEE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148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36115-B410-43FF-B6A9-07234AD6FF60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F338-93F0-4547-9B96-6D29DB3CEE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421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36115-B410-43FF-B6A9-07234AD6FF60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F338-93F0-4547-9B96-6D29DB3CEE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4594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36115-B410-43FF-B6A9-07234AD6FF60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F338-93F0-4547-9B96-6D29DB3CEE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0283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36115-B410-43FF-B6A9-07234AD6FF60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F338-93F0-4547-9B96-6D29DB3CEE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4278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36115-B410-43FF-B6A9-07234AD6FF60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F338-93F0-4547-9B96-6D29DB3CEE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8552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36115-B410-43FF-B6A9-07234AD6FF60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F338-93F0-4547-9B96-6D29DB3CEE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3705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36115-B410-43FF-B6A9-07234AD6FF60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F338-93F0-4547-9B96-6D29DB3CEE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1385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36115-B410-43FF-B6A9-07234AD6FF60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F338-93F0-4547-9B96-6D29DB3CEE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567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36115-B410-43FF-B6A9-07234AD6FF60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F338-93F0-4547-9B96-6D29DB3CEE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8514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36115-B410-43FF-B6A9-07234AD6FF60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F338-93F0-4547-9B96-6D29DB3CEE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176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36115-B410-43FF-B6A9-07234AD6FF60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F338-93F0-4547-9B96-6D29DB3CEE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6404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5B36115-B410-43FF-B6A9-07234AD6FF60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AF2CF338-93F0-4547-9B96-6D29DB3CEE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643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5B36115-B410-43FF-B6A9-07234AD6FF60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F2CF338-93F0-4547-9B96-6D29DB3CEE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10189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6706C1-C59F-4400-B9E6-AACC33E3D9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2400" dirty="0"/>
              <a:t>Информационные системы, дополняющие возможности ERP-систем. Системы CRM. MES - системы. BI – системы. Назначение, основная функциональность, примеры.»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5FD785F-17C8-4A1D-9111-DDCBC3FD2B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ru-RU" dirty="0">
              <a:effectLst/>
            </a:endParaRPr>
          </a:p>
          <a:p>
            <a:pPr algn="l"/>
            <a:endParaRPr lang="ru-RU" dirty="0">
              <a:effectLst/>
            </a:endParaRPr>
          </a:p>
          <a:p>
            <a:pPr algn="l"/>
            <a:r>
              <a:rPr lang="ru-RU" dirty="0">
                <a:effectLst/>
              </a:rPr>
              <a:t>Выполнил магистрант гр. М8118 </a:t>
            </a:r>
          </a:p>
          <a:p>
            <a:pPr algn="l"/>
            <a:r>
              <a:rPr lang="ru-RU" dirty="0" err="1">
                <a:effectLst/>
              </a:rPr>
              <a:t>Садаев</a:t>
            </a:r>
            <a:r>
              <a:rPr lang="ru-RU" dirty="0">
                <a:effectLst/>
              </a:rPr>
              <a:t> Федор Андреевич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6121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6DF214-BFF9-448C-8EBC-948F72B26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</a:rPr>
              <a:t>Примеры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D32990-15C6-4468-93CA-BEA93D732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>
                <a:effectLst/>
              </a:rPr>
              <a:t>QlikView</a:t>
            </a:r>
            <a:r>
              <a:rPr lang="ru-RU" dirty="0">
                <a:effectLst/>
              </a:rPr>
              <a:t> </a:t>
            </a:r>
          </a:p>
          <a:p>
            <a:r>
              <a:rPr lang="ru-RU" dirty="0" err="1">
                <a:effectLst/>
              </a:rPr>
              <a:t>Klipfolio</a:t>
            </a:r>
            <a:r>
              <a:rPr lang="ru-RU" dirty="0">
                <a:effectLst/>
              </a:rPr>
              <a:t> </a:t>
            </a:r>
          </a:p>
          <a:p>
            <a:r>
              <a:rPr lang="ru-RU" dirty="0" err="1">
                <a:effectLst/>
              </a:rPr>
              <a:t>Tableau</a:t>
            </a:r>
            <a:endParaRPr lang="ru-RU" dirty="0">
              <a:effectLst/>
            </a:endParaRPr>
          </a:p>
          <a:p>
            <a:r>
              <a:rPr lang="ru-RU" dirty="0" err="1">
                <a:effectLst/>
              </a:rPr>
              <a:t>Power</a:t>
            </a:r>
            <a:r>
              <a:rPr lang="ru-RU">
                <a:effectLst/>
              </a:rPr>
              <a:t> BI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887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0C6028-2139-4DCE-A257-C2FC344F5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</a:rPr>
              <a:t>Системы CRM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09DECD-E2CA-44EE-A662-EC0C6E237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effectLst/>
              </a:rPr>
              <a:t>В переводе с английского СRM (</a:t>
            </a:r>
            <a:r>
              <a:rPr lang="ru-RU" dirty="0" err="1">
                <a:effectLst/>
              </a:rPr>
              <a:t>Customer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Relationship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Management</a:t>
            </a:r>
            <a:r>
              <a:rPr lang="ru-RU" dirty="0">
                <a:effectLst/>
              </a:rPr>
              <a:t>) – управление взаимоотношениями с клиентами. Данные программы отвечают за организацию и автоматизацию взаимодействия с покупателями и помогают повысить уровень продаж.</a:t>
            </a:r>
          </a:p>
          <a:p>
            <a:r>
              <a:rPr lang="ru-RU" dirty="0">
                <a:effectLst/>
              </a:rPr>
              <a:t>CRM-системы позволяют сохранять всю необходимую информацию о клиентах: личные данные; предпочтения; список интересов; историю звонков и покупок; список совершаемых сделок. За счет этих данных компании имеют возможность выстраивать эффективную работу, направленную на получение максимальной прибыли, на основе сбора и анализа полученных результатов.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5298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006709-2BBC-4FA4-8FEB-52141B83F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</a:rPr>
              <a:t>Основные инструменты и возможности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AABE74-33E0-4228-81C7-C0B1BBC18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ru-RU" dirty="0">
                <a:effectLst/>
              </a:rPr>
              <a:t>вести учет клиентской базы и заполнять информацию, которая будет доступна для других сотрудников компании; </a:t>
            </a:r>
          </a:p>
          <a:p>
            <a:pPr lvl="0"/>
            <a:r>
              <a:rPr lang="ru-RU" dirty="0">
                <a:effectLst/>
              </a:rPr>
              <a:t>взаимодействовать со списком имеющихся контактов; </a:t>
            </a:r>
          </a:p>
          <a:p>
            <a:pPr lvl="0"/>
            <a:r>
              <a:rPr lang="ru-RU" dirty="0">
                <a:effectLst/>
              </a:rPr>
              <a:t>создавать готовые коммерческие предложения с помощью встроенных шаблонов; планировать и выставлять текущие задачи для сотрудников и отслеживать статус их выполнения; </a:t>
            </a:r>
          </a:p>
          <a:p>
            <a:pPr lvl="0"/>
            <a:r>
              <a:rPr lang="ru-RU" dirty="0">
                <a:effectLst/>
              </a:rPr>
              <a:t>оперативно получать отчетную и аналитическую информацию; согласовывать и контролировать работу между сотрудниками и отдельными структурными подразделениями; </a:t>
            </a:r>
          </a:p>
          <a:p>
            <a:pPr lvl="0"/>
            <a:r>
              <a:rPr lang="ru-RU" dirty="0">
                <a:effectLst/>
              </a:rPr>
              <a:t>регистрировать сделки, оформлять договоры и другую отчетную документацию, необходимую для заключения контрактов; </a:t>
            </a:r>
          </a:p>
          <a:p>
            <a:pPr lvl="0"/>
            <a:r>
              <a:rPr lang="ru-RU" dirty="0">
                <a:effectLst/>
              </a:rPr>
              <a:t>совершать звонки клиентам с помощью встроенной системы интернет-телефонии; </a:t>
            </a:r>
          </a:p>
          <a:p>
            <a:pPr lvl="0"/>
            <a:r>
              <a:rPr lang="ru-RU" dirty="0">
                <a:effectLst/>
              </a:rPr>
              <a:t>отправлять коммерческие предложения и совершать рекламную рассылку писем; </a:t>
            </a:r>
          </a:p>
          <a:p>
            <a:pPr lvl="0"/>
            <a:r>
              <a:rPr lang="ru-RU" dirty="0">
                <a:effectLst/>
              </a:rPr>
              <a:t>анализировать выполнение поставленных задач и эффективность продаж на любом отрезке времени с помощью визуальных графиков.</a:t>
            </a:r>
          </a:p>
        </p:txBody>
      </p:sp>
    </p:spTree>
    <p:extLst>
      <p:ext uri="{BB962C8B-B14F-4D97-AF65-F5344CB8AC3E}">
        <p14:creationId xmlns:p14="http://schemas.microsoft.com/office/powerpoint/2010/main" val="3957878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F84974-DC7F-453B-8F86-AF2326F02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</a:rPr>
              <a:t>Примеры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912C8B-D556-463D-9C50-D3078D0AA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effectLst/>
              </a:rPr>
              <a:t>Битрикс24</a:t>
            </a:r>
          </a:p>
          <a:p>
            <a:r>
              <a:rPr lang="ru-RU" sz="2800" dirty="0" err="1">
                <a:effectLst/>
              </a:rPr>
              <a:t>amoCRM</a:t>
            </a:r>
            <a:endParaRPr lang="ru-RU" sz="2800" dirty="0">
              <a:effectLst/>
            </a:endParaRPr>
          </a:p>
          <a:p>
            <a:r>
              <a:rPr lang="ru-RU" sz="2800" dirty="0" err="1">
                <a:effectLst/>
              </a:rPr>
              <a:t>Мегаплан</a:t>
            </a:r>
            <a:r>
              <a:rPr lang="ru-RU" sz="2800" dirty="0">
                <a:effectLst/>
              </a:rPr>
              <a:t> </a:t>
            </a:r>
          </a:p>
          <a:p>
            <a:r>
              <a:rPr lang="ru-RU" sz="2800" dirty="0" err="1">
                <a:effectLst/>
              </a:rPr>
              <a:t>SailsCRM</a:t>
            </a:r>
            <a:endParaRPr lang="ru-RU" sz="2800" dirty="0">
              <a:effectLst/>
            </a:endParaRP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744500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F678D1-EE70-4956-B151-CA63F2A52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</a:rPr>
              <a:t>MES - системы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9CF530-FCFD-4B0B-8F49-58E6C4347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effectLst/>
              </a:rPr>
              <a:t>MES (</a:t>
            </a:r>
            <a:r>
              <a:rPr lang="ru-RU" dirty="0" err="1">
                <a:effectLst/>
              </a:rPr>
              <a:t>Manufacturing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Execution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System</a:t>
            </a:r>
            <a:r>
              <a:rPr lang="ru-RU" dirty="0">
                <a:effectLst/>
              </a:rPr>
              <a:t>) — производственная исполнительная система. MES — это специализированные программные комплексы, которые предназначены для решения задач оперативного планирования и управления производством. Системы данного класса призваны решать задачи синхронизации, координировать, анализировать и оптимизировать выпуск продукции в рамках определенного производства. Использование MES как специального промышленного софта, позволяет значительно повысить фондоотдачу технологического оборудования и, в результате, увеличить прибыль предприятия даже в условиях отсутствия дополнительных вложений в производство. MES-системы являются промышленными комплексными либо программными средствами, работающими в среде мастерских или производственных предприятий.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7181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3B93B4-2AD0-4161-9985-531574394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</a:rPr>
              <a:t>Основные функции MES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6B1D08-A55A-42EA-B23B-399F47A56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ru-RU" dirty="0">
                <a:effectLst/>
              </a:rPr>
              <a:t>Следить за состоянием и распределением ресурсов.</a:t>
            </a:r>
          </a:p>
          <a:p>
            <a:pPr lvl="0"/>
            <a:r>
              <a:rPr lang="ru-RU" dirty="0">
                <a:effectLst/>
              </a:rPr>
              <a:t>Оперативность и детальность планирования.</a:t>
            </a:r>
          </a:p>
          <a:p>
            <a:pPr lvl="0"/>
            <a:r>
              <a:rPr lang="ru-RU" dirty="0">
                <a:effectLst/>
              </a:rPr>
              <a:t>Диспетчеризация производства.</a:t>
            </a:r>
          </a:p>
          <a:p>
            <a:pPr lvl="0"/>
            <a:r>
              <a:rPr lang="ru-RU" dirty="0">
                <a:effectLst/>
              </a:rPr>
              <a:t>Управление документами.</a:t>
            </a:r>
          </a:p>
          <a:p>
            <a:pPr lvl="0"/>
            <a:r>
              <a:rPr lang="ru-RU" dirty="0">
                <a:effectLst/>
              </a:rPr>
              <a:t>Собирать и хранить данные.</a:t>
            </a:r>
          </a:p>
          <a:p>
            <a:pPr lvl="0"/>
            <a:r>
              <a:rPr lang="ru-RU" dirty="0">
                <a:effectLst/>
              </a:rPr>
              <a:t>Управлять персоналом.</a:t>
            </a:r>
          </a:p>
          <a:p>
            <a:pPr lvl="0"/>
            <a:r>
              <a:rPr lang="ru-RU" dirty="0">
                <a:effectLst/>
              </a:rPr>
              <a:t>Управлять качеством продукции.</a:t>
            </a:r>
          </a:p>
          <a:p>
            <a:pPr lvl="0"/>
            <a:r>
              <a:rPr lang="ru-RU" dirty="0">
                <a:effectLst/>
              </a:rPr>
              <a:t>Управлять производственными процессами.</a:t>
            </a:r>
          </a:p>
          <a:p>
            <a:pPr lvl="0"/>
            <a:r>
              <a:rPr lang="ru-RU" dirty="0">
                <a:effectLst/>
              </a:rPr>
              <a:t>Управлять техническим обслуживанием и ремонтом.</a:t>
            </a:r>
          </a:p>
          <a:p>
            <a:pPr lvl="0"/>
            <a:r>
              <a:rPr lang="ru-RU" dirty="0">
                <a:effectLst/>
              </a:rPr>
              <a:t>Прослеживать историю продукта.</a:t>
            </a:r>
          </a:p>
          <a:p>
            <a:r>
              <a:rPr lang="ru-RU" dirty="0">
                <a:effectLst/>
              </a:rPr>
              <a:t>Анализировать производительность.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9891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E46AAD-61A5-4BA4-8AC6-FC7E94476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</a:rPr>
              <a:t>Примеры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BE6685-A094-4C8C-A3FB-FF01066B5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effectLst/>
              </a:rPr>
              <a:t>ФОБОС традиционно используется на крупных и средних машиностроительных предприятиях.</a:t>
            </a:r>
          </a:p>
          <a:p>
            <a:r>
              <a:rPr lang="ru-RU" dirty="0" err="1">
                <a:effectLst/>
              </a:rPr>
              <a:t>YSB.Enterprise.Mesвозникла</a:t>
            </a:r>
            <a:r>
              <a:rPr lang="ru-RU" dirty="0">
                <a:effectLst/>
              </a:rPr>
              <a:t> из деревообрабатывающей промышленности ориентируется на сектор средних и мелких предприятий.</a:t>
            </a:r>
          </a:p>
          <a:p>
            <a:r>
              <a:rPr lang="ru-RU" dirty="0">
                <a:effectLst/>
              </a:rPr>
              <a:t>Система </a:t>
            </a:r>
            <a:r>
              <a:rPr lang="ru-RU" dirty="0" err="1">
                <a:effectLst/>
              </a:rPr>
              <a:t>PolyPlan</a:t>
            </a:r>
            <a:r>
              <a:rPr lang="ru-RU" dirty="0">
                <a:effectLst/>
              </a:rPr>
              <a:t> имеет меньший набор функций MES, но позиционируется как система оперативно-календарного планирования для автоматизированных и гибких производств в машиностроении.</a:t>
            </a:r>
          </a:p>
        </p:txBody>
      </p:sp>
    </p:spTree>
    <p:extLst>
      <p:ext uri="{BB962C8B-B14F-4D97-AF65-F5344CB8AC3E}">
        <p14:creationId xmlns:p14="http://schemas.microsoft.com/office/powerpoint/2010/main" val="1694908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5E0F26-C2DB-47F4-ADA2-6C533D070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effectLst/>
              </a:rPr>
              <a:t>BI –системы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424257-1D66-403B-A04D-C995D964C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/>
          <a:lstStyle/>
          <a:p>
            <a:r>
              <a:rPr lang="ru-RU" dirty="0" err="1">
                <a:effectLst/>
              </a:rPr>
              <a:t>Business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intelligence</a:t>
            </a:r>
            <a:r>
              <a:rPr lang="ru-RU" dirty="0">
                <a:effectLst/>
              </a:rPr>
              <a:t> (сокращённо BI) — обозначение компьютерных методов и инструментов для организаций, обеспечивающих перевод транзакционной деловой информации в </a:t>
            </a:r>
            <a:r>
              <a:rPr lang="ru-RU" dirty="0" err="1">
                <a:effectLst/>
              </a:rPr>
              <a:t>человекочитаемую</a:t>
            </a:r>
            <a:r>
              <a:rPr lang="ru-RU" dirty="0">
                <a:effectLst/>
              </a:rPr>
              <a:t> форму, пригодную для бизнес-анализа, а также средства для массовой работы с такой обработанной информацией.</a:t>
            </a:r>
          </a:p>
          <a:p>
            <a:r>
              <a:rPr lang="ru-RU" dirty="0">
                <a:effectLst/>
              </a:rPr>
              <a:t>Цель BI — интерпретировать большое количество данных, заостряя внимание лишь на ключевых факторах эффективности, моделируя исход различных вариантов действий, отслеживая результаты принятия решений.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1726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85F4E5-10DF-4B25-8F76-4D88177E7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</a:rPr>
              <a:t>Список основных функций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A4F8AC-C50F-46B6-A886-34648AE41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ru-RU" dirty="0">
                <a:effectLst/>
              </a:rPr>
              <a:t>возможность подключения к различным источникам данных (от файла </a:t>
            </a:r>
            <a:r>
              <a:rPr lang="ru-RU" dirty="0" err="1">
                <a:effectLst/>
              </a:rPr>
              <a:t>Excel</a:t>
            </a:r>
            <a:r>
              <a:rPr lang="ru-RU" dirty="0">
                <a:effectLst/>
              </a:rPr>
              <a:t> до универсального ODBC подключения)</a:t>
            </a:r>
          </a:p>
          <a:p>
            <a:pPr lvl="0"/>
            <a:r>
              <a:rPr lang="ru-RU" dirty="0">
                <a:effectLst/>
              </a:rPr>
              <a:t>возможность построения как простых отчетов (типа график или таблица), так и сложных параметризированных отчетов с комбинированной структурой и ссылочными связями (</a:t>
            </a:r>
            <a:r>
              <a:rPr lang="ru-RU" dirty="0" err="1">
                <a:effectLst/>
              </a:rPr>
              <a:t>Drill-Trough</a:t>
            </a:r>
            <a:r>
              <a:rPr lang="ru-RU" dirty="0">
                <a:effectLst/>
              </a:rPr>
              <a:t>, </a:t>
            </a:r>
            <a:r>
              <a:rPr lang="ru-RU" dirty="0" err="1">
                <a:effectLst/>
              </a:rPr>
              <a:t>Drill-Up</a:t>
            </a:r>
            <a:r>
              <a:rPr lang="ru-RU" dirty="0">
                <a:effectLst/>
              </a:rPr>
              <a:t>/</a:t>
            </a:r>
            <a:r>
              <a:rPr lang="ru-RU" dirty="0" err="1">
                <a:effectLst/>
              </a:rPr>
              <a:t>Drill-Down</a:t>
            </a:r>
            <a:r>
              <a:rPr lang="ru-RU" dirty="0">
                <a:effectLst/>
              </a:rPr>
              <a:t>)</a:t>
            </a:r>
          </a:p>
          <a:p>
            <a:pPr lvl="0"/>
            <a:r>
              <a:rPr lang="ru-RU" dirty="0">
                <a:effectLst/>
              </a:rPr>
              <a:t>возможность прозрачной работы с разными источниками данных (например, </a:t>
            </a:r>
            <a:r>
              <a:rPr lang="ru-RU" dirty="0" err="1">
                <a:effectLst/>
              </a:rPr>
              <a:t>Excel</a:t>
            </a:r>
            <a:r>
              <a:rPr lang="ru-RU" dirty="0">
                <a:effectLst/>
              </a:rPr>
              <a:t> и SQL </a:t>
            </a:r>
            <a:r>
              <a:rPr lang="ru-RU" dirty="0" err="1">
                <a:effectLst/>
              </a:rPr>
              <a:t>Server</a:t>
            </a:r>
            <a:r>
              <a:rPr lang="ru-RU" dirty="0">
                <a:effectLst/>
              </a:rPr>
              <a:t>) с полноценной обработкой связей между ними</a:t>
            </a:r>
          </a:p>
          <a:p>
            <a:pPr lvl="0"/>
            <a:r>
              <a:rPr lang="ru-RU" dirty="0">
                <a:effectLst/>
              </a:rPr>
              <a:t>возможность интерактивной работы с данными (формирование отчетов «на лету»)</a:t>
            </a:r>
          </a:p>
          <a:p>
            <a:pPr lvl="0"/>
            <a:r>
              <a:rPr lang="ru-RU" dirty="0">
                <a:effectLst/>
              </a:rPr>
              <a:t>возможность представления реляционных данных как многомерные</a:t>
            </a:r>
          </a:p>
          <a:p>
            <a:pPr lvl="0"/>
            <a:r>
              <a:rPr lang="ru-RU" dirty="0">
                <a:effectLst/>
              </a:rPr>
              <a:t>возможность распределения прав доступа используя как внутренние источники аутентификации, так и внешние (NTLM, LDAP и т. д.)</a:t>
            </a:r>
          </a:p>
          <a:p>
            <a:pPr lvl="0"/>
            <a:r>
              <a:rPr lang="ru-RU" dirty="0">
                <a:effectLst/>
              </a:rPr>
              <a:t>возможность запуска формирования отчетов как вручную, так и автоматически по расписанию</a:t>
            </a:r>
          </a:p>
          <a:p>
            <a:pPr lvl="0"/>
            <a:r>
              <a:rPr lang="ru-RU" dirty="0">
                <a:effectLst/>
              </a:rPr>
              <a:t>возможность автоматической рассылки сформированных отчетов</a:t>
            </a:r>
          </a:p>
          <a:p>
            <a:pPr lvl="0"/>
            <a:r>
              <a:rPr lang="ru-RU" dirty="0">
                <a:effectLst/>
              </a:rPr>
              <a:t>возможность построения отчетов в различных форматах (</a:t>
            </a:r>
            <a:r>
              <a:rPr lang="ru-RU" dirty="0" err="1">
                <a:effectLst/>
              </a:rPr>
              <a:t>Excel</a:t>
            </a:r>
            <a:r>
              <a:rPr lang="ru-RU" dirty="0">
                <a:effectLst/>
              </a:rPr>
              <a:t>, HTML, PDF и т. д.)</a:t>
            </a:r>
          </a:p>
        </p:txBody>
      </p:sp>
    </p:spTree>
    <p:extLst>
      <p:ext uri="{BB962C8B-B14F-4D97-AF65-F5344CB8AC3E}">
        <p14:creationId xmlns:p14="http://schemas.microsoft.com/office/powerpoint/2010/main" val="41426962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Сетка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Сетка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TM03457485[[fn=Сетка]]</Template>
  <TotalTime>5</TotalTime>
  <Words>652</Words>
  <Application>Microsoft Office PowerPoint</Application>
  <PresentationFormat>Широкоэкранный</PresentationFormat>
  <Paragraphs>58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Сетка</vt:lpstr>
      <vt:lpstr>Информационные системы, дополняющие возможности ERP-систем. Системы CRM. MES - системы. BI – системы. Назначение, основная функциональность, примеры.» </vt:lpstr>
      <vt:lpstr>Системы CRM </vt:lpstr>
      <vt:lpstr>Основные инструменты и возможности</vt:lpstr>
      <vt:lpstr>Примеры</vt:lpstr>
      <vt:lpstr>MES - системы </vt:lpstr>
      <vt:lpstr>Основные функции MES </vt:lpstr>
      <vt:lpstr>Примеры</vt:lpstr>
      <vt:lpstr>BI –системы</vt:lpstr>
      <vt:lpstr>Список основных функций</vt:lpstr>
      <vt:lpstr>Примеры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Информационные системы, дополняющие возможности ERP-систем. Системы CRM. MES - системы. BI – системы. Назначение, основная функциональность, примеры.» </dc:title>
  <dc:creator>yokohama</dc:creator>
  <cp:lastModifiedBy>yokohama</cp:lastModifiedBy>
  <cp:revision>16</cp:revision>
  <dcterms:created xsi:type="dcterms:W3CDTF">2020-01-16T11:32:38Z</dcterms:created>
  <dcterms:modified xsi:type="dcterms:W3CDTF">2020-01-16T11:37:44Z</dcterms:modified>
</cp:coreProperties>
</file>