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Lobster"/>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1" Type="http://schemas.openxmlformats.org/officeDocument/2006/relationships/font" Target="fonts/Lobster-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bc18014d0e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bc18014d0e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bc18014d0e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bc18014d0e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c18014d0e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bc18014d0e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c18014d0e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c18014d0e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bc18014d0e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bc18014d0e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bc18014d0e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bc18014d0e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bc18014d0e_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bc18014d0e_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bc18014d0e_9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bc18014d0e_9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bc18014d0e_9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bc18014d0e_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bc18014d0e_9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bc18014d0e_9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bc18014d0e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bc18014d0e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c18014d0e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bc18014d0e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bcac65645e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bcac65645e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bc18014d0e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bc18014d0e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bc18014d0e_9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bc18014d0e_9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bc18014d0e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bc18014d0e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bc18014d0e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bc18014d0e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bc18014d0e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bc18014d0e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bc18014d0e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bc18014d0e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bc18014d0e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bc18014d0e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bcac65645e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bcac65645e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bc18014d0e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bc18014d0e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bc18014d0e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bc18014d0e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bc18014d0e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bc18014d0e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bc18014d0e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bc18014d0e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bc18014d0e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bc18014d0e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bc18014d0e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bc18014d0e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bc18014d0e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bc18014d0e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bc18014d0e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bc18014d0e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bc18014d0e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bc18014d0e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gi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2.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17.png"/><Relationship Id="rId5" Type="http://schemas.openxmlformats.org/officeDocument/2006/relationships/image" Target="../media/image13.png"/><Relationship Id="rId6"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16.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8.png"/><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25.png"/><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12.png"/><Relationship Id="rId5" Type="http://schemas.openxmlformats.org/officeDocument/2006/relationships/image" Target="../media/image19.png"/><Relationship Id="rId6"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36.png"/><Relationship Id="rId5" Type="http://schemas.openxmlformats.org/officeDocument/2006/relationships/image" Target="../media/image30.png"/><Relationship Id="rId6"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1.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34.png"/><Relationship Id="rId5"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2.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7.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5.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49575" y="186350"/>
            <a:ext cx="8520600" cy="2099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28448"/>
              <a:buFont typeface="Arial"/>
              <a:buNone/>
            </a:pPr>
            <a:r>
              <a:rPr b="1" lang="en" sz="3866" u="sng">
                <a:latin typeface="Comic Sans MS"/>
                <a:ea typeface="Comic Sans MS"/>
                <a:cs typeface="Comic Sans MS"/>
                <a:sym typeface="Comic Sans MS"/>
              </a:rPr>
              <a:t>Capstone Project</a:t>
            </a:r>
            <a:endParaRPr b="1" sz="3866" u="sng">
              <a:latin typeface="Comic Sans MS"/>
              <a:ea typeface="Comic Sans MS"/>
              <a:cs typeface="Comic Sans MS"/>
              <a:sym typeface="Comic Sans MS"/>
            </a:endParaRPr>
          </a:p>
          <a:p>
            <a:pPr indent="0" lvl="0" marL="0" rtl="0" algn="l">
              <a:spcBef>
                <a:spcPts val="0"/>
              </a:spcBef>
              <a:spcAft>
                <a:spcPts val="0"/>
              </a:spcAft>
              <a:buClr>
                <a:schemeClr val="dk1"/>
              </a:buClr>
              <a:buSzPts val="990"/>
              <a:buFont typeface="Arial"/>
              <a:buNone/>
            </a:pPr>
            <a:r>
              <a:rPr b="1" lang="en" u="sng">
                <a:solidFill>
                  <a:srgbClr val="0B5394"/>
                </a:solidFill>
                <a:highlight>
                  <a:schemeClr val="lt1"/>
                </a:highlight>
              </a:rPr>
              <a:t>Hotel Booking EDA Analysis</a:t>
            </a:r>
            <a:endParaRPr b="1" u="sng">
              <a:solidFill>
                <a:srgbClr val="0B5394"/>
              </a:solidFill>
              <a:highlight>
                <a:schemeClr val="lt1"/>
              </a:highlight>
            </a:endParaRPr>
          </a:p>
          <a:p>
            <a:pPr indent="0" lvl="0" marL="0" rtl="0" algn="ctr">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152350" y="2123600"/>
            <a:ext cx="2854175" cy="2854175"/>
          </a:xfrm>
          <a:prstGeom prst="rect">
            <a:avLst/>
          </a:prstGeom>
          <a:noFill/>
          <a:ln>
            <a:noFill/>
          </a:ln>
        </p:spPr>
      </p:pic>
      <p:sp>
        <p:nvSpPr>
          <p:cNvPr id="56" name="Google Shape;56;p13"/>
          <p:cNvSpPr txBox="1"/>
          <p:nvPr/>
        </p:nvSpPr>
        <p:spPr>
          <a:xfrm>
            <a:off x="5156100" y="2520725"/>
            <a:ext cx="39879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u="sng">
                <a:solidFill>
                  <a:srgbClr val="DD7E6B"/>
                </a:solidFill>
                <a:latin typeface="Lobster"/>
                <a:ea typeface="Lobster"/>
                <a:cs typeface="Lobster"/>
                <a:sym typeface="Lobster"/>
              </a:rPr>
              <a:t>Team Members Name:</a:t>
            </a:r>
            <a:endParaRPr b="1" sz="2600" u="sng">
              <a:solidFill>
                <a:srgbClr val="DD7E6B"/>
              </a:solidFill>
              <a:latin typeface="Lobster"/>
              <a:ea typeface="Lobster"/>
              <a:cs typeface="Lobster"/>
              <a:sym typeface="Lobste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1. </a:t>
            </a:r>
            <a:r>
              <a:rPr lang="en" sz="1800"/>
              <a:t>Mayank Gupta</a:t>
            </a:r>
            <a:endParaRPr sz="1800"/>
          </a:p>
          <a:p>
            <a:pPr indent="0" lvl="0" marL="0" rtl="0" algn="l">
              <a:spcBef>
                <a:spcPts val="0"/>
              </a:spcBef>
              <a:spcAft>
                <a:spcPts val="0"/>
              </a:spcAft>
              <a:buNone/>
            </a:pPr>
            <a:r>
              <a:rPr lang="en" sz="1800"/>
              <a:t>2. Dheeraj Patel</a:t>
            </a:r>
            <a:endParaRPr sz="1800"/>
          </a:p>
          <a:p>
            <a:pPr indent="0" lvl="0" marL="0" rtl="0" algn="l">
              <a:spcBef>
                <a:spcPts val="0"/>
              </a:spcBef>
              <a:spcAft>
                <a:spcPts val="0"/>
              </a:spcAft>
              <a:buNone/>
            </a:pPr>
            <a:r>
              <a:rPr lang="en" sz="1800"/>
              <a:t>3. Vishal Kumar Yadav</a:t>
            </a:r>
            <a:endParaRPr sz="1800"/>
          </a:p>
          <a:p>
            <a:pPr indent="0" lvl="0" marL="0" rtl="0" algn="l">
              <a:spcBef>
                <a:spcPts val="0"/>
              </a:spcBef>
              <a:spcAft>
                <a:spcPts val="0"/>
              </a:spcAft>
              <a:buNone/>
            </a:pPr>
            <a:r>
              <a:rPr lang="en" sz="1800"/>
              <a:t>4. Khushboo Yadav</a:t>
            </a:r>
            <a:endParaRPr sz="1800"/>
          </a:p>
          <a:p>
            <a:pPr indent="0" lvl="0" marL="0" rtl="0" algn="l">
              <a:spcBef>
                <a:spcPts val="0"/>
              </a:spcBef>
              <a:spcAft>
                <a:spcPts val="0"/>
              </a:spcAft>
              <a:buNone/>
            </a:pPr>
            <a:r>
              <a:rPr lang="en" sz="1800"/>
              <a:t>5. Rozi Fatma</a:t>
            </a:r>
            <a:endParaRPr sz="1800"/>
          </a:p>
        </p:txBody>
      </p:sp>
      <p:pic>
        <p:nvPicPr>
          <p:cNvPr id="57" name="Google Shape;57;p13"/>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20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Cleaning of Data and Manipulation:</a:t>
            </a:r>
            <a:endParaRPr b="1" u="sng"/>
          </a:p>
        </p:txBody>
      </p:sp>
      <p:pic>
        <p:nvPicPr>
          <p:cNvPr id="118" name="Google Shape;118;p22"/>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119" name="Google Shape;119;p22"/>
          <p:cNvPicPr preferRelativeResize="0"/>
          <p:nvPr/>
        </p:nvPicPr>
        <p:blipFill>
          <a:blip r:embed="rId4">
            <a:alphaModFix/>
          </a:blip>
          <a:stretch>
            <a:fillRect/>
          </a:stretch>
        </p:blipFill>
        <p:spPr>
          <a:xfrm>
            <a:off x="1632850" y="857250"/>
            <a:ext cx="5500700" cy="3888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270875" y="20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Removing of Duplicate values</a:t>
            </a:r>
            <a:endParaRPr b="1" u="sng"/>
          </a:p>
        </p:txBody>
      </p:sp>
      <p:pic>
        <p:nvPicPr>
          <p:cNvPr id="125" name="Google Shape;125;p23"/>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126" name="Google Shape;126;p23"/>
          <p:cNvPicPr preferRelativeResize="0"/>
          <p:nvPr/>
        </p:nvPicPr>
        <p:blipFill>
          <a:blip r:embed="rId4">
            <a:alphaModFix/>
          </a:blip>
          <a:stretch>
            <a:fillRect/>
          </a:stretch>
        </p:blipFill>
        <p:spPr>
          <a:xfrm>
            <a:off x="1051150" y="1051150"/>
            <a:ext cx="6827375" cy="3617375"/>
          </a:xfrm>
          <a:prstGeom prst="rect">
            <a:avLst/>
          </a:prstGeom>
          <a:noFill/>
          <a:ln>
            <a:noFill/>
          </a:ln>
        </p:spPr>
      </p:pic>
      <p:pic>
        <p:nvPicPr>
          <p:cNvPr id="127" name="Google Shape;127;p23"/>
          <p:cNvPicPr preferRelativeResize="0"/>
          <p:nvPr/>
        </p:nvPicPr>
        <p:blipFill>
          <a:blip r:embed="rId5">
            <a:alphaModFix/>
          </a:blip>
          <a:stretch>
            <a:fillRect/>
          </a:stretch>
        </p:blipFill>
        <p:spPr>
          <a:xfrm>
            <a:off x="7938875" y="3938375"/>
            <a:ext cx="1205125" cy="1205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Dealing with Null Values </a:t>
            </a:r>
            <a:endParaRPr b="1" u="sng"/>
          </a:p>
        </p:txBody>
      </p:sp>
      <p:pic>
        <p:nvPicPr>
          <p:cNvPr id="133" name="Google Shape;133;p24"/>
          <p:cNvPicPr preferRelativeResize="0"/>
          <p:nvPr/>
        </p:nvPicPr>
        <p:blipFill>
          <a:blip r:embed="rId3">
            <a:alphaModFix/>
          </a:blip>
          <a:stretch>
            <a:fillRect/>
          </a:stretch>
        </p:blipFill>
        <p:spPr>
          <a:xfrm>
            <a:off x="1704300" y="572700"/>
            <a:ext cx="5694575" cy="1419225"/>
          </a:xfrm>
          <a:prstGeom prst="rect">
            <a:avLst/>
          </a:prstGeom>
          <a:noFill/>
          <a:ln>
            <a:noFill/>
          </a:ln>
        </p:spPr>
      </p:pic>
      <p:pic>
        <p:nvPicPr>
          <p:cNvPr id="134" name="Google Shape;134;p24"/>
          <p:cNvPicPr preferRelativeResize="0"/>
          <p:nvPr/>
        </p:nvPicPr>
        <p:blipFill>
          <a:blip r:embed="rId4">
            <a:alphaModFix/>
          </a:blip>
          <a:stretch>
            <a:fillRect/>
          </a:stretch>
        </p:blipFill>
        <p:spPr>
          <a:xfrm>
            <a:off x="2223875" y="2112075"/>
            <a:ext cx="4200525" cy="2807800"/>
          </a:xfrm>
          <a:prstGeom prst="rect">
            <a:avLst/>
          </a:prstGeom>
          <a:noFill/>
          <a:ln>
            <a:noFill/>
          </a:ln>
        </p:spPr>
      </p:pic>
      <p:pic>
        <p:nvPicPr>
          <p:cNvPr id="135" name="Google Shape;135;p24"/>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u="sng"/>
              <a:t>Dealing with Null Values Count</a:t>
            </a:r>
            <a:endParaRPr u="sng"/>
          </a:p>
        </p:txBody>
      </p:sp>
      <p:pic>
        <p:nvPicPr>
          <p:cNvPr id="141" name="Google Shape;141;p25"/>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142" name="Google Shape;142;p25"/>
          <p:cNvPicPr preferRelativeResize="0"/>
          <p:nvPr/>
        </p:nvPicPr>
        <p:blipFill>
          <a:blip r:embed="rId4">
            <a:alphaModFix/>
          </a:blip>
          <a:stretch>
            <a:fillRect/>
          </a:stretch>
        </p:blipFill>
        <p:spPr>
          <a:xfrm>
            <a:off x="0" y="739512"/>
            <a:ext cx="9144001" cy="44039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Converting </a:t>
            </a:r>
            <a:r>
              <a:rPr b="1" lang="en" u="sng"/>
              <a:t>Data Type</a:t>
            </a:r>
            <a:endParaRPr b="1" u="sng"/>
          </a:p>
        </p:txBody>
      </p:sp>
      <p:pic>
        <p:nvPicPr>
          <p:cNvPr id="148" name="Google Shape;148;p26"/>
          <p:cNvPicPr preferRelativeResize="0"/>
          <p:nvPr/>
        </p:nvPicPr>
        <p:blipFill>
          <a:blip r:embed="rId3">
            <a:alphaModFix/>
          </a:blip>
          <a:stretch>
            <a:fillRect/>
          </a:stretch>
        </p:blipFill>
        <p:spPr>
          <a:xfrm>
            <a:off x="311700" y="572688"/>
            <a:ext cx="2838450" cy="4391025"/>
          </a:xfrm>
          <a:prstGeom prst="rect">
            <a:avLst/>
          </a:prstGeom>
          <a:noFill/>
          <a:ln>
            <a:noFill/>
          </a:ln>
        </p:spPr>
      </p:pic>
      <p:pic>
        <p:nvPicPr>
          <p:cNvPr id="149" name="Google Shape;149;p26"/>
          <p:cNvPicPr preferRelativeResize="0"/>
          <p:nvPr/>
        </p:nvPicPr>
        <p:blipFill>
          <a:blip r:embed="rId4">
            <a:alphaModFix/>
          </a:blip>
          <a:stretch>
            <a:fillRect/>
          </a:stretch>
        </p:blipFill>
        <p:spPr>
          <a:xfrm>
            <a:off x="3150150" y="1912688"/>
            <a:ext cx="5689049" cy="937131"/>
          </a:xfrm>
          <a:prstGeom prst="rect">
            <a:avLst/>
          </a:prstGeom>
          <a:noFill/>
          <a:ln>
            <a:noFill/>
          </a:ln>
        </p:spPr>
      </p:pic>
      <p:pic>
        <p:nvPicPr>
          <p:cNvPr id="150" name="Google Shape;150;p26"/>
          <p:cNvPicPr preferRelativeResize="0"/>
          <p:nvPr/>
        </p:nvPicPr>
        <p:blipFill>
          <a:blip r:embed="rId5">
            <a:alphaModFix/>
          </a:blip>
          <a:stretch>
            <a:fillRect/>
          </a:stretch>
        </p:blipFill>
        <p:spPr>
          <a:xfrm>
            <a:off x="3150150" y="3002219"/>
            <a:ext cx="2790825" cy="228600"/>
          </a:xfrm>
          <a:prstGeom prst="rect">
            <a:avLst/>
          </a:prstGeom>
          <a:noFill/>
          <a:ln>
            <a:noFill/>
          </a:ln>
        </p:spPr>
      </p:pic>
      <p:pic>
        <p:nvPicPr>
          <p:cNvPr id="151" name="Google Shape;151;p26"/>
          <p:cNvPicPr preferRelativeResize="0"/>
          <p:nvPr/>
        </p:nvPicPr>
        <p:blipFill>
          <a:blip r:embed="rId6">
            <a:alphaModFix/>
          </a:blip>
          <a:stretch>
            <a:fillRect/>
          </a:stretch>
        </p:blipFill>
        <p:spPr>
          <a:xfrm>
            <a:off x="8361517" y="-8"/>
            <a:ext cx="782475" cy="782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0"/>
            <a:ext cx="8520600" cy="793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744" u="sng"/>
              <a:t>Data Visualization</a:t>
            </a:r>
            <a:endParaRPr b="1" sz="2744" u="sng"/>
          </a:p>
          <a:p>
            <a:pPr indent="0" lvl="0" marL="0" rtl="0" algn="l">
              <a:lnSpc>
                <a:spcPct val="115000"/>
              </a:lnSpc>
              <a:spcBef>
                <a:spcPts val="0"/>
              </a:spcBef>
              <a:spcAft>
                <a:spcPts val="0"/>
              </a:spcAft>
              <a:buNone/>
            </a:pPr>
            <a:r>
              <a:rPr lang="en" sz="2100"/>
              <a:t>Let’s take some insights from our data:</a:t>
            </a:r>
            <a:endParaRPr sz="2100"/>
          </a:p>
        </p:txBody>
      </p:sp>
      <p:sp>
        <p:nvSpPr>
          <p:cNvPr id="157" name="Google Shape;157;p27"/>
          <p:cNvSpPr txBox="1"/>
          <p:nvPr/>
        </p:nvSpPr>
        <p:spPr>
          <a:xfrm>
            <a:off x="0" y="793200"/>
            <a:ext cx="9144000" cy="4215900"/>
          </a:xfrm>
          <a:prstGeom prst="rect">
            <a:avLst/>
          </a:prstGeom>
          <a:noFill/>
          <a:ln>
            <a:noFill/>
          </a:ln>
        </p:spPr>
        <p:txBody>
          <a:bodyPr anchorCtr="0" anchor="t" bIns="91425" lIns="91425" spcFirstLastPara="1" rIns="91425" wrap="square" tIns="91425">
            <a:spAutoFit/>
          </a:bodyPr>
          <a:lstStyle/>
          <a:p>
            <a:pPr indent="-314325" lvl="0" marL="457200" rtl="0" algn="l">
              <a:lnSpc>
                <a:spcPct val="115000"/>
              </a:lnSpc>
              <a:spcBef>
                <a:spcPts val="120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What is the correlation between the given data?</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Which type of Hotel is mostly prefered by the customers?</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What is the reason for cancellation of bookings?</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Which type of hotel bookings are mostly cancelled?</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Which Year is the most profitable for hotel bookings?</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In which month most hotels were booked?</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When the hotel gets more guest i.e., in weekdays or weekends?</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Which type of hotel is mostly preferred by adults having children or babies?</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What is the booking rate according to the population?</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The maximum number of guests are from which country?</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Which market segment is more profitable for hotel bookings?</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Which form of distribution do customers prefer most?</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What is the number of repeated families in hotel bookings and which type of hotel has more loyal customers?</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Which hotel produces maximum revenue?</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Which room type has highest average daily rate?</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Does a longer waiting period result in cancelled bookings?</a:t>
            </a:r>
            <a:endParaRPr sz="1350">
              <a:solidFill>
                <a:schemeClr val="accent2"/>
              </a:solidFill>
              <a:highlight>
                <a:srgbClr val="FFFFFF"/>
              </a:highlight>
              <a:latin typeface="Roboto"/>
              <a:ea typeface="Roboto"/>
              <a:cs typeface="Roboto"/>
              <a:sym typeface="Roboto"/>
            </a:endParaRPr>
          </a:p>
          <a:p>
            <a:pPr indent="-314325" lvl="0" marL="457200" rtl="0" algn="l">
              <a:lnSpc>
                <a:spcPct val="115000"/>
              </a:lnSpc>
              <a:spcBef>
                <a:spcPts val="0"/>
              </a:spcBef>
              <a:spcAft>
                <a:spcPts val="0"/>
              </a:spcAft>
              <a:buClr>
                <a:schemeClr val="accent2"/>
              </a:buClr>
              <a:buSzPts val="1350"/>
              <a:buFont typeface="Roboto"/>
              <a:buAutoNum type="arabicPeriod"/>
            </a:pPr>
            <a:r>
              <a:rPr lang="en" sz="1350">
                <a:solidFill>
                  <a:schemeClr val="accent2"/>
                </a:solidFill>
                <a:highlight>
                  <a:srgbClr val="FFFFFF"/>
                </a:highlight>
                <a:latin typeface="Roboto"/>
                <a:ea typeface="Roboto"/>
                <a:cs typeface="Roboto"/>
                <a:sym typeface="Roboto"/>
              </a:rPr>
              <a:t>In which month do the hotels have the highest revenue?</a:t>
            </a:r>
            <a:endParaRPr sz="1350">
              <a:solidFill>
                <a:schemeClr val="accent2"/>
              </a:solidFill>
              <a:highlight>
                <a:srgbClr val="FFFFFF"/>
              </a:highlight>
              <a:latin typeface="Roboto"/>
              <a:ea typeface="Roboto"/>
              <a:cs typeface="Roboto"/>
              <a:sym typeface="Roboto"/>
            </a:endParaRPr>
          </a:p>
        </p:txBody>
      </p:sp>
      <p:pic>
        <p:nvPicPr>
          <p:cNvPr id="158" name="Google Shape;158;p27"/>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marR="38100" rtl="0" algn="l">
              <a:lnSpc>
                <a:spcPct val="115000"/>
              </a:lnSpc>
              <a:spcBef>
                <a:spcPts val="600"/>
              </a:spcBef>
              <a:spcAft>
                <a:spcPts val="500"/>
              </a:spcAft>
              <a:buNone/>
            </a:pPr>
            <a:r>
              <a:rPr b="1" lang="en" sz="2500">
                <a:solidFill>
                  <a:schemeClr val="accent2"/>
                </a:solidFill>
                <a:latin typeface="Roboto"/>
                <a:ea typeface="Roboto"/>
                <a:cs typeface="Roboto"/>
                <a:sym typeface="Roboto"/>
              </a:rPr>
              <a:t>What is the count of each type of Hotels ?</a:t>
            </a:r>
            <a:endParaRPr b="1" sz="2500"/>
          </a:p>
        </p:txBody>
      </p:sp>
      <p:pic>
        <p:nvPicPr>
          <p:cNvPr id="164" name="Google Shape;164;p28"/>
          <p:cNvPicPr preferRelativeResize="0"/>
          <p:nvPr/>
        </p:nvPicPr>
        <p:blipFill>
          <a:blip r:embed="rId3">
            <a:alphaModFix/>
          </a:blip>
          <a:stretch>
            <a:fillRect/>
          </a:stretch>
        </p:blipFill>
        <p:spPr>
          <a:xfrm>
            <a:off x="-74550" y="1693350"/>
            <a:ext cx="9144001" cy="3486562"/>
          </a:xfrm>
          <a:prstGeom prst="rect">
            <a:avLst/>
          </a:prstGeom>
          <a:noFill/>
          <a:ln>
            <a:noFill/>
          </a:ln>
        </p:spPr>
      </p:pic>
      <p:pic>
        <p:nvPicPr>
          <p:cNvPr id="165" name="Google Shape;165;p28"/>
          <p:cNvPicPr preferRelativeResize="0"/>
          <p:nvPr/>
        </p:nvPicPr>
        <p:blipFill>
          <a:blip r:embed="rId4">
            <a:alphaModFix/>
          </a:blip>
          <a:stretch>
            <a:fillRect/>
          </a:stretch>
        </p:blipFill>
        <p:spPr>
          <a:xfrm>
            <a:off x="2596600" y="783900"/>
            <a:ext cx="3333750" cy="971550"/>
          </a:xfrm>
          <a:prstGeom prst="rect">
            <a:avLst/>
          </a:prstGeom>
          <a:noFill/>
          <a:ln>
            <a:noFill/>
          </a:ln>
        </p:spPr>
      </p:pic>
      <p:pic>
        <p:nvPicPr>
          <p:cNvPr id="166" name="Google Shape;166;p28"/>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862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Data </a:t>
            </a:r>
            <a:r>
              <a:rPr b="1" lang="en" u="sng"/>
              <a:t>Visualization</a:t>
            </a:r>
            <a:r>
              <a:rPr b="1" lang="en" u="sng"/>
              <a:t> of hotel type</a:t>
            </a:r>
            <a:endParaRPr b="1" u="sng"/>
          </a:p>
        </p:txBody>
      </p:sp>
      <p:sp>
        <p:nvSpPr>
          <p:cNvPr id="172" name="Google Shape;172;p29"/>
          <p:cNvSpPr txBox="1"/>
          <p:nvPr>
            <p:ph idx="1" type="body"/>
          </p:nvPr>
        </p:nvSpPr>
        <p:spPr>
          <a:xfrm>
            <a:off x="0" y="3665075"/>
            <a:ext cx="9144000" cy="1478400"/>
          </a:xfrm>
          <a:prstGeom prst="rect">
            <a:avLst/>
          </a:prstGeom>
        </p:spPr>
        <p:txBody>
          <a:bodyPr anchorCtr="0" anchor="t" bIns="91425" lIns="91425" spcFirstLastPara="1" rIns="91425" wrap="square" tIns="91425">
            <a:normAutofit fontScale="25000" lnSpcReduction="20000"/>
          </a:bodyPr>
          <a:lstStyle/>
          <a:p>
            <a:pPr indent="-321131" lvl="0" marL="457200" rtl="0" algn="l">
              <a:lnSpc>
                <a:spcPct val="150000"/>
              </a:lnSpc>
              <a:spcBef>
                <a:spcPts val="600"/>
              </a:spcBef>
              <a:spcAft>
                <a:spcPts val="0"/>
              </a:spcAft>
              <a:buClr>
                <a:schemeClr val="accent2"/>
              </a:buClr>
              <a:buSzPct val="100000"/>
              <a:buFont typeface="Roboto"/>
              <a:buChar char="●"/>
            </a:pPr>
            <a:r>
              <a:rPr lang="en" sz="5828">
                <a:solidFill>
                  <a:schemeClr val="accent2"/>
                </a:solidFill>
                <a:highlight>
                  <a:srgbClr val="FFFFFF"/>
                </a:highlight>
                <a:latin typeface="Roboto"/>
                <a:ea typeface="Roboto"/>
                <a:cs typeface="Roboto"/>
                <a:sym typeface="Roboto"/>
              </a:rPr>
              <a:t>We have found there are two types of hotel in the given dataset.</a:t>
            </a:r>
            <a:endParaRPr sz="5778">
              <a:solidFill>
                <a:schemeClr val="accent2"/>
              </a:solidFill>
              <a:highlight>
                <a:srgbClr val="FFFFFF"/>
              </a:highlight>
              <a:latin typeface="Roboto"/>
              <a:ea typeface="Roboto"/>
              <a:cs typeface="Roboto"/>
              <a:sym typeface="Roboto"/>
            </a:endParaRPr>
          </a:p>
          <a:p>
            <a:pPr indent="-321131" lvl="0" marL="457200" rtl="0" algn="l">
              <a:lnSpc>
                <a:spcPct val="150000"/>
              </a:lnSpc>
              <a:spcBef>
                <a:spcPts val="0"/>
              </a:spcBef>
              <a:spcAft>
                <a:spcPts val="0"/>
              </a:spcAft>
              <a:buClr>
                <a:schemeClr val="accent2"/>
              </a:buClr>
              <a:buSzPct val="102813"/>
              <a:buFont typeface="Roboto"/>
              <a:buChar char="●"/>
            </a:pPr>
            <a:r>
              <a:rPr lang="en" sz="5669">
                <a:solidFill>
                  <a:schemeClr val="accent2"/>
                </a:solidFill>
                <a:highlight>
                  <a:srgbClr val="FFFFFF"/>
                </a:highlight>
                <a:latin typeface="Roboto"/>
                <a:ea typeface="Roboto"/>
                <a:cs typeface="Roboto"/>
                <a:sym typeface="Roboto"/>
              </a:rPr>
              <a:t>It seems that a huge proportion of hotels was city hotel. Resort hotel tend to be on the expensive side and most people will just stick with </a:t>
            </a:r>
            <a:r>
              <a:rPr b="1" lang="en" sz="5669">
                <a:solidFill>
                  <a:schemeClr val="accent2"/>
                </a:solidFill>
                <a:highlight>
                  <a:srgbClr val="FFFFFF"/>
                </a:highlight>
                <a:latin typeface="Roboto"/>
                <a:ea typeface="Roboto"/>
                <a:cs typeface="Roboto"/>
                <a:sym typeface="Roboto"/>
              </a:rPr>
              <a:t>City hotel</a:t>
            </a:r>
            <a:r>
              <a:rPr lang="en" sz="5669">
                <a:solidFill>
                  <a:schemeClr val="accent2"/>
                </a:solidFill>
                <a:highlight>
                  <a:srgbClr val="FFFFFF"/>
                </a:highlight>
                <a:latin typeface="Roboto"/>
                <a:ea typeface="Roboto"/>
                <a:cs typeface="Roboto"/>
                <a:sym typeface="Roboto"/>
              </a:rPr>
              <a:t>.</a:t>
            </a:r>
            <a:endParaRPr sz="5669">
              <a:solidFill>
                <a:schemeClr val="accent2"/>
              </a:solidFill>
              <a:highlight>
                <a:srgbClr val="FFFFFF"/>
              </a:highlight>
              <a:latin typeface="Roboto"/>
              <a:ea typeface="Roboto"/>
              <a:cs typeface="Roboto"/>
              <a:sym typeface="Roboto"/>
            </a:endParaRPr>
          </a:p>
          <a:p>
            <a:pPr indent="-318599" lvl="0" marL="457200" rtl="0" algn="l">
              <a:lnSpc>
                <a:spcPct val="150000"/>
              </a:lnSpc>
              <a:spcBef>
                <a:spcPts val="0"/>
              </a:spcBef>
              <a:spcAft>
                <a:spcPts val="0"/>
              </a:spcAft>
              <a:buClr>
                <a:schemeClr val="accent2"/>
              </a:buClr>
              <a:buSzPct val="100000"/>
              <a:buFont typeface="Roboto"/>
              <a:buChar char="●"/>
            </a:pPr>
            <a:r>
              <a:rPr lang="en" sz="5669">
                <a:solidFill>
                  <a:schemeClr val="accent2"/>
                </a:solidFill>
                <a:highlight>
                  <a:srgbClr val="FFFFFF"/>
                </a:highlight>
                <a:latin typeface="Roboto"/>
                <a:ea typeface="Roboto"/>
                <a:cs typeface="Roboto"/>
                <a:sym typeface="Roboto"/>
              </a:rPr>
              <a:t>The most of the hotels are booked in the year </a:t>
            </a:r>
            <a:r>
              <a:rPr b="1" lang="en" sz="5669">
                <a:solidFill>
                  <a:schemeClr val="accent2"/>
                </a:solidFill>
                <a:highlight>
                  <a:srgbClr val="FFFFFF"/>
                </a:highlight>
                <a:latin typeface="Roboto"/>
                <a:ea typeface="Roboto"/>
                <a:cs typeface="Roboto"/>
                <a:sym typeface="Roboto"/>
              </a:rPr>
              <a:t>2016</a:t>
            </a:r>
            <a:endParaRPr b="1" sz="5669">
              <a:solidFill>
                <a:schemeClr val="accent2"/>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a:solidFill>
                <a:schemeClr val="accent2"/>
              </a:solidFill>
              <a:highlight>
                <a:srgbClr val="FFFFFF"/>
              </a:highlight>
              <a:latin typeface="Roboto"/>
              <a:ea typeface="Roboto"/>
              <a:cs typeface="Roboto"/>
              <a:sym typeface="Roboto"/>
            </a:endParaRPr>
          </a:p>
          <a:p>
            <a:pPr indent="0" lvl="0" marL="457200" rtl="0" algn="l">
              <a:spcBef>
                <a:spcPts val="600"/>
              </a:spcBef>
              <a:spcAft>
                <a:spcPts val="500"/>
              </a:spcAft>
              <a:buNone/>
            </a:pPr>
            <a:r>
              <a:t/>
            </a:r>
            <a:endParaRPr>
              <a:solidFill>
                <a:schemeClr val="accent2"/>
              </a:solidFill>
              <a:highlight>
                <a:srgbClr val="FFFFFF"/>
              </a:highlight>
              <a:latin typeface="Roboto"/>
              <a:ea typeface="Roboto"/>
              <a:cs typeface="Roboto"/>
              <a:sym typeface="Roboto"/>
            </a:endParaRPr>
          </a:p>
        </p:txBody>
      </p:sp>
      <p:pic>
        <p:nvPicPr>
          <p:cNvPr id="173" name="Google Shape;173;p29"/>
          <p:cNvPicPr preferRelativeResize="0"/>
          <p:nvPr/>
        </p:nvPicPr>
        <p:blipFill>
          <a:blip r:embed="rId3">
            <a:alphaModFix/>
          </a:blip>
          <a:stretch>
            <a:fillRect/>
          </a:stretch>
        </p:blipFill>
        <p:spPr>
          <a:xfrm>
            <a:off x="0" y="972900"/>
            <a:ext cx="4010025" cy="2692175"/>
          </a:xfrm>
          <a:prstGeom prst="rect">
            <a:avLst/>
          </a:prstGeom>
          <a:noFill/>
          <a:ln>
            <a:noFill/>
          </a:ln>
        </p:spPr>
      </p:pic>
      <p:sp>
        <p:nvSpPr>
          <p:cNvPr id="174" name="Google Shape;174;p29"/>
          <p:cNvSpPr txBox="1"/>
          <p:nvPr/>
        </p:nvSpPr>
        <p:spPr>
          <a:xfrm>
            <a:off x="0" y="572700"/>
            <a:ext cx="8907000" cy="400200"/>
          </a:xfrm>
          <a:prstGeom prst="rect">
            <a:avLst/>
          </a:prstGeom>
          <a:noFill/>
          <a:ln>
            <a:noFill/>
          </a:ln>
        </p:spPr>
        <p:txBody>
          <a:bodyPr anchorCtr="0" anchor="t" bIns="91425" lIns="91425" spcFirstLastPara="1" rIns="91425" wrap="square" tIns="91425">
            <a:spAutoFit/>
          </a:bodyPr>
          <a:lstStyle/>
          <a:p>
            <a:pPr indent="0" lvl="0" marL="0" marR="38100" rtl="0" algn="ctr">
              <a:lnSpc>
                <a:spcPct val="115000"/>
              </a:lnSpc>
              <a:spcBef>
                <a:spcPts val="600"/>
              </a:spcBef>
              <a:spcAft>
                <a:spcPts val="500"/>
              </a:spcAft>
              <a:buNone/>
            </a:pPr>
            <a:r>
              <a:rPr b="1" lang="en">
                <a:solidFill>
                  <a:schemeClr val="accent2"/>
                </a:solidFill>
                <a:latin typeface="Roboto"/>
                <a:ea typeface="Roboto"/>
                <a:cs typeface="Roboto"/>
                <a:sym typeface="Roboto"/>
              </a:rPr>
              <a:t>Which of the two hotels is preferred by customers, and in which year most hotels were booked?</a:t>
            </a:r>
            <a:endParaRPr/>
          </a:p>
        </p:txBody>
      </p:sp>
      <p:pic>
        <p:nvPicPr>
          <p:cNvPr id="175" name="Google Shape;175;p29"/>
          <p:cNvPicPr preferRelativeResize="0"/>
          <p:nvPr/>
        </p:nvPicPr>
        <p:blipFill>
          <a:blip r:embed="rId4">
            <a:alphaModFix/>
          </a:blip>
          <a:stretch>
            <a:fillRect/>
          </a:stretch>
        </p:blipFill>
        <p:spPr>
          <a:xfrm>
            <a:off x="5168350" y="972899"/>
            <a:ext cx="3174254" cy="2692175"/>
          </a:xfrm>
          <a:prstGeom prst="rect">
            <a:avLst/>
          </a:prstGeom>
          <a:noFill/>
          <a:ln>
            <a:noFill/>
          </a:ln>
        </p:spPr>
      </p:pic>
      <p:pic>
        <p:nvPicPr>
          <p:cNvPr id="176" name="Google Shape;176;p29"/>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marR="38100" rtl="0" algn="l">
              <a:lnSpc>
                <a:spcPct val="115000"/>
              </a:lnSpc>
              <a:spcBef>
                <a:spcPts val="600"/>
              </a:spcBef>
              <a:spcAft>
                <a:spcPts val="500"/>
              </a:spcAft>
              <a:buNone/>
            </a:pPr>
            <a:r>
              <a:rPr b="1" lang="en" sz="2500" u="sng">
                <a:latin typeface="Roboto"/>
                <a:ea typeface="Roboto"/>
                <a:cs typeface="Roboto"/>
                <a:sym typeface="Roboto"/>
              </a:rPr>
              <a:t>Data </a:t>
            </a:r>
            <a:r>
              <a:rPr b="1" lang="en" sz="2500" u="sng">
                <a:latin typeface="Roboto"/>
                <a:ea typeface="Roboto"/>
                <a:cs typeface="Roboto"/>
                <a:sym typeface="Roboto"/>
              </a:rPr>
              <a:t>Visualization</a:t>
            </a:r>
            <a:endParaRPr b="1" sz="2700" u="sng"/>
          </a:p>
        </p:txBody>
      </p:sp>
      <p:sp>
        <p:nvSpPr>
          <p:cNvPr id="182" name="Google Shape;182;p30"/>
          <p:cNvSpPr txBox="1"/>
          <p:nvPr>
            <p:ph idx="1" type="body"/>
          </p:nvPr>
        </p:nvSpPr>
        <p:spPr>
          <a:xfrm>
            <a:off x="311700" y="572700"/>
            <a:ext cx="8670900" cy="456000"/>
          </a:xfrm>
          <a:prstGeom prst="rect">
            <a:avLst/>
          </a:prstGeom>
        </p:spPr>
        <p:txBody>
          <a:bodyPr anchorCtr="0" anchor="t" bIns="91425" lIns="91425" spcFirstLastPara="1" rIns="91425" wrap="square" tIns="91425">
            <a:normAutofit/>
          </a:bodyPr>
          <a:lstStyle/>
          <a:p>
            <a:pPr indent="0" lvl="0" marL="76200" marR="38100" rtl="0" algn="l">
              <a:spcBef>
                <a:spcPts val="600"/>
              </a:spcBef>
              <a:spcAft>
                <a:spcPts val="500"/>
              </a:spcAft>
              <a:buClr>
                <a:schemeClr val="dk1"/>
              </a:buClr>
              <a:buSzPts val="1100"/>
              <a:buFont typeface="Arial"/>
              <a:buNone/>
            </a:pPr>
            <a:r>
              <a:rPr b="1" lang="en" sz="1600">
                <a:solidFill>
                  <a:schemeClr val="accent2"/>
                </a:solidFill>
                <a:latin typeface="Roboto"/>
                <a:ea typeface="Roboto"/>
                <a:cs typeface="Roboto"/>
                <a:sym typeface="Roboto"/>
              </a:rPr>
              <a:t>When the hotel gets more guest i.e., in weekdays or weekends?</a:t>
            </a:r>
            <a:endParaRPr b="1" sz="2200"/>
          </a:p>
        </p:txBody>
      </p:sp>
      <p:pic>
        <p:nvPicPr>
          <p:cNvPr id="183" name="Google Shape;183;p30"/>
          <p:cNvPicPr preferRelativeResize="0"/>
          <p:nvPr/>
        </p:nvPicPr>
        <p:blipFill>
          <a:blip r:embed="rId3">
            <a:alphaModFix/>
          </a:blip>
          <a:stretch>
            <a:fillRect/>
          </a:stretch>
        </p:blipFill>
        <p:spPr>
          <a:xfrm>
            <a:off x="152400" y="1248050"/>
            <a:ext cx="3409950" cy="3028950"/>
          </a:xfrm>
          <a:prstGeom prst="rect">
            <a:avLst/>
          </a:prstGeom>
          <a:noFill/>
          <a:ln>
            <a:noFill/>
          </a:ln>
        </p:spPr>
      </p:pic>
      <p:pic>
        <p:nvPicPr>
          <p:cNvPr id="184" name="Google Shape;184;p30"/>
          <p:cNvPicPr preferRelativeResize="0"/>
          <p:nvPr/>
        </p:nvPicPr>
        <p:blipFill>
          <a:blip r:embed="rId4">
            <a:alphaModFix/>
          </a:blip>
          <a:stretch>
            <a:fillRect/>
          </a:stretch>
        </p:blipFill>
        <p:spPr>
          <a:xfrm>
            <a:off x="3714750" y="1181100"/>
            <a:ext cx="3409950" cy="3162852"/>
          </a:xfrm>
          <a:prstGeom prst="rect">
            <a:avLst/>
          </a:prstGeom>
          <a:noFill/>
          <a:ln>
            <a:noFill/>
          </a:ln>
        </p:spPr>
      </p:pic>
      <p:sp>
        <p:nvSpPr>
          <p:cNvPr id="185" name="Google Shape;185;p30"/>
          <p:cNvSpPr txBox="1"/>
          <p:nvPr/>
        </p:nvSpPr>
        <p:spPr>
          <a:xfrm>
            <a:off x="152400" y="4277000"/>
            <a:ext cx="7138800" cy="72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Clr>
                <a:schemeClr val="dk1"/>
              </a:buClr>
              <a:buSzPts val="1100"/>
              <a:buFont typeface="Arial"/>
              <a:buNone/>
            </a:pPr>
            <a:r>
              <a:rPr b="1" lang="en">
                <a:solidFill>
                  <a:schemeClr val="accent2"/>
                </a:solidFill>
                <a:highlight>
                  <a:srgbClr val="FFFFFF"/>
                </a:highlight>
                <a:latin typeface="Roboto"/>
                <a:ea typeface="Roboto"/>
                <a:cs typeface="Roboto"/>
                <a:sym typeface="Roboto"/>
              </a:rPr>
              <a:t>What do we see this time?</a:t>
            </a:r>
            <a:endParaRPr b="1">
              <a:solidFill>
                <a:schemeClr val="accent2"/>
              </a:solidFill>
              <a:highlight>
                <a:srgbClr val="FFFFFF"/>
              </a:highlight>
              <a:latin typeface="Roboto"/>
              <a:ea typeface="Roboto"/>
              <a:cs typeface="Roboto"/>
              <a:sym typeface="Roboto"/>
            </a:endParaRPr>
          </a:p>
          <a:p>
            <a:pPr indent="-317500" lvl="0" marL="457200" rtl="0" algn="l">
              <a:lnSpc>
                <a:spcPct val="115000"/>
              </a:lnSpc>
              <a:spcBef>
                <a:spcPts val="600"/>
              </a:spcBef>
              <a:spcAft>
                <a:spcPts val="0"/>
              </a:spcAft>
              <a:buClr>
                <a:schemeClr val="accent2"/>
              </a:buClr>
              <a:buSzPts val="1400"/>
              <a:buFont typeface="Roboto"/>
              <a:buChar char="●"/>
            </a:pPr>
            <a:r>
              <a:rPr lang="en">
                <a:solidFill>
                  <a:schemeClr val="accent2"/>
                </a:solidFill>
                <a:highlight>
                  <a:srgbClr val="FFFFFF"/>
                </a:highlight>
                <a:latin typeface="Roboto"/>
                <a:ea typeface="Roboto"/>
                <a:cs typeface="Roboto"/>
                <a:sym typeface="Roboto"/>
              </a:rPr>
              <a:t>It seems that majority of the stays are over the </a:t>
            </a:r>
            <a:r>
              <a:rPr b="1" lang="en">
                <a:solidFill>
                  <a:schemeClr val="accent2"/>
                </a:solidFill>
                <a:highlight>
                  <a:srgbClr val="FFFFFF"/>
                </a:highlight>
                <a:latin typeface="Roboto"/>
                <a:ea typeface="Roboto"/>
                <a:cs typeface="Roboto"/>
                <a:sym typeface="Roboto"/>
              </a:rPr>
              <a:t>weekdays night</a:t>
            </a:r>
            <a:r>
              <a:rPr lang="en">
                <a:solidFill>
                  <a:schemeClr val="accent2"/>
                </a:solidFill>
                <a:highlight>
                  <a:srgbClr val="FFFFFF"/>
                </a:highlight>
                <a:latin typeface="Roboto"/>
                <a:ea typeface="Roboto"/>
                <a:cs typeface="Roboto"/>
                <a:sym typeface="Roboto"/>
              </a:rPr>
              <a:t>.</a:t>
            </a:r>
            <a:endParaRPr sz="1600"/>
          </a:p>
        </p:txBody>
      </p:sp>
      <p:pic>
        <p:nvPicPr>
          <p:cNvPr id="186" name="Google Shape;186;p30"/>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2247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Data Visualization</a:t>
            </a:r>
            <a:endParaRPr b="1" u="sng"/>
          </a:p>
        </p:txBody>
      </p:sp>
      <p:sp>
        <p:nvSpPr>
          <p:cNvPr id="192" name="Google Shape;192;p31"/>
          <p:cNvSpPr txBox="1"/>
          <p:nvPr>
            <p:ph idx="1" type="body"/>
          </p:nvPr>
        </p:nvSpPr>
        <p:spPr>
          <a:xfrm>
            <a:off x="224725" y="572700"/>
            <a:ext cx="7813500" cy="450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en"/>
              <a:t>The maximum number of guests are from which country?</a:t>
            </a:r>
            <a:endParaRPr b="1"/>
          </a:p>
        </p:txBody>
      </p:sp>
      <p:sp>
        <p:nvSpPr>
          <p:cNvPr id="193" name="Google Shape;193;p31"/>
          <p:cNvSpPr txBox="1"/>
          <p:nvPr/>
        </p:nvSpPr>
        <p:spPr>
          <a:xfrm>
            <a:off x="224725" y="4020600"/>
            <a:ext cx="8857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Observation </a:t>
            </a:r>
            <a:r>
              <a:rPr lang="en"/>
              <a:t>: More than 25000 people, or the majority of the attendees, are from Portugal.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Abbreviations for nations:</a:t>
            </a:r>
            <a:endParaRPr/>
          </a:p>
          <a:p>
            <a:pPr indent="0" lvl="0" marL="0" rtl="0" algn="l">
              <a:spcBef>
                <a:spcPts val="0"/>
              </a:spcBef>
              <a:spcAft>
                <a:spcPts val="0"/>
              </a:spcAft>
              <a:buNone/>
            </a:pPr>
            <a:r>
              <a:rPr b="1" lang="en"/>
              <a:t>PRT</a:t>
            </a:r>
            <a:r>
              <a:rPr lang="en"/>
              <a:t>- Portugal, </a:t>
            </a:r>
            <a:r>
              <a:rPr b="1" lang="en"/>
              <a:t>GBR</a:t>
            </a:r>
            <a:r>
              <a:rPr lang="en"/>
              <a:t>- United Kingdom, </a:t>
            </a:r>
            <a:r>
              <a:rPr b="1" lang="en"/>
              <a:t>FRA</a:t>
            </a:r>
            <a:r>
              <a:rPr lang="en"/>
              <a:t>- France, </a:t>
            </a:r>
            <a:r>
              <a:rPr b="1" lang="en"/>
              <a:t>ESP</a:t>
            </a:r>
            <a:r>
              <a:rPr lang="en"/>
              <a:t>- Spain, </a:t>
            </a:r>
            <a:r>
              <a:rPr b="1" lang="en"/>
              <a:t>DEU</a:t>
            </a:r>
            <a:r>
              <a:rPr b="1" lang="en"/>
              <a:t> </a:t>
            </a:r>
            <a:r>
              <a:rPr lang="en"/>
              <a:t>- Germany</a:t>
            </a:r>
            <a:endParaRPr/>
          </a:p>
        </p:txBody>
      </p:sp>
      <p:pic>
        <p:nvPicPr>
          <p:cNvPr id="194" name="Google Shape;194;p31"/>
          <p:cNvPicPr preferRelativeResize="0"/>
          <p:nvPr/>
        </p:nvPicPr>
        <p:blipFill rotWithShape="1">
          <a:blip r:embed="rId3">
            <a:alphaModFix/>
          </a:blip>
          <a:srcRect b="0" l="0" r="-5351" t="0"/>
          <a:stretch/>
        </p:blipFill>
        <p:spPr>
          <a:xfrm>
            <a:off x="224725" y="927525"/>
            <a:ext cx="4004599" cy="3187275"/>
          </a:xfrm>
          <a:prstGeom prst="rect">
            <a:avLst/>
          </a:prstGeom>
          <a:noFill/>
          <a:ln>
            <a:noFill/>
          </a:ln>
        </p:spPr>
      </p:pic>
      <p:pic>
        <p:nvPicPr>
          <p:cNvPr id="195" name="Google Shape;195;p31"/>
          <p:cNvPicPr preferRelativeResize="0"/>
          <p:nvPr/>
        </p:nvPicPr>
        <p:blipFill>
          <a:blip r:embed="rId4">
            <a:alphaModFix/>
          </a:blip>
          <a:stretch>
            <a:fillRect/>
          </a:stretch>
        </p:blipFill>
        <p:spPr>
          <a:xfrm>
            <a:off x="4510025" y="1023000"/>
            <a:ext cx="4067174" cy="2714625"/>
          </a:xfrm>
          <a:prstGeom prst="rect">
            <a:avLst/>
          </a:prstGeom>
          <a:noFill/>
          <a:ln>
            <a:noFill/>
          </a:ln>
        </p:spPr>
      </p:pic>
      <p:pic>
        <p:nvPicPr>
          <p:cNvPr id="196" name="Google Shape;196;p31"/>
          <p:cNvPicPr preferRelativeResize="0"/>
          <p:nvPr/>
        </p:nvPicPr>
        <p:blipFill>
          <a:blip r:embed="rId5">
            <a:alphaModFix/>
          </a:blip>
          <a:stretch>
            <a:fillRect/>
          </a:stretch>
        </p:blipFill>
        <p:spPr>
          <a:xfrm>
            <a:off x="8577200" y="1053425"/>
            <a:ext cx="504825" cy="2653775"/>
          </a:xfrm>
          <a:prstGeom prst="rect">
            <a:avLst/>
          </a:prstGeom>
          <a:noFill/>
          <a:ln>
            <a:noFill/>
          </a:ln>
        </p:spPr>
      </p:pic>
      <p:pic>
        <p:nvPicPr>
          <p:cNvPr id="197" name="Google Shape;197;p31"/>
          <p:cNvPicPr preferRelativeResize="0"/>
          <p:nvPr/>
        </p:nvPicPr>
        <p:blipFill>
          <a:blip r:embed="rId6">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250450" y="10488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Content:</a:t>
            </a:r>
            <a:endParaRPr b="1" u="sng"/>
          </a:p>
        </p:txBody>
      </p:sp>
      <p:sp>
        <p:nvSpPr>
          <p:cNvPr id="63" name="Google Shape;63;p14"/>
          <p:cNvSpPr txBox="1"/>
          <p:nvPr>
            <p:ph idx="1" type="body"/>
          </p:nvPr>
        </p:nvSpPr>
        <p:spPr>
          <a:xfrm>
            <a:off x="250450" y="887875"/>
            <a:ext cx="8581800" cy="39822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Problem Statement</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Hotel Booking Analysis and its data</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Data Summary</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Exploring our database</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Flow chart and EDA Analysis</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Cleaning of Data and Manipulation</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Data Visualization</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Challenges faced during data exploration</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a:solidFill>
                  <a:schemeClr val="dk1"/>
                </a:solidFill>
              </a:rPr>
              <a:t>Conclusions of our analysis</a:t>
            </a:r>
            <a:endParaRPr sz="1400">
              <a:solidFill>
                <a:schemeClr val="dk1"/>
              </a:solidFill>
            </a:endParaRPr>
          </a:p>
        </p:txBody>
      </p:sp>
      <p:pic>
        <p:nvPicPr>
          <p:cNvPr id="64" name="Google Shape;64;p14"/>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65" name="Google Shape;65;p14"/>
          <p:cNvPicPr preferRelativeResize="0"/>
          <p:nvPr/>
        </p:nvPicPr>
        <p:blipFill>
          <a:blip r:embed="rId4">
            <a:alphaModFix/>
          </a:blip>
          <a:stretch>
            <a:fillRect/>
          </a:stretch>
        </p:blipFill>
        <p:spPr>
          <a:xfrm>
            <a:off x="6858000" y="3429000"/>
            <a:ext cx="2286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1999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Data Visualization</a:t>
            </a:r>
            <a:endParaRPr b="1" u="sng"/>
          </a:p>
        </p:txBody>
      </p:sp>
      <p:sp>
        <p:nvSpPr>
          <p:cNvPr id="203" name="Google Shape;203;p32"/>
          <p:cNvSpPr txBox="1"/>
          <p:nvPr>
            <p:ph idx="1" type="body"/>
          </p:nvPr>
        </p:nvSpPr>
        <p:spPr>
          <a:xfrm>
            <a:off x="199900" y="572700"/>
            <a:ext cx="6707700" cy="66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solidFill>
                  <a:schemeClr val="dk1"/>
                </a:solidFill>
              </a:rPr>
              <a:t>Which hotel produces maximum revenue?</a:t>
            </a:r>
            <a:endParaRPr b="1" sz="1600">
              <a:solidFill>
                <a:schemeClr val="dk1"/>
              </a:solidFill>
            </a:endParaRPr>
          </a:p>
        </p:txBody>
      </p:sp>
      <p:pic>
        <p:nvPicPr>
          <p:cNvPr id="204" name="Google Shape;204;p32"/>
          <p:cNvPicPr preferRelativeResize="0"/>
          <p:nvPr/>
        </p:nvPicPr>
        <p:blipFill>
          <a:blip r:embed="rId3">
            <a:alphaModFix/>
          </a:blip>
          <a:stretch>
            <a:fillRect/>
          </a:stretch>
        </p:blipFill>
        <p:spPr>
          <a:xfrm>
            <a:off x="304038" y="1135875"/>
            <a:ext cx="5032418" cy="3395550"/>
          </a:xfrm>
          <a:prstGeom prst="rect">
            <a:avLst/>
          </a:prstGeom>
          <a:noFill/>
          <a:ln>
            <a:noFill/>
          </a:ln>
        </p:spPr>
      </p:pic>
      <p:sp>
        <p:nvSpPr>
          <p:cNvPr id="205" name="Google Shape;205;p32"/>
          <p:cNvSpPr txBox="1"/>
          <p:nvPr/>
        </p:nvSpPr>
        <p:spPr>
          <a:xfrm>
            <a:off x="6013175" y="1897550"/>
            <a:ext cx="29820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600"/>
              </a:spcBef>
              <a:spcAft>
                <a:spcPts val="0"/>
              </a:spcAft>
              <a:buClr>
                <a:schemeClr val="accent2"/>
              </a:buClr>
              <a:buSzPts val="1600"/>
              <a:buFont typeface="Roboto"/>
              <a:buChar char="●"/>
            </a:pPr>
            <a:r>
              <a:rPr lang="en" sz="1600">
                <a:solidFill>
                  <a:schemeClr val="accent2"/>
                </a:solidFill>
                <a:highlight>
                  <a:srgbClr val="FFFFFF"/>
                </a:highlight>
                <a:latin typeface="Roboto"/>
                <a:ea typeface="Roboto"/>
                <a:cs typeface="Roboto"/>
                <a:sym typeface="Roboto"/>
              </a:rPr>
              <a:t>According to the above figure, </a:t>
            </a:r>
            <a:r>
              <a:rPr b="1" lang="en" sz="1600">
                <a:solidFill>
                  <a:schemeClr val="accent2"/>
                </a:solidFill>
                <a:highlight>
                  <a:srgbClr val="FFFFFF"/>
                </a:highlight>
                <a:latin typeface="Roboto"/>
                <a:ea typeface="Roboto"/>
                <a:cs typeface="Roboto"/>
                <a:sym typeface="Roboto"/>
              </a:rPr>
              <a:t>City hotel </a:t>
            </a:r>
            <a:r>
              <a:rPr lang="en" sz="1600">
                <a:solidFill>
                  <a:schemeClr val="accent2"/>
                </a:solidFill>
                <a:highlight>
                  <a:srgbClr val="FFFFFF"/>
                </a:highlight>
                <a:latin typeface="Roboto"/>
                <a:ea typeface="Roboto"/>
                <a:cs typeface="Roboto"/>
                <a:sym typeface="Roboto"/>
              </a:rPr>
              <a:t>has more average revenue than resort hotel</a:t>
            </a:r>
            <a:endParaRPr sz="1600">
              <a:solidFill>
                <a:schemeClr val="accent2"/>
              </a:solidFill>
              <a:highlight>
                <a:srgbClr val="FFFFFF"/>
              </a:highlight>
              <a:latin typeface="Roboto"/>
              <a:ea typeface="Roboto"/>
              <a:cs typeface="Roboto"/>
              <a:sym typeface="Roboto"/>
            </a:endParaRPr>
          </a:p>
        </p:txBody>
      </p:sp>
      <p:pic>
        <p:nvPicPr>
          <p:cNvPr id="206" name="Google Shape;206;p32"/>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2035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u="sng"/>
              <a:t>Data Visualization</a:t>
            </a:r>
            <a:endParaRPr b="1" u="sng"/>
          </a:p>
          <a:p>
            <a:pPr indent="0" lvl="0" marL="0" rtl="0" algn="l">
              <a:spcBef>
                <a:spcPts val="0"/>
              </a:spcBef>
              <a:spcAft>
                <a:spcPts val="0"/>
              </a:spcAft>
              <a:buNone/>
            </a:pPr>
            <a:r>
              <a:t/>
            </a:r>
            <a:endParaRPr/>
          </a:p>
        </p:txBody>
      </p:sp>
      <p:sp>
        <p:nvSpPr>
          <p:cNvPr id="212" name="Google Shape;212;p33"/>
          <p:cNvSpPr txBox="1"/>
          <p:nvPr>
            <p:ph idx="1" type="body"/>
          </p:nvPr>
        </p:nvSpPr>
        <p:spPr>
          <a:xfrm>
            <a:off x="203525" y="494025"/>
            <a:ext cx="8520600" cy="465600"/>
          </a:xfrm>
          <a:prstGeom prst="rect">
            <a:avLst/>
          </a:prstGeom>
        </p:spPr>
        <p:txBody>
          <a:bodyPr anchorCtr="0" anchor="t" bIns="91425" lIns="91425" spcFirstLastPara="1" rIns="91425" wrap="square" tIns="91425">
            <a:normAutofit/>
          </a:bodyPr>
          <a:lstStyle/>
          <a:p>
            <a:pPr indent="0" lvl="0" marL="0" rtl="0" algn="l">
              <a:spcBef>
                <a:spcPts val="900"/>
              </a:spcBef>
              <a:spcAft>
                <a:spcPts val="900"/>
              </a:spcAft>
              <a:buNone/>
            </a:pPr>
            <a:r>
              <a:rPr lang="en" sz="1750">
                <a:solidFill>
                  <a:schemeClr val="accent2"/>
                </a:solidFill>
                <a:highlight>
                  <a:srgbClr val="FFFFFF"/>
                </a:highlight>
                <a:latin typeface="Roboto"/>
                <a:ea typeface="Roboto"/>
                <a:cs typeface="Roboto"/>
                <a:sym typeface="Roboto"/>
              </a:rPr>
              <a:t>Let's find out the reason for cancelling of Hotels:</a:t>
            </a:r>
            <a:endParaRPr sz="1600"/>
          </a:p>
        </p:txBody>
      </p:sp>
      <p:pic>
        <p:nvPicPr>
          <p:cNvPr id="213" name="Google Shape;213;p33"/>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214" name="Google Shape;214;p33"/>
          <p:cNvPicPr preferRelativeResize="0"/>
          <p:nvPr/>
        </p:nvPicPr>
        <p:blipFill>
          <a:blip r:embed="rId4">
            <a:alphaModFix/>
          </a:blip>
          <a:stretch>
            <a:fillRect/>
          </a:stretch>
        </p:blipFill>
        <p:spPr>
          <a:xfrm>
            <a:off x="2669625" y="909638"/>
            <a:ext cx="3181350" cy="3324225"/>
          </a:xfrm>
          <a:prstGeom prst="rect">
            <a:avLst/>
          </a:prstGeom>
          <a:noFill/>
          <a:ln>
            <a:noFill/>
          </a:ln>
        </p:spPr>
      </p:pic>
      <p:sp>
        <p:nvSpPr>
          <p:cNvPr id="215" name="Google Shape;215;p33"/>
          <p:cNvSpPr txBox="1"/>
          <p:nvPr/>
        </p:nvSpPr>
        <p:spPr>
          <a:xfrm>
            <a:off x="125" y="4391300"/>
            <a:ext cx="91440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600"/>
              </a:spcBef>
              <a:spcAft>
                <a:spcPts val="0"/>
              </a:spcAft>
              <a:buClr>
                <a:schemeClr val="accent2"/>
              </a:buClr>
              <a:buSzPts val="1400"/>
              <a:buFont typeface="Roboto"/>
              <a:buChar char="●"/>
            </a:pPr>
            <a:r>
              <a:rPr lang="en">
                <a:solidFill>
                  <a:schemeClr val="accent2"/>
                </a:solidFill>
                <a:highlight>
                  <a:srgbClr val="FFFFFF"/>
                </a:highlight>
                <a:latin typeface="Roboto"/>
                <a:ea typeface="Roboto"/>
                <a:cs typeface="Roboto"/>
                <a:sym typeface="Roboto"/>
              </a:rPr>
              <a:t>Majority of the booking does not require deposit. That could explain why cancellation rate was actually 50% of non-cancellation rate.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500" u="sng"/>
              <a:t>Data Visualization</a:t>
            </a:r>
            <a:endParaRPr b="1" sz="2500" u="sng"/>
          </a:p>
        </p:txBody>
      </p:sp>
      <p:sp>
        <p:nvSpPr>
          <p:cNvPr id="221" name="Google Shape;221;p34"/>
          <p:cNvSpPr txBox="1"/>
          <p:nvPr>
            <p:ph idx="1" type="body"/>
          </p:nvPr>
        </p:nvSpPr>
        <p:spPr>
          <a:xfrm>
            <a:off x="311700" y="514150"/>
            <a:ext cx="8520600" cy="4926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Clr>
                <a:schemeClr val="dk1"/>
              </a:buClr>
              <a:buSzPts val="275"/>
              <a:buFont typeface="Arial"/>
              <a:buNone/>
            </a:pPr>
            <a:r>
              <a:rPr b="1" lang="en" sz="6750">
                <a:solidFill>
                  <a:schemeClr val="accent2"/>
                </a:solidFill>
                <a:highlight>
                  <a:srgbClr val="FFFFFF"/>
                </a:highlight>
                <a:latin typeface="Roboto"/>
                <a:ea typeface="Roboto"/>
                <a:cs typeface="Roboto"/>
                <a:sym typeface="Roboto"/>
              </a:rPr>
              <a:t>Which form of distribution do customers prefer most?</a:t>
            </a:r>
            <a:endParaRPr b="1" sz="6750">
              <a:solidFill>
                <a:schemeClr val="accent2"/>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
        <p:nvSpPr>
          <p:cNvPr id="222" name="Google Shape;222;p34"/>
          <p:cNvSpPr txBox="1"/>
          <p:nvPr/>
        </p:nvSpPr>
        <p:spPr>
          <a:xfrm>
            <a:off x="5832300" y="1694050"/>
            <a:ext cx="30000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600"/>
              </a:spcBef>
              <a:spcAft>
                <a:spcPts val="0"/>
              </a:spcAft>
              <a:buClr>
                <a:schemeClr val="accent2"/>
              </a:buClr>
              <a:buSzPts val="1600"/>
              <a:buFont typeface="Roboto"/>
              <a:buChar char="●"/>
            </a:pPr>
            <a:r>
              <a:rPr lang="en" sz="1600">
                <a:solidFill>
                  <a:schemeClr val="accent2"/>
                </a:solidFill>
                <a:highlight>
                  <a:srgbClr val="FFFFFF"/>
                </a:highlight>
                <a:latin typeface="Roboto"/>
                <a:ea typeface="Roboto"/>
                <a:cs typeface="Roboto"/>
                <a:sym typeface="Roboto"/>
              </a:rPr>
              <a:t>TA/TO are the customers' chosen distribution channels.</a:t>
            </a:r>
            <a:endParaRPr sz="1600">
              <a:solidFill>
                <a:schemeClr val="accent2"/>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accent2"/>
              </a:buClr>
              <a:buSzPts val="1600"/>
              <a:buFont typeface="Roboto"/>
              <a:buChar char="●"/>
            </a:pPr>
            <a:r>
              <a:rPr lang="en" sz="1600">
                <a:solidFill>
                  <a:schemeClr val="accent2"/>
                </a:solidFill>
                <a:highlight>
                  <a:srgbClr val="FFFFFF"/>
                </a:highlight>
                <a:latin typeface="Roboto"/>
                <a:ea typeface="Roboto"/>
                <a:cs typeface="Roboto"/>
                <a:sym typeface="Roboto"/>
              </a:rPr>
              <a:t>In order to grow their business, hotels might partner with these agents and operators or promote using them as a medium.</a:t>
            </a:r>
            <a:endParaRPr sz="1600">
              <a:solidFill>
                <a:schemeClr val="accent2"/>
              </a:solidFill>
              <a:highlight>
                <a:srgbClr val="FFFFFF"/>
              </a:highlight>
              <a:latin typeface="Roboto"/>
              <a:ea typeface="Roboto"/>
              <a:cs typeface="Roboto"/>
              <a:sym typeface="Roboto"/>
            </a:endParaRPr>
          </a:p>
        </p:txBody>
      </p:sp>
      <p:pic>
        <p:nvPicPr>
          <p:cNvPr id="223" name="Google Shape;223;p34"/>
          <p:cNvPicPr preferRelativeResize="0"/>
          <p:nvPr/>
        </p:nvPicPr>
        <p:blipFill>
          <a:blip r:embed="rId3">
            <a:alphaModFix/>
          </a:blip>
          <a:stretch>
            <a:fillRect/>
          </a:stretch>
        </p:blipFill>
        <p:spPr>
          <a:xfrm>
            <a:off x="0" y="1006750"/>
            <a:ext cx="5832300" cy="4136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76200" marR="38100" rtl="0" algn="l">
              <a:lnSpc>
                <a:spcPct val="115000"/>
              </a:lnSpc>
              <a:spcBef>
                <a:spcPts val="600"/>
              </a:spcBef>
              <a:spcAft>
                <a:spcPts val="500"/>
              </a:spcAft>
              <a:buClr>
                <a:schemeClr val="dk1"/>
              </a:buClr>
              <a:buSzPts val="1100"/>
              <a:buFont typeface="Arial"/>
              <a:buNone/>
            </a:pPr>
            <a:r>
              <a:rPr b="1" lang="en" sz="2500">
                <a:solidFill>
                  <a:schemeClr val="accent2"/>
                </a:solidFill>
                <a:latin typeface="Roboto"/>
                <a:ea typeface="Roboto"/>
                <a:cs typeface="Roboto"/>
                <a:sym typeface="Roboto"/>
              </a:rPr>
              <a:t>What is the booking rate according to the population?</a:t>
            </a:r>
            <a:endParaRPr b="1" sz="2500"/>
          </a:p>
        </p:txBody>
      </p:sp>
      <p:sp>
        <p:nvSpPr>
          <p:cNvPr id="229" name="Google Shape;229;p35"/>
          <p:cNvSpPr txBox="1"/>
          <p:nvPr>
            <p:ph idx="1" type="body"/>
          </p:nvPr>
        </p:nvSpPr>
        <p:spPr>
          <a:xfrm>
            <a:off x="311700" y="4127172"/>
            <a:ext cx="8520600" cy="1016400"/>
          </a:xfrm>
          <a:prstGeom prst="rect">
            <a:avLst/>
          </a:prstGeom>
        </p:spPr>
        <p:txBody>
          <a:bodyPr anchorCtr="0" anchor="t" bIns="91425" lIns="91425" spcFirstLastPara="1" rIns="91425" wrap="square" tIns="91425">
            <a:normAutofit/>
          </a:bodyPr>
          <a:lstStyle/>
          <a:p>
            <a:pPr indent="-317500" lvl="0" marL="457200" rtl="0" algn="l">
              <a:spcBef>
                <a:spcPts val="600"/>
              </a:spcBef>
              <a:spcAft>
                <a:spcPts val="0"/>
              </a:spcAft>
              <a:buClr>
                <a:schemeClr val="accent2"/>
              </a:buClr>
              <a:buSzPts val="1400"/>
              <a:buFont typeface="Roboto"/>
              <a:buChar char="●"/>
            </a:pPr>
            <a:r>
              <a:rPr b="1" lang="en" sz="1400">
                <a:solidFill>
                  <a:schemeClr val="accent2"/>
                </a:solidFill>
                <a:highlight>
                  <a:srgbClr val="FFFFFF"/>
                </a:highlight>
                <a:latin typeface="Roboto"/>
                <a:ea typeface="Roboto"/>
                <a:cs typeface="Roboto"/>
                <a:sym typeface="Roboto"/>
              </a:rPr>
              <a:t>Resort hotels</a:t>
            </a:r>
            <a:r>
              <a:rPr lang="en" sz="1400">
                <a:solidFill>
                  <a:schemeClr val="accent2"/>
                </a:solidFill>
                <a:highlight>
                  <a:srgbClr val="FFFFFF"/>
                </a:highlight>
                <a:latin typeface="Roboto"/>
                <a:ea typeface="Roboto"/>
                <a:cs typeface="Roboto"/>
                <a:sym typeface="Roboto"/>
              </a:rPr>
              <a:t> are better choice for large families having babies.</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It seems that majority of the visitors who travel in pair, prefer </a:t>
            </a:r>
            <a:r>
              <a:rPr b="1" lang="en" sz="1400">
                <a:solidFill>
                  <a:schemeClr val="accent2"/>
                </a:solidFill>
                <a:highlight>
                  <a:srgbClr val="FFFFFF"/>
                </a:highlight>
                <a:latin typeface="Roboto"/>
                <a:ea typeface="Roboto"/>
                <a:cs typeface="Roboto"/>
                <a:sym typeface="Roboto"/>
              </a:rPr>
              <a:t>City hotels</a:t>
            </a:r>
            <a:r>
              <a:rPr lang="en" sz="1400">
                <a:solidFill>
                  <a:schemeClr val="accent2"/>
                </a:solidFill>
                <a:highlight>
                  <a:srgbClr val="FFFFFF"/>
                </a:highlight>
                <a:latin typeface="Roboto"/>
                <a:ea typeface="Roboto"/>
                <a:cs typeface="Roboto"/>
                <a:sym typeface="Roboto"/>
              </a:rPr>
              <a:t>.</a:t>
            </a:r>
            <a:endParaRPr sz="2000"/>
          </a:p>
        </p:txBody>
      </p:sp>
      <p:pic>
        <p:nvPicPr>
          <p:cNvPr id="230" name="Google Shape;230;p35"/>
          <p:cNvPicPr preferRelativeResize="0"/>
          <p:nvPr/>
        </p:nvPicPr>
        <p:blipFill>
          <a:blip r:embed="rId3">
            <a:alphaModFix/>
          </a:blip>
          <a:stretch>
            <a:fillRect/>
          </a:stretch>
        </p:blipFill>
        <p:spPr>
          <a:xfrm>
            <a:off x="-1" y="572700"/>
            <a:ext cx="3123275" cy="2809875"/>
          </a:xfrm>
          <a:prstGeom prst="rect">
            <a:avLst/>
          </a:prstGeom>
          <a:noFill/>
          <a:ln>
            <a:noFill/>
          </a:ln>
        </p:spPr>
      </p:pic>
      <p:pic>
        <p:nvPicPr>
          <p:cNvPr id="231" name="Google Shape;231;p35"/>
          <p:cNvPicPr preferRelativeResize="0"/>
          <p:nvPr/>
        </p:nvPicPr>
        <p:blipFill>
          <a:blip r:embed="rId4">
            <a:alphaModFix/>
          </a:blip>
          <a:stretch>
            <a:fillRect/>
          </a:stretch>
        </p:blipFill>
        <p:spPr>
          <a:xfrm>
            <a:off x="6107475" y="572700"/>
            <a:ext cx="3036975" cy="2667000"/>
          </a:xfrm>
          <a:prstGeom prst="rect">
            <a:avLst/>
          </a:prstGeom>
          <a:noFill/>
          <a:ln>
            <a:noFill/>
          </a:ln>
        </p:spPr>
      </p:pic>
      <p:pic>
        <p:nvPicPr>
          <p:cNvPr id="232" name="Google Shape;232;p35"/>
          <p:cNvPicPr preferRelativeResize="0"/>
          <p:nvPr/>
        </p:nvPicPr>
        <p:blipFill>
          <a:blip r:embed="rId5">
            <a:alphaModFix/>
          </a:blip>
          <a:stretch>
            <a:fillRect/>
          </a:stretch>
        </p:blipFill>
        <p:spPr>
          <a:xfrm>
            <a:off x="3078525" y="1360775"/>
            <a:ext cx="2986950" cy="2600325"/>
          </a:xfrm>
          <a:prstGeom prst="rect">
            <a:avLst/>
          </a:prstGeom>
          <a:noFill/>
          <a:ln>
            <a:noFill/>
          </a:ln>
        </p:spPr>
      </p:pic>
      <p:pic>
        <p:nvPicPr>
          <p:cNvPr id="233" name="Google Shape;233;p35"/>
          <p:cNvPicPr preferRelativeResize="0"/>
          <p:nvPr/>
        </p:nvPicPr>
        <p:blipFill>
          <a:blip r:embed="rId6">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u="sng"/>
              <a:t>Data Visualization</a:t>
            </a:r>
            <a:endParaRPr b="1" u="sng"/>
          </a:p>
        </p:txBody>
      </p:sp>
      <p:sp>
        <p:nvSpPr>
          <p:cNvPr id="239" name="Google Shape;239;p36"/>
          <p:cNvSpPr txBox="1"/>
          <p:nvPr>
            <p:ph idx="1" type="body"/>
          </p:nvPr>
        </p:nvSpPr>
        <p:spPr>
          <a:xfrm>
            <a:off x="125350" y="572700"/>
            <a:ext cx="8520600" cy="512400"/>
          </a:xfrm>
          <a:prstGeom prst="rect">
            <a:avLst/>
          </a:prstGeom>
        </p:spPr>
        <p:txBody>
          <a:bodyPr anchorCtr="0" anchor="t" bIns="91425" lIns="91425" spcFirstLastPara="1" rIns="91425" wrap="square" tIns="91425">
            <a:normAutofit fontScale="25000" lnSpcReduction="20000"/>
          </a:bodyPr>
          <a:lstStyle/>
          <a:p>
            <a:pPr indent="0" lvl="0" marL="0" rtl="0" algn="l">
              <a:spcBef>
                <a:spcPts val="900"/>
              </a:spcBef>
              <a:spcAft>
                <a:spcPts val="0"/>
              </a:spcAft>
              <a:buClr>
                <a:schemeClr val="dk1"/>
              </a:buClr>
              <a:buSzPts val="275"/>
              <a:buFont typeface="Arial"/>
              <a:buNone/>
            </a:pPr>
            <a:r>
              <a:rPr lang="en" sz="7323">
                <a:solidFill>
                  <a:schemeClr val="accent2"/>
                </a:solidFill>
                <a:highlight>
                  <a:srgbClr val="FFFFFF"/>
                </a:highlight>
              </a:rPr>
              <a:t>Which room type has the highest average daily rate?</a:t>
            </a:r>
            <a:endParaRPr sz="7323">
              <a:solidFill>
                <a:schemeClr val="accent2"/>
              </a:solidFill>
              <a:highlight>
                <a:srgbClr val="FFFFFF"/>
              </a:highlight>
            </a:endParaRPr>
          </a:p>
          <a:p>
            <a:pPr indent="0" lvl="0" marL="0" rtl="0" algn="l">
              <a:spcBef>
                <a:spcPts val="900"/>
              </a:spcBef>
              <a:spcAft>
                <a:spcPts val="1200"/>
              </a:spcAft>
              <a:buNone/>
            </a:pPr>
            <a:r>
              <a:t/>
            </a:r>
            <a:endParaRPr/>
          </a:p>
        </p:txBody>
      </p:sp>
      <p:pic>
        <p:nvPicPr>
          <p:cNvPr id="240" name="Google Shape;240;p36"/>
          <p:cNvPicPr preferRelativeResize="0"/>
          <p:nvPr/>
        </p:nvPicPr>
        <p:blipFill>
          <a:blip r:embed="rId3">
            <a:alphaModFix/>
          </a:blip>
          <a:stretch>
            <a:fillRect/>
          </a:stretch>
        </p:blipFill>
        <p:spPr>
          <a:xfrm>
            <a:off x="125350" y="1403450"/>
            <a:ext cx="5599876" cy="3487525"/>
          </a:xfrm>
          <a:prstGeom prst="rect">
            <a:avLst/>
          </a:prstGeom>
          <a:noFill/>
          <a:ln>
            <a:noFill/>
          </a:ln>
        </p:spPr>
      </p:pic>
      <p:sp>
        <p:nvSpPr>
          <p:cNvPr id="241" name="Google Shape;241;p36"/>
          <p:cNvSpPr txBox="1"/>
          <p:nvPr/>
        </p:nvSpPr>
        <p:spPr>
          <a:xfrm>
            <a:off x="5752275" y="1515725"/>
            <a:ext cx="26961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2"/>
              </a:buClr>
              <a:buSzPts val="1800"/>
              <a:buFont typeface="Roboto"/>
              <a:buChar char="●"/>
            </a:pPr>
            <a:r>
              <a:rPr b="1" lang="en" sz="1800">
                <a:solidFill>
                  <a:schemeClr val="accent2"/>
                </a:solidFill>
                <a:highlight>
                  <a:srgbClr val="FFFFFF"/>
                </a:highlight>
                <a:latin typeface="Roboto"/>
                <a:ea typeface="Roboto"/>
                <a:cs typeface="Roboto"/>
                <a:sym typeface="Roboto"/>
              </a:rPr>
              <a:t>H type</a:t>
            </a:r>
            <a:r>
              <a:rPr lang="en" sz="1800">
                <a:solidFill>
                  <a:schemeClr val="accent2"/>
                </a:solidFill>
                <a:highlight>
                  <a:srgbClr val="FFFFFF"/>
                </a:highlight>
                <a:latin typeface="Roboto"/>
                <a:ea typeface="Roboto"/>
                <a:cs typeface="Roboto"/>
                <a:sym typeface="Roboto"/>
              </a:rPr>
              <a:t> has the highest Average daily rate followed by G type and F type.</a:t>
            </a:r>
            <a:endParaRPr sz="2000"/>
          </a:p>
        </p:txBody>
      </p:sp>
      <p:pic>
        <p:nvPicPr>
          <p:cNvPr id="242" name="Google Shape;242;p36"/>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311700" y="0"/>
            <a:ext cx="8520600" cy="4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891"/>
              <a:buFont typeface="Arial"/>
              <a:buNone/>
            </a:pPr>
            <a:r>
              <a:rPr b="1" lang="en" sz="2488" u="sng"/>
              <a:t>Data Visualization</a:t>
            </a:r>
            <a:endParaRPr b="1" sz="2488" u="sng"/>
          </a:p>
        </p:txBody>
      </p:sp>
      <p:sp>
        <p:nvSpPr>
          <p:cNvPr id="248" name="Google Shape;248;p37"/>
          <p:cNvSpPr txBox="1"/>
          <p:nvPr>
            <p:ph idx="1" type="body"/>
          </p:nvPr>
        </p:nvSpPr>
        <p:spPr>
          <a:xfrm>
            <a:off x="311700" y="342300"/>
            <a:ext cx="8520600" cy="345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05"/>
              <a:buNone/>
            </a:pPr>
            <a:r>
              <a:rPr b="1" lang="en" sz="1490"/>
              <a:t>From which Channel the guest come in the hotel location?</a:t>
            </a:r>
            <a:endParaRPr b="1" sz="1490"/>
          </a:p>
        </p:txBody>
      </p:sp>
      <p:pic>
        <p:nvPicPr>
          <p:cNvPr id="249" name="Google Shape;249;p37"/>
          <p:cNvPicPr preferRelativeResize="0"/>
          <p:nvPr/>
        </p:nvPicPr>
        <p:blipFill>
          <a:blip r:embed="rId3">
            <a:alphaModFix/>
          </a:blip>
          <a:stretch>
            <a:fillRect/>
          </a:stretch>
        </p:blipFill>
        <p:spPr>
          <a:xfrm>
            <a:off x="0" y="687288"/>
            <a:ext cx="4345576" cy="3629025"/>
          </a:xfrm>
          <a:prstGeom prst="rect">
            <a:avLst/>
          </a:prstGeom>
          <a:noFill/>
          <a:ln>
            <a:noFill/>
          </a:ln>
        </p:spPr>
      </p:pic>
      <p:pic>
        <p:nvPicPr>
          <p:cNvPr id="250" name="Google Shape;250;p37"/>
          <p:cNvPicPr preferRelativeResize="0"/>
          <p:nvPr/>
        </p:nvPicPr>
        <p:blipFill>
          <a:blip r:embed="rId4">
            <a:alphaModFix/>
          </a:blip>
          <a:stretch>
            <a:fillRect/>
          </a:stretch>
        </p:blipFill>
        <p:spPr>
          <a:xfrm>
            <a:off x="4345575" y="716000"/>
            <a:ext cx="4488875" cy="3629025"/>
          </a:xfrm>
          <a:prstGeom prst="rect">
            <a:avLst/>
          </a:prstGeom>
          <a:noFill/>
          <a:ln>
            <a:noFill/>
          </a:ln>
        </p:spPr>
      </p:pic>
      <p:sp>
        <p:nvSpPr>
          <p:cNvPr id="251" name="Google Shape;251;p37"/>
          <p:cNvSpPr txBox="1"/>
          <p:nvPr/>
        </p:nvSpPr>
        <p:spPr>
          <a:xfrm>
            <a:off x="0" y="4349400"/>
            <a:ext cx="8834400" cy="895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600"/>
              </a:spcBef>
              <a:spcAft>
                <a:spcPts val="0"/>
              </a:spcAft>
              <a:buClr>
                <a:schemeClr val="accent2"/>
              </a:buClr>
              <a:buSzPts val="1400"/>
              <a:buFont typeface="Roboto"/>
              <a:buChar char="●"/>
            </a:pPr>
            <a:r>
              <a:rPr lang="en">
                <a:solidFill>
                  <a:schemeClr val="accent2"/>
                </a:solidFill>
                <a:highlight>
                  <a:srgbClr val="FFFFFF"/>
                </a:highlight>
                <a:latin typeface="Roboto"/>
                <a:ea typeface="Roboto"/>
                <a:cs typeface="Roboto"/>
                <a:sym typeface="Roboto"/>
              </a:rPr>
              <a:t>Majority of the distribution channels and market segments involve </a:t>
            </a:r>
            <a:r>
              <a:rPr b="1" lang="en">
                <a:solidFill>
                  <a:schemeClr val="accent2"/>
                </a:solidFill>
                <a:highlight>
                  <a:srgbClr val="FFFFFF"/>
                </a:highlight>
                <a:latin typeface="Roboto"/>
                <a:ea typeface="Roboto"/>
                <a:cs typeface="Roboto"/>
                <a:sym typeface="Roboto"/>
              </a:rPr>
              <a:t>travel agencies </a:t>
            </a:r>
            <a:r>
              <a:rPr lang="en">
                <a:solidFill>
                  <a:schemeClr val="accent2"/>
                </a:solidFill>
                <a:highlight>
                  <a:srgbClr val="FFFFFF"/>
                </a:highlight>
                <a:latin typeface="Roboto"/>
                <a:ea typeface="Roboto"/>
                <a:cs typeface="Roboto"/>
                <a:sym typeface="Roboto"/>
              </a:rPr>
              <a:t>(online or offline).</a:t>
            </a:r>
            <a:endParaRPr>
              <a:solidFill>
                <a:schemeClr val="accent2"/>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chemeClr val="accent2"/>
              </a:buClr>
              <a:buSzPts val="1400"/>
              <a:buFont typeface="Roboto"/>
              <a:buChar char="●"/>
            </a:pPr>
            <a:r>
              <a:rPr lang="en">
                <a:solidFill>
                  <a:schemeClr val="accent2"/>
                </a:solidFill>
                <a:highlight>
                  <a:srgbClr val="FFFFFF"/>
                </a:highlight>
                <a:latin typeface="Roboto"/>
                <a:ea typeface="Roboto"/>
                <a:cs typeface="Roboto"/>
                <a:sym typeface="Roboto"/>
              </a:rPr>
              <a:t>We can target our marketing area to be on these travel agencies website and work with them since majority of the visitors tend to reach out to them.</a:t>
            </a:r>
            <a:endParaRPr>
              <a:solidFill>
                <a:schemeClr val="accent2"/>
              </a:solidFill>
              <a:highlight>
                <a:srgbClr val="FFFFFF"/>
              </a:highlight>
              <a:latin typeface="Roboto"/>
              <a:ea typeface="Roboto"/>
              <a:cs typeface="Roboto"/>
              <a:sym typeface="Roboto"/>
            </a:endParaRPr>
          </a:p>
        </p:txBody>
      </p:sp>
      <p:pic>
        <p:nvPicPr>
          <p:cNvPr id="252" name="Google Shape;252;p37"/>
          <p:cNvPicPr preferRelativeResize="0"/>
          <p:nvPr/>
        </p:nvPicPr>
        <p:blipFill>
          <a:blip r:embed="rId5">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891"/>
              <a:buFont typeface="Arial"/>
              <a:buNone/>
            </a:pPr>
            <a:r>
              <a:rPr b="1" lang="en" sz="2488" u="sng"/>
              <a:t>Data Visualization</a:t>
            </a:r>
            <a:endParaRPr b="1" sz="2920" u="sng"/>
          </a:p>
        </p:txBody>
      </p:sp>
      <p:sp>
        <p:nvSpPr>
          <p:cNvPr id="258" name="Google Shape;258;p38"/>
          <p:cNvSpPr txBox="1"/>
          <p:nvPr>
            <p:ph idx="1" type="body"/>
          </p:nvPr>
        </p:nvSpPr>
        <p:spPr>
          <a:xfrm>
            <a:off x="188950" y="440475"/>
            <a:ext cx="8520600" cy="468000"/>
          </a:xfrm>
          <a:prstGeom prst="rect">
            <a:avLst/>
          </a:prstGeom>
        </p:spPr>
        <p:txBody>
          <a:bodyPr anchorCtr="0" anchor="t" bIns="91425" lIns="91425" spcFirstLastPara="1" rIns="91425" wrap="square" tIns="91425">
            <a:normAutofit fontScale="25000" lnSpcReduction="20000"/>
          </a:bodyPr>
          <a:lstStyle/>
          <a:p>
            <a:pPr indent="0" lvl="0" marL="0" rtl="0" algn="l">
              <a:spcBef>
                <a:spcPts val="900"/>
              </a:spcBef>
              <a:spcAft>
                <a:spcPts val="0"/>
              </a:spcAft>
              <a:buClr>
                <a:schemeClr val="dk1"/>
              </a:buClr>
              <a:buSzPts val="275"/>
              <a:buFont typeface="Arial"/>
              <a:buNone/>
            </a:pPr>
            <a:r>
              <a:rPr b="1" lang="en" sz="5657">
                <a:solidFill>
                  <a:schemeClr val="accent2"/>
                </a:solidFill>
                <a:highlight>
                  <a:srgbClr val="FFFFFF"/>
                </a:highlight>
              </a:rPr>
              <a:t>What will give after finding the correlation between the numerical data ?</a:t>
            </a:r>
            <a:endParaRPr b="1" sz="5657">
              <a:solidFill>
                <a:schemeClr val="accent2"/>
              </a:solidFill>
              <a:highlight>
                <a:srgbClr val="FFFFFF"/>
              </a:highlight>
            </a:endParaRPr>
          </a:p>
          <a:p>
            <a:pPr indent="0" lvl="0" marL="0" rtl="0" algn="l">
              <a:spcBef>
                <a:spcPts val="900"/>
              </a:spcBef>
              <a:spcAft>
                <a:spcPts val="1200"/>
              </a:spcAft>
              <a:buNone/>
            </a:pPr>
            <a:r>
              <a:t/>
            </a:r>
            <a:endParaRPr/>
          </a:p>
        </p:txBody>
      </p:sp>
      <p:pic>
        <p:nvPicPr>
          <p:cNvPr id="259" name="Google Shape;259;p38"/>
          <p:cNvPicPr preferRelativeResize="0"/>
          <p:nvPr/>
        </p:nvPicPr>
        <p:blipFill>
          <a:blip r:embed="rId3">
            <a:alphaModFix/>
          </a:blip>
          <a:stretch>
            <a:fillRect/>
          </a:stretch>
        </p:blipFill>
        <p:spPr>
          <a:xfrm>
            <a:off x="78750" y="852200"/>
            <a:ext cx="5199776" cy="4106225"/>
          </a:xfrm>
          <a:prstGeom prst="rect">
            <a:avLst/>
          </a:prstGeom>
          <a:noFill/>
          <a:ln>
            <a:noFill/>
          </a:ln>
        </p:spPr>
      </p:pic>
      <p:sp>
        <p:nvSpPr>
          <p:cNvPr id="260" name="Google Shape;260;p38"/>
          <p:cNvSpPr txBox="1"/>
          <p:nvPr/>
        </p:nvSpPr>
        <p:spPr>
          <a:xfrm>
            <a:off x="5709550" y="1080225"/>
            <a:ext cx="3000000" cy="36327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600"/>
              </a:spcBef>
              <a:spcAft>
                <a:spcPts val="0"/>
              </a:spcAft>
              <a:buClr>
                <a:schemeClr val="accent2"/>
              </a:buClr>
              <a:buSzPts val="1400"/>
              <a:buFont typeface="Roboto"/>
              <a:buChar char="●"/>
            </a:pPr>
            <a:r>
              <a:rPr lang="en">
                <a:solidFill>
                  <a:schemeClr val="accent2"/>
                </a:solidFill>
                <a:highlight>
                  <a:srgbClr val="FFFFFF"/>
                </a:highlight>
                <a:latin typeface="Roboto"/>
                <a:ea typeface="Roboto"/>
                <a:cs typeface="Roboto"/>
                <a:sym typeface="Roboto"/>
              </a:rPr>
              <a:t>Total stay length and lead time have slight correlation. This may means that for longer hotel stays people generally plan little before the  actual arrival.</a:t>
            </a:r>
            <a:endParaRPr>
              <a:solidFill>
                <a:schemeClr val="accent2"/>
              </a:solidFill>
              <a:highlight>
                <a:srgbClr val="FFFFFF"/>
              </a:highlight>
              <a:latin typeface="Roboto"/>
              <a:ea typeface="Roboto"/>
              <a:cs typeface="Roboto"/>
              <a:sym typeface="Roboto"/>
            </a:endParaRPr>
          </a:p>
          <a:p>
            <a:pPr indent="-317500" lvl="0" marL="457200" rtl="0" algn="just">
              <a:lnSpc>
                <a:spcPct val="150000"/>
              </a:lnSpc>
              <a:spcBef>
                <a:spcPts val="0"/>
              </a:spcBef>
              <a:spcAft>
                <a:spcPts val="0"/>
              </a:spcAft>
              <a:buClr>
                <a:schemeClr val="accent2"/>
              </a:buClr>
              <a:buSzPts val="1400"/>
              <a:buFont typeface="Roboto"/>
              <a:buChar char="●"/>
            </a:pPr>
            <a:r>
              <a:rPr lang="en">
                <a:solidFill>
                  <a:schemeClr val="accent2"/>
                </a:solidFill>
                <a:highlight>
                  <a:srgbClr val="FFFFFF"/>
                </a:highlight>
                <a:latin typeface="Roboto"/>
                <a:ea typeface="Roboto"/>
                <a:cs typeface="Roboto"/>
                <a:sym typeface="Roboto"/>
              </a:rPr>
              <a:t>adr is slightly correlated with total_people, which makes sense as more no. of people means more revenue, therefore more adr.</a:t>
            </a:r>
            <a:endParaRPr>
              <a:solidFill>
                <a:schemeClr val="accent2"/>
              </a:solidFill>
              <a:highlight>
                <a:srgbClr val="FFFFFF"/>
              </a:highlight>
              <a:latin typeface="Roboto"/>
              <a:ea typeface="Roboto"/>
              <a:cs typeface="Roboto"/>
              <a:sym typeface="Roboto"/>
            </a:endParaRPr>
          </a:p>
        </p:txBody>
      </p:sp>
      <p:pic>
        <p:nvPicPr>
          <p:cNvPr id="261" name="Google Shape;261;p38"/>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500" u="sng"/>
              <a:t>Data Visualization</a:t>
            </a:r>
            <a:endParaRPr b="1" sz="2500" u="sng"/>
          </a:p>
        </p:txBody>
      </p:sp>
      <p:sp>
        <p:nvSpPr>
          <p:cNvPr id="267" name="Google Shape;267;p39"/>
          <p:cNvSpPr txBox="1"/>
          <p:nvPr>
            <p:ph idx="1" type="body"/>
          </p:nvPr>
        </p:nvSpPr>
        <p:spPr>
          <a:xfrm>
            <a:off x="311700" y="572700"/>
            <a:ext cx="7814700" cy="108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00"/>
              <a:t>Which month generated more revenue across the year 2015, 2016, and 2017?</a:t>
            </a:r>
            <a:endParaRPr b="1" sz="1600"/>
          </a:p>
        </p:txBody>
      </p:sp>
      <p:pic>
        <p:nvPicPr>
          <p:cNvPr id="268" name="Google Shape;268;p39"/>
          <p:cNvPicPr preferRelativeResize="0"/>
          <p:nvPr/>
        </p:nvPicPr>
        <p:blipFill>
          <a:blip r:embed="rId3">
            <a:alphaModFix/>
          </a:blip>
          <a:stretch>
            <a:fillRect/>
          </a:stretch>
        </p:blipFill>
        <p:spPr>
          <a:xfrm>
            <a:off x="0" y="1117075"/>
            <a:ext cx="6051901" cy="3523125"/>
          </a:xfrm>
          <a:prstGeom prst="rect">
            <a:avLst/>
          </a:prstGeom>
          <a:noFill/>
          <a:ln>
            <a:noFill/>
          </a:ln>
        </p:spPr>
      </p:pic>
      <p:sp>
        <p:nvSpPr>
          <p:cNvPr id="269" name="Google Shape;269;p39"/>
          <p:cNvSpPr txBox="1"/>
          <p:nvPr/>
        </p:nvSpPr>
        <p:spPr>
          <a:xfrm>
            <a:off x="5693425" y="1199525"/>
            <a:ext cx="3358500" cy="2366100"/>
          </a:xfrm>
          <a:prstGeom prst="rect">
            <a:avLst/>
          </a:prstGeom>
          <a:noFill/>
          <a:ln>
            <a:noFill/>
          </a:ln>
        </p:spPr>
        <p:txBody>
          <a:bodyPr anchorCtr="0" anchor="t" bIns="91425" lIns="91425" spcFirstLastPara="1" rIns="91425" wrap="square" tIns="91425">
            <a:spAutoFit/>
          </a:bodyPr>
          <a:lstStyle/>
          <a:p>
            <a:pPr indent="-327025" lvl="0" marL="457200" rtl="0" algn="l">
              <a:lnSpc>
                <a:spcPct val="135714"/>
              </a:lnSpc>
              <a:spcBef>
                <a:spcPts val="0"/>
              </a:spcBef>
              <a:spcAft>
                <a:spcPts val="0"/>
              </a:spcAft>
              <a:buClr>
                <a:schemeClr val="dk1"/>
              </a:buClr>
              <a:buSzPts val="1550"/>
              <a:buChar char="●"/>
            </a:pPr>
            <a:r>
              <a:rPr lang="en" sz="1550">
                <a:solidFill>
                  <a:schemeClr val="dk1"/>
                </a:solidFill>
                <a:highlight>
                  <a:srgbClr val="FFFFFE"/>
                </a:highlight>
              </a:rPr>
              <a:t>Avg adr rises from beginning of year upto middle of year and reaches peak at </a:t>
            </a:r>
            <a:r>
              <a:rPr b="1" lang="en" sz="1550">
                <a:solidFill>
                  <a:schemeClr val="dk1"/>
                </a:solidFill>
                <a:highlight>
                  <a:srgbClr val="FFFFFE"/>
                </a:highlight>
              </a:rPr>
              <a:t>August</a:t>
            </a:r>
            <a:r>
              <a:rPr lang="en" sz="1550">
                <a:solidFill>
                  <a:schemeClr val="dk1"/>
                </a:solidFill>
                <a:highlight>
                  <a:srgbClr val="FFFFFE"/>
                </a:highlight>
              </a:rPr>
              <a:t> and then lowers to the end of year. But hotels do make some good deals with high adr at end of year also.</a:t>
            </a:r>
            <a:endParaRPr sz="1550">
              <a:solidFill>
                <a:schemeClr val="dk1"/>
              </a:solidFill>
              <a:highlight>
                <a:srgbClr val="FFFFFE"/>
              </a:highlight>
            </a:endParaRPr>
          </a:p>
        </p:txBody>
      </p:sp>
      <p:pic>
        <p:nvPicPr>
          <p:cNvPr id="270" name="Google Shape;270;p39"/>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791"/>
              <a:buFont typeface="Arial"/>
              <a:buNone/>
            </a:pPr>
            <a:r>
              <a:rPr b="1" lang="en" sz="2764" u="sng"/>
              <a:t>Data Visualization</a:t>
            </a:r>
            <a:endParaRPr b="1" sz="3244" u="sng"/>
          </a:p>
        </p:txBody>
      </p:sp>
      <p:sp>
        <p:nvSpPr>
          <p:cNvPr id="276" name="Google Shape;276;p40"/>
          <p:cNvSpPr txBox="1"/>
          <p:nvPr>
            <p:ph idx="1" type="body"/>
          </p:nvPr>
        </p:nvSpPr>
        <p:spPr>
          <a:xfrm>
            <a:off x="238050" y="514125"/>
            <a:ext cx="7814700" cy="46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700"/>
              <a:t>Which hotel has a higher rate of returning customers?</a:t>
            </a:r>
            <a:endParaRPr b="1" sz="1700"/>
          </a:p>
        </p:txBody>
      </p:sp>
      <p:pic>
        <p:nvPicPr>
          <p:cNvPr id="277" name="Google Shape;277;p40"/>
          <p:cNvPicPr preferRelativeResize="0"/>
          <p:nvPr/>
        </p:nvPicPr>
        <p:blipFill>
          <a:blip r:embed="rId3">
            <a:alphaModFix/>
          </a:blip>
          <a:stretch>
            <a:fillRect/>
          </a:stretch>
        </p:blipFill>
        <p:spPr>
          <a:xfrm>
            <a:off x="152400" y="1134525"/>
            <a:ext cx="4105275" cy="3733800"/>
          </a:xfrm>
          <a:prstGeom prst="rect">
            <a:avLst/>
          </a:prstGeom>
          <a:noFill/>
          <a:ln>
            <a:noFill/>
          </a:ln>
        </p:spPr>
      </p:pic>
      <p:sp>
        <p:nvSpPr>
          <p:cNvPr id="278" name="Google Shape;278;p40"/>
          <p:cNvSpPr txBox="1"/>
          <p:nvPr/>
        </p:nvSpPr>
        <p:spPr>
          <a:xfrm>
            <a:off x="4404400" y="1964100"/>
            <a:ext cx="4291200" cy="101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accent2"/>
                </a:solidFill>
                <a:highlight>
                  <a:srgbClr val="FFFFFF"/>
                </a:highlight>
                <a:latin typeface="Roboto"/>
                <a:ea typeface="Roboto"/>
                <a:cs typeface="Roboto"/>
                <a:sym typeface="Roboto"/>
              </a:rPr>
              <a:t>From the above graph it is clear that highest rate of returning customers are from the </a:t>
            </a:r>
            <a:r>
              <a:rPr b="1" lang="en" sz="1800">
                <a:solidFill>
                  <a:schemeClr val="accent2"/>
                </a:solidFill>
                <a:highlight>
                  <a:srgbClr val="FFFFFF"/>
                </a:highlight>
                <a:latin typeface="Roboto"/>
                <a:ea typeface="Roboto"/>
                <a:cs typeface="Roboto"/>
                <a:sym typeface="Roboto"/>
              </a:rPr>
              <a:t>resort hotel</a:t>
            </a:r>
            <a:r>
              <a:rPr lang="en" sz="1800">
                <a:solidFill>
                  <a:schemeClr val="accent2"/>
                </a:solidFill>
                <a:highlight>
                  <a:srgbClr val="FFFFFF"/>
                </a:highlight>
                <a:latin typeface="Roboto"/>
                <a:ea typeface="Roboto"/>
                <a:cs typeface="Roboto"/>
                <a:sym typeface="Roboto"/>
              </a:rPr>
              <a:t>.</a:t>
            </a:r>
            <a:endParaRPr sz="2000"/>
          </a:p>
        </p:txBody>
      </p:sp>
      <p:pic>
        <p:nvPicPr>
          <p:cNvPr id="279" name="Google Shape;279;p40"/>
          <p:cNvPicPr preferRelativeResize="0"/>
          <p:nvPr/>
        </p:nvPicPr>
        <p:blipFill>
          <a:blip r:embed="rId4">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115025" y="104888"/>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b="1" lang="en" sz="2500" u="sng"/>
              <a:t>Challenges faced during data exploration</a:t>
            </a:r>
            <a:endParaRPr b="1" sz="2500" u="sng"/>
          </a:p>
        </p:txBody>
      </p:sp>
      <p:sp>
        <p:nvSpPr>
          <p:cNvPr id="285" name="Google Shape;285;p41"/>
          <p:cNvSpPr txBox="1"/>
          <p:nvPr>
            <p:ph idx="1" type="body"/>
          </p:nvPr>
        </p:nvSpPr>
        <p:spPr>
          <a:xfrm>
            <a:off x="0" y="1119250"/>
            <a:ext cx="9144000" cy="34164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chemeClr val="dk1"/>
              </a:buClr>
              <a:buSzPts val="1400"/>
              <a:buChar char="●"/>
            </a:pPr>
            <a:r>
              <a:rPr lang="en" sz="1400">
                <a:solidFill>
                  <a:schemeClr val="dk1"/>
                </a:solidFill>
              </a:rPr>
              <a:t>While dealing with the unstructured data.</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To find out which column data is more useful out of the given data to get the results.</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The most challenging part was how to represent data in the best suited graphs.</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We faced problem to find out the </a:t>
            </a:r>
            <a:r>
              <a:rPr lang="en" sz="1400">
                <a:solidFill>
                  <a:schemeClr val="dk1"/>
                </a:solidFill>
              </a:rPr>
              <a:t>inference</a:t>
            </a:r>
            <a:r>
              <a:rPr lang="en" sz="1400">
                <a:solidFill>
                  <a:schemeClr val="dk1"/>
                </a:solidFill>
              </a:rPr>
              <a:t> from the correlation chart.</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 sz="1400">
                <a:solidFill>
                  <a:schemeClr val="dk1"/>
                </a:solidFill>
              </a:rPr>
              <a:t>Faced problem while plotting the graph of countries, from where most of the population is coming for hotel booking.</a:t>
            </a:r>
            <a:endParaRPr sz="1400">
              <a:solidFill>
                <a:schemeClr val="dk1"/>
              </a:solidFill>
            </a:endParaRPr>
          </a:p>
        </p:txBody>
      </p:sp>
      <p:pic>
        <p:nvPicPr>
          <p:cNvPr id="286" name="Google Shape;286;p41"/>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0" y="0"/>
            <a:ext cx="8462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Problem Statements:</a:t>
            </a:r>
            <a:endParaRPr b="1" u="sng"/>
          </a:p>
        </p:txBody>
      </p:sp>
      <p:sp>
        <p:nvSpPr>
          <p:cNvPr id="71" name="Google Shape;71;p15"/>
          <p:cNvSpPr txBox="1"/>
          <p:nvPr>
            <p:ph idx="1" type="body"/>
          </p:nvPr>
        </p:nvSpPr>
        <p:spPr>
          <a:xfrm>
            <a:off x="0" y="1037675"/>
            <a:ext cx="9144000" cy="35745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rPr>
              <a:t>In this project, we are analyzing the data of Hotel Bookings which contain </a:t>
            </a:r>
            <a:r>
              <a:rPr lang="en" sz="1400">
                <a:solidFill>
                  <a:schemeClr val="dk1"/>
                </a:solidFill>
              </a:rPr>
              <a:t>different</a:t>
            </a:r>
            <a:r>
              <a:rPr lang="en" sz="1400">
                <a:solidFill>
                  <a:schemeClr val="dk1"/>
                </a:solidFill>
              </a:rPr>
              <a:t> types of hotels data like City hotel and Resort Hotel and there are lots of information included like when will the hotel be booked, cancellation of hotel booking, date of booking, types of </a:t>
            </a:r>
            <a:r>
              <a:rPr lang="en" sz="1400">
                <a:solidFill>
                  <a:schemeClr val="dk1"/>
                </a:solidFill>
              </a:rPr>
              <a:t>customers</a:t>
            </a:r>
            <a:r>
              <a:rPr lang="en" sz="1400">
                <a:solidFill>
                  <a:schemeClr val="dk1"/>
                </a:solidFill>
              </a:rPr>
              <a:t>, length of stay, number of available parking spaces etc.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In the type of Hotel Industry, so many factors help in the growth of the hotel business, which is also volatile.</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The main objective behind this project is to explore and analyze data to discover important factors that govern the bookings and give insights to hotel management which can perform various campaigns to boost the business and performance.</a:t>
            </a:r>
            <a:endParaRPr sz="1400">
              <a:solidFill>
                <a:schemeClr val="dk1"/>
              </a:solidFill>
            </a:endParaRPr>
          </a:p>
          <a:p>
            <a:pPr indent="0" lvl="0" marL="0" rtl="0" algn="l">
              <a:lnSpc>
                <a:spcPct val="150000"/>
              </a:lnSpc>
              <a:spcBef>
                <a:spcPts val="1200"/>
              </a:spcBef>
              <a:spcAft>
                <a:spcPts val="1200"/>
              </a:spcAft>
              <a:buNone/>
            </a:pPr>
            <a:r>
              <a:t/>
            </a:r>
            <a:endParaRPr sz="1400">
              <a:solidFill>
                <a:schemeClr val="dk1"/>
              </a:solidFill>
            </a:endParaRPr>
          </a:p>
        </p:txBody>
      </p:sp>
      <p:pic>
        <p:nvPicPr>
          <p:cNvPr id="72" name="Google Shape;72;p15"/>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73" name="Google Shape;73;p15"/>
          <p:cNvPicPr preferRelativeResize="0"/>
          <p:nvPr/>
        </p:nvPicPr>
        <p:blipFill>
          <a:blip r:embed="rId4">
            <a:alphaModFix/>
          </a:blip>
          <a:stretch>
            <a:fillRect/>
          </a:stretch>
        </p:blipFill>
        <p:spPr>
          <a:xfrm>
            <a:off x="8096650" y="4096150"/>
            <a:ext cx="1047349" cy="10473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2"/>
          <p:cNvSpPr txBox="1"/>
          <p:nvPr>
            <p:ph type="title"/>
          </p:nvPr>
        </p:nvSpPr>
        <p:spPr>
          <a:xfrm>
            <a:off x="-70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    </a:t>
            </a:r>
            <a:r>
              <a:rPr b="1" lang="en" u="sng"/>
              <a:t>Conclusion:</a:t>
            </a:r>
            <a:endParaRPr b="1" u="sng"/>
          </a:p>
        </p:txBody>
      </p:sp>
      <p:sp>
        <p:nvSpPr>
          <p:cNvPr id="292" name="Google Shape;292;p42"/>
          <p:cNvSpPr txBox="1"/>
          <p:nvPr>
            <p:ph idx="1" type="body"/>
          </p:nvPr>
        </p:nvSpPr>
        <p:spPr>
          <a:xfrm>
            <a:off x="0" y="782475"/>
            <a:ext cx="9144000" cy="45708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Resort hotels are more expensive compared to the City hotels. A huge portion of the hotels is </a:t>
            </a:r>
            <a:r>
              <a:rPr b="1" lang="en" sz="1400">
                <a:solidFill>
                  <a:schemeClr val="accent2"/>
                </a:solidFill>
                <a:highlight>
                  <a:srgbClr val="FFFFFF"/>
                </a:highlight>
                <a:latin typeface="Roboto"/>
                <a:ea typeface="Roboto"/>
                <a:cs typeface="Roboto"/>
                <a:sym typeface="Roboto"/>
              </a:rPr>
              <a:t>City hotel</a:t>
            </a:r>
            <a:r>
              <a:rPr lang="en" sz="1400">
                <a:solidFill>
                  <a:schemeClr val="accent2"/>
                </a:solidFill>
                <a:highlight>
                  <a:srgbClr val="FFFFFF"/>
                </a:highlight>
                <a:latin typeface="Roboto"/>
                <a:ea typeface="Roboto"/>
                <a:cs typeface="Roboto"/>
                <a:sym typeface="Roboto"/>
              </a:rPr>
              <a:t>.</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We observed that the high rate of cancellations is due to </a:t>
            </a:r>
            <a:r>
              <a:rPr b="1" lang="en" sz="1400">
                <a:solidFill>
                  <a:schemeClr val="accent2"/>
                </a:solidFill>
                <a:highlight>
                  <a:srgbClr val="FFFFFF"/>
                </a:highlight>
                <a:latin typeface="Roboto"/>
                <a:ea typeface="Roboto"/>
                <a:cs typeface="Roboto"/>
                <a:sym typeface="Roboto"/>
              </a:rPr>
              <a:t>'no deposit' policy</a:t>
            </a:r>
            <a:r>
              <a:rPr lang="en" sz="1400">
                <a:solidFill>
                  <a:schemeClr val="accent2"/>
                </a:solidFill>
                <a:highlight>
                  <a:srgbClr val="FFFFFF"/>
                </a:highlight>
                <a:latin typeface="Roboto"/>
                <a:ea typeface="Roboto"/>
                <a:cs typeface="Roboto"/>
                <a:sym typeface="Roboto"/>
              </a:rPr>
              <a:t>.</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It seems that majority of the visitors who travel in pair, prefer City hotels.</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In the year </a:t>
            </a:r>
            <a:r>
              <a:rPr b="1" lang="en" sz="1400">
                <a:solidFill>
                  <a:schemeClr val="accent2"/>
                </a:solidFill>
                <a:highlight>
                  <a:srgbClr val="FFFFFF"/>
                </a:highlight>
                <a:latin typeface="Roboto"/>
                <a:ea typeface="Roboto"/>
                <a:cs typeface="Roboto"/>
                <a:sym typeface="Roboto"/>
              </a:rPr>
              <a:t>2016</a:t>
            </a:r>
            <a:r>
              <a:rPr lang="en" sz="1400">
                <a:solidFill>
                  <a:schemeClr val="accent2"/>
                </a:solidFill>
                <a:highlight>
                  <a:srgbClr val="FFFFFF"/>
                </a:highlight>
                <a:latin typeface="Roboto"/>
                <a:ea typeface="Roboto"/>
                <a:cs typeface="Roboto"/>
                <a:sym typeface="Roboto"/>
              </a:rPr>
              <a:t>, highest hotel bookings were registered.</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In the month, </a:t>
            </a:r>
            <a:r>
              <a:rPr b="1" lang="en" sz="1400">
                <a:solidFill>
                  <a:schemeClr val="accent2"/>
                </a:solidFill>
                <a:highlight>
                  <a:srgbClr val="FFFFFF"/>
                </a:highlight>
                <a:latin typeface="Roboto"/>
                <a:ea typeface="Roboto"/>
                <a:cs typeface="Roboto"/>
                <a:sym typeface="Roboto"/>
              </a:rPr>
              <a:t>July</a:t>
            </a:r>
            <a:r>
              <a:rPr lang="en" sz="1400">
                <a:solidFill>
                  <a:schemeClr val="accent2"/>
                </a:solidFill>
                <a:highlight>
                  <a:srgbClr val="FFFFFF"/>
                </a:highlight>
                <a:latin typeface="Roboto"/>
                <a:ea typeface="Roboto"/>
                <a:cs typeface="Roboto"/>
                <a:sym typeface="Roboto"/>
              </a:rPr>
              <a:t> to </a:t>
            </a:r>
            <a:r>
              <a:rPr b="1" lang="en" sz="1400">
                <a:solidFill>
                  <a:schemeClr val="accent2"/>
                </a:solidFill>
                <a:highlight>
                  <a:srgbClr val="FFFFFF"/>
                </a:highlight>
                <a:latin typeface="Roboto"/>
                <a:ea typeface="Roboto"/>
                <a:cs typeface="Roboto"/>
                <a:sym typeface="Roboto"/>
              </a:rPr>
              <a:t>August</a:t>
            </a:r>
            <a:r>
              <a:rPr lang="en" sz="1400">
                <a:solidFill>
                  <a:schemeClr val="accent2"/>
                </a:solidFill>
                <a:highlight>
                  <a:srgbClr val="FFFFFF"/>
                </a:highlight>
                <a:latin typeface="Roboto"/>
                <a:ea typeface="Roboto"/>
                <a:cs typeface="Roboto"/>
                <a:sym typeface="Roboto"/>
              </a:rPr>
              <a:t> highest hotel bookings were found.</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It seems that majority of the stays are over the </a:t>
            </a:r>
            <a:r>
              <a:rPr b="1" lang="en" sz="1400">
                <a:solidFill>
                  <a:schemeClr val="accent2"/>
                </a:solidFill>
                <a:highlight>
                  <a:srgbClr val="FFFFFF"/>
                </a:highlight>
                <a:latin typeface="Roboto"/>
                <a:ea typeface="Roboto"/>
                <a:cs typeface="Roboto"/>
                <a:sym typeface="Roboto"/>
              </a:rPr>
              <a:t>weekdays night</a:t>
            </a:r>
            <a:r>
              <a:rPr lang="en" sz="1400">
                <a:solidFill>
                  <a:schemeClr val="accent2"/>
                </a:solidFill>
                <a:highlight>
                  <a:srgbClr val="FFFFFF"/>
                </a:highlight>
                <a:latin typeface="Roboto"/>
                <a:ea typeface="Roboto"/>
                <a:cs typeface="Roboto"/>
                <a:sym typeface="Roboto"/>
              </a:rPr>
              <a:t>.</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Resort hotels are better choice for </a:t>
            </a:r>
            <a:r>
              <a:rPr b="1" lang="en" sz="1400">
                <a:solidFill>
                  <a:schemeClr val="accent2"/>
                </a:solidFill>
                <a:highlight>
                  <a:srgbClr val="FFFFFF"/>
                </a:highlight>
                <a:latin typeface="Roboto"/>
                <a:ea typeface="Roboto"/>
                <a:cs typeface="Roboto"/>
                <a:sym typeface="Roboto"/>
              </a:rPr>
              <a:t>large families</a:t>
            </a:r>
            <a:r>
              <a:rPr lang="en" sz="1400">
                <a:solidFill>
                  <a:schemeClr val="accent2"/>
                </a:solidFill>
                <a:highlight>
                  <a:srgbClr val="FFFFFF"/>
                </a:highlight>
                <a:latin typeface="Roboto"/>
                <a:ea typeface="Roboto"/>
                <a:cs typeface="Roboto"/>
                <a:sym typeface="Roboto"/>
              </a:rPr>
              <a:t>.</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In the hotel bookings we have found that a huge number of visitors are coming from western europe, namely France, UK and </a:t>
            </a:r>
            <a:r>
              <a:rPr b="1" lang="en" sz="1400">
                <a:solidFill>
                  <a:schemeClr val="accent2"/>
                </a:solidFill>
                <a:highlight>
                  <a:srgbClr val="FFFFFF"/>
                </a:highlight>
                <a:latin typeface="Roboto"/>
                <a:ea typeface="Roboto"/>
                <a:cs typeface="Roboto"/>
                <a:sym typeface="Roboto"/>
              </a:rPr>
              <a:t>Portugal</a:t>
            </a:r>
            <a:r>
              <a:rPr lang="en" sz="1400">
                <a:solidFill>
                  <a:schemeClr val="accent2"/>
                </a:solidFill>
                <a:highlight>
                  <a:srgbClr val="FFFFFF"/>
                </a:highlight>
                <a:latin typeface="Roboto"/>
                <a:ea typeface="Roboto"/>
                <a:cs typeface="Roboto"/>
                <a:sym typeface="Roboto"/>
              </a:rPr>
              <a:t> are among the highest.</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Majority of the distribution channels and market segments involve </a:t>
            </a:r>
            <a:r>
              <a:rPr b="1" lang="en" sz="1400">
                <a:solidFill>
                  <a:schemeClr val="accent2"/>
                </a:solidFill>
                <a:highlight>
                  <a:srgbClr val="FFFFFF"/>
                </a:highlight>
                <a:latin typeface="Roboto"/>
                <a:ea typeface="Roboto"/>
                <a:cs typeface="Roboto"/>
                <a:sym typeface="Roboto"/>
              </a:rPr>
              <a:t>travel agencies</a:t>
            </a:r>
            <a:r>
              <a:rPr lang="en" sz="1400">
                <a:solidFill>
                  <a:schemeClr val="accent2"/>
                </a:solidFill>
                <a:highlight>
                  <a:srgbClr val="FFFFFF"/>
                </a:highlight>
                <a:latin typeface="Roboto"/>
                <a:ea typeface="Roboto"/>
                <a:cs typeface="Roboto"/>
                <a:sym typeface="Roboto"/>
              </a:rPr>
              <a:t> (online or offline).</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We need to focus on that customers who visited first time in the hotel but not booking the hotel again.</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The more revenue is generated by the </a:t>
            </a:r>
            <a:r>
              <a:rPr b="1" lang="en" sz="1400">
                <a:solidFill>
                  <a:schemeClr val="accent2"/>
                </a:solidFill>
                <a:highlight>
                  <a:srgbClr val="FFFFFF"/>
                </a:highlight>
                <a:latin typeface="Roboto"/>
                <a:ea typeface="Roboto"/>
                <a:cs typeface="Roboto"/>
                <a:sym typeface="Roboto"/>
              </a:rPr>
              <a:t>City hotels</a:t>
            </a:r>
            <a:r>
              <a:rPr lang="en" sz="1400">
                <a:solidFill>
                  <a:schemeClr val="accent2"/>
                </a:solidFill>
                <a:highlight>
                  <a:srgbClr val="FFFFFF"/>
                </a:highlight>
                <a:latin typeface="Roboto"/>
                <a:ea typeface="Roboto"/>
                <a:cs typeface="Roboto"/>
                <a:sym typeface="Roboto"/>
              </a:rPr>
              <a:t>.</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b="1" lang="en" sz="1400">
                <a:solidFill>
                  <a:schemeClr val="accent2"/>
                </a:solidFill>
                <a:highlight>
                  <a:srgbClr val="FFFFFF"/>
                </a:highlight>
                <a:latin typeface="Roboto"/>
                <a:ea typeface="Roboto"/>
                <a:cs typeface="Roboto"/>
                <a:sym typeface="Roboto"/>
              </a:rPr>
              <a:t>H-type</a:t>
            </a:r>
            <a:r>
              <a:rPr lang="en" sz="1400">
                <a:solidFill>
                  <a:schemeClr val="accent2"/>
                </a:solidFill>
                <a:highlight>
                  <a:srgbClr val="FFFFFF"/>
                </a:highlight>
                <a:latin typeface="Roboto"/>
                <a:ea typeface="Roboto"/>
                <a:cs typeface="Roboto"/>
                <a:sym typeface="Roboto"/>
              </a:rPr>
              <a:t> rooms produces more ADR as compared to the other room types.</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Longer waiting period does not affect on the cancellation of hotel booking.</a:t>
            </a:r>
            <a:endParaRPr sz="1400">
              <a:solidFill>
                <a:schemeClr val="accent2"/>
              </a:solidFill>
              <a:highlight>
                <a:srgbClr val="FFFFFF"/>
              </a:highlight>
              <a:latin typeface="Roboto"/>
              <a:ea typeface="Roboto"/>
              <a:cs typeface="Roboto"/>
              <a:sym typeface="Roboto"/>
            </a:endParaRPr>
          </a:p>
          <a:p>
            <a:pPr indent="-317500" lvl="0" marL="457200" rtl="0" algn="l">
              <a:spcBef>
                <a:spcPts val="0"/>
              </a:spcBef>
              <a:spcAft>
                <a:spcPts val="0"/>
              </a:spcAft>
              <a:buClr>
                <a:schemeClr val="accent2"/>
              </a:buClr>
              <a:buSzPts val="1400"/>
              <a:buFont typeface="Roboto"/>
              <a:buChar char="●"/>
            </a:pPr>
            <a:r>
              <a:rPr lang="en" sz="1400">
                <a:solidFill>
                  <a:schemeClr val="accent2"/>
                </a:solidFill>
                <a:highlight>
                  <a:srgbClr val="FFFFFF"/>
                </a:highlight>
                <a:latin typeface="Roboto"/>
                <a:ea typeface="Roboto"/>
                <a:cs typeface="Roboto"/>
                <a:sym typeface="Roboto"/>
              </a:rPr>
              <a:t>Highest revenue is in the month of </a:t>
            </a:r>
            <a:r>
              <a:rPr b="1" lang="en" sz="1400">
                <a:solidFill>
                  <a:schemeClr val="accent2"/>
                </a:solidFill>
                <a:highlight>
                  <a:srgbClr val="FFFFFF"/>
                </a:highlight>
                <a:latin typeface="Roboto"/>
                <a:ea typeface="Roboto"/>
                <a:cs typeface="Roboto"/>
                <a:sym typeface="Roboto"/>
              </a:rPr>
              <a:t>August</a:t>
            </a:r>
            <a:r>
              <a:rPr lang="en" sz="1400">
                <a:solidFill>
                  <a:schemeClr val="accent2"/>
                </a:solidFill>
                <a:highlight>
                  <a:srgbClr val="FFFFFF"/>
                </a:highlight>
                <a:latin typeface="Roboto"/>
                <a:ea typeface="Roboto"/>
                <a:cs typeface="Roboto"/>
                <a:sym typeface="Roboto"/>
              </a:rPr>
              <a:t> and in the end of the year also generating more revenue.</a:t>
            </a:r>
            <a:endParaRPr sz="1400">
              <a:solidFill>
                <a:schemeClr val="accent2"/>
              </a:solidFill>
              <a:highlight>
                <a:srgbClr val="FFFFFF"/>
              </a:highlight>
              <a:latin typeface="Roboto"/>
              <a:ea typeface="Roboto"/>
              <a:cs typeface="Roboto"/>
              <a:sym typeface="Roboto"/>
            </a:endParaRPr>
          </a:p>
          <a:p>
            <a:pPr indent="0" lvl="0" marL="0" rtl="0" algn="l">
              <a:lnSpc>
                <a:spcPct val="100000"/>
              </a:lnSpc>
              <a:spcBef>
                <a:spcPts val="500"/>
              </a:spcBef>
              <a:spcAft>
                <a:spcPts val="0"/>
              </a:spcAft>
              <a:buClr>
                <a:schemeClr val="dk1"/>
              </a:buClr>
              <a:buSzPts val="275"/>
              <a:buFont typeface="Arial"/>
              <a:buNone/>
            </a:pPr>
            <a:r>
              <a:t/>
            </a:r>
            <a:endParaRPr sz="950"/>
          </a:p>
          <a:p>
            <a:pPr indent="0" lvl="0" marL="0" rtl="0" algn="l">
              <a:lnSpc>
                <a:spcPct val="100000"/>
              </a:lnSpc>
              <a:spcBef>
                <a:spcPts val="1200"/>
              </a:spcBef>
              <a:spcAft>
                <a:spcPts val="1200"/>
              </a:spcAft>
              <a:buSzPts val="275"/>
              <a:buNone/>
            </a:pPr>
            <a:r>
              <a:t/>
            </a:r>
            <a:endParaRPr sz="950"/>
          </a:p>
        </p:txBody>
      </p:sp>
      <p:pic>
        <p:nvPicPr>
          <p:cNvPr id="293" name="Google Shape;293;p42"/>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43"/>
          <p:cNvPicPr preferRelativeResize="0"/>
          <p:nvPr/>
        </p:nvPicPr>
        <p:blipFill>
          <a:blip r:embed="rId3">
            <a:alphaModFix/>
          </a:blip>
          <a:stretch>
            <a:fillRect/>
          </a:stretch>
        </p:blipFill>
        <p:spPr>
          <a:xfrm>
            <a:off x="152400" y="152400"/>
            <a:ext cx="8991600" cy="48386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1000"/>
                                        <p:tgtEl>
                                          <p:spTgt spid="29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79" name="Google Shape;79;p16"/>
          <p:cNvPicPr preferRelativeResize="0"/>
          <p:nvPr/>
        </p:nvPicPr>
        <p:blipFill>
          <a:blip r:embed="rId4">
            <a:alphaModFix/>
          </a:blip>
          <a:stretch>
            <a:fillRect/>
          </a:stretch>
        </p:blipFill>
        <p:spPr>
          <a:xfrm>
            <a:off x="265350" y="1091975"/>
            <a:ext cx="8347975" cy="3184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252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320"/>
              <a:t>Hotel Booking Analysis and </a:t>
            </a:r>
            <a:r>
              <a:rPr b="1" lang="en" sz="2320"/>
              <a:t>its</a:t>
            </a:r>
            <a:r>
              <a:rPr b="1" lang="en" sz="2320"/>
              <a:t> data?</a:t>
            </a:r>
            <a:endParaRPr b="1" sz="2320"/>
          </a:p>
        </p:txBody>
      </p:sp>
      <p:sp>
        <p:nvSpPr>
          <p:cNvPr id="85" name="Google Shape;85;p17"/>
          <p:cNvSpPr txBox="1"/>
          <p:nvPr>
            <p:ph idx="1" type="body"/>
          </p:nvPr>
        </p:nvSpPr>
        <p:spPr>
          <a:xfrm>
            <a:off x="25200" y="572700"/>
            <a:ext cx="9093600" cy="42270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The purpose of our project was to gather and analyze detailed information about hotels in order to provide insights and estimate the profit.</a:t>
            </a:r>
            <a:endParaRPr sz="1400"/>
          </a:p>
          <a:p>
            <a:pPr indent="-317500" lvl="0" marL="457200" rtl="0" algn="l">
              <a:lnSpc>
                <a:spcPct val="115000"/>
              </a:lnSpc>
              <a:spcBef>
                <a:spcPts val="0"/>
              </a:spcBef>
              <a:spcAft>
                <a:spcPts val="0"/>
              </a:spcAft>
              <a:buSzPts val="1400"/>
              <a:buChar char="●"/>
            </a:pPr>
            <a:r>
              <a:rPr lang="en" sz="1400"/>
              <a:t>The majority of Revenue Management research on demand forecasting and prediction issues is conducted in the tourism and travel-related industries.</a:t>
            </a:r>
            <a:endParaRPr sz="1400"/>
          </a:p>
          <a:p>
            <a:pPr indent="-317500" lvl="0" marL="457200" rtl="0" algn="l">
              <a:lnSpc>
                <a:spcPct val="115000"/>
              </a:lnSpc>
              <a:spcBef>
                <a:spcPts val="0"/>
              </a:spcBef>
              <a:spcAft>
                <a:spcPts val="0"/>
              </a:spcAft>
              <a:buSzPts val="1400"/>
              <a:buChar char="●"/>
            </a:pPr>
            <a:r>
              <a:rPr lang="en" sz="1400"/>
              <a:t>We have given two hotel data sets. i.e., the resort hotel is one of the hotels, and the city hotel is the other. There are 32 columns and 119390 rows.</a:t>
            </a:r>
            <a:endParaRPr sz="1400"/>
          </a:p>
          <a:p>
            <a:pPr indent="-317500" lvl="0" marL="457200" rtl="0" algn="l">
              <a:lnSpc>
                <a:spcPct val="115000"/>
              </a:lnSpc>
              <a:spcBef>
                <a:spcPts val="0"/>
              </a:spcBef>
              <a:spcAft>
                <a:spcPts val="0"/>
              </a:spcAft>
              <a:buSzPts val="1400"/>
              <a:buChar char="●"/>
            </a:pPr>
            <a:r>
              <a:rPr lang="en" sz="1400"/>
              <a:t>With out industry-specific data, it is impossible to completely understand the requirements and peculiarities of the remaining tourism and travel sectors, such as hospitality, cruising, theme parks, etc. To help overcome this restriction, two hotel datasets with demand data are given.</a:t>
            </a:r>
            <a:endParaRPr sz="1400"/>
          </a:p>
          <a:p>
            <a:pPr indent="-317500" lvl="0" marL="457200" rtl="0" algn="l">
              <a:lnSpc>
                <a:spcPct val="115000"/>
              </a:lnSpc>
              <a:spcBef>
                <a:spcPts val="0"/>
              </a:spcBef>
              <a:spcAft>
                <a:spcPts val="0"/>
              </a:spcAft>
              <a:buSzPts val="1400"/>
              <a:buChar char="●"/>
            </a:pPr>
            <a:r>
              <a:rPr lang="en" sz="1400"/>
              <a:t>Hotels will be able to identify the issue that is causing customers to cancel their bookings, as well as the reason for the cancellations, by utilizing the predictive</a:t>
            </a:r>
            <a:endParaRPr sz="1400"/>
          </a:p>
          <a:p>
            <a:pPr indent="-317500" lvl="0" marL="457200" rtl="0" algn="l">
              <a:lnSpc>
                <a:spcPct val="115000"/>
              </a:lnSpc>
              <a:spcBef>
                <a:spcPts val="0"/>
              </a:spcBef>
              <a:spcAft>
                <a:spcPts val="0"/>
              </a:spcAft>
              <a:buSzPts val="1400"/>
              <a:buChar char="●"/>
            </a:pPr>
            <a:r>
              <a:rPr lang="en" sz="1400"/>
              <a:t>It would be fantastic if the hotel management team could identify the root cause and develop a better strategy.</a:t>
            </a:r>
            <a:endParaRPr sz="1400"/>
          </a:p>
          <a:p>
            <a:pPr indent="-317500" lvl="0" marL="457200" rtl="0" algn="l">
              <a:lnSpc>
                <a:spcPct val="115000"/>
              </a:lnSpc>
              <a:spcBef>
                <a:spcPts val="0"/>
              </a:spcBef>
              <a:spcAft>
                <a:spcPts val="0"/>
              </a:spcAft>
              <a:buSzPts val="1400"/>
              <a:buChar char="●"/>
            </a:pPr>
            <a:r>
              <a:rPr lang="en" sz="1400"/>
              <a:t>The goal of our project was to collect and analyze detailed hotel information in order to provide insights and estimate profit.</a:t>
            </a:r>
            <a:endParaRPr sz="1400"/>
          </a:p>
        </p:txBody>
      </p:sp>
      <p:pic>
        <p:nvPicPr>
          <p:cNvPr id="86" name="Google Shape;86;p17"/>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250450" y="142875"/>
            <a:ext cx="8520600" cy="63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u="sng"/>
              <a:t>Data Summary:</a:t>
            </a:r>
            <a:endParaRPr b="1" sz="2500" u="sng"/>
          </a:p>
        </p:txBody>
      </p:sp>
      <p:sp>
        <p:nvSpPr>
          <p:cNvPr id="92" name="Google Shape;92;p18"/>
          <p:cNvSpPr txBox="1"/>
          <p:nvPr>
            <p:ph idx="1" type="body"/>
          </p:nvPr>
        </p:nvSpPr>
        <p:spPr>
          <a:xfrm>
            <a:off x="311700" y="887875"/>
            <a:ext cx="8520600" cy="42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After collecting data it’s very important to understand your data. So we had hotel booking which has 119390 rows and 32 </a:t>
            </a:r>
            <a:r>
              <a:rPr lang="en" sz="1400"/>
              <a:t>columns. So, let’s understand the columns.</a:t>
            </a:r>
            <a:endParaRPr sz="1400"/>
          </a:p>
          <a:p>
            <a:pPr indent="0" lvl="0" marL="0" rtl="0" algn="l">
              <a:spcBef>
                <a:spcPts val="1200"/>
              </a:spcBef>
              <a:spcAft>
                <a:spcPts val="0"/>
              </a:spcAft>
              <a:buNone/>
            </a:pPr>
            <a:r>
              <a:rPr b="1" lang="en" sz="1400" u="sng"/>
              <a:t>Data Description:-</a:t>
            </a:r>
            <a:r>
              <a:rPr b="1" lang="en" sz="1400" u="sng"/>
              <a:t> </a:t>
            </a:r>
            <a:endParaRPr b="1" sz="1400" u="sng"/>
          </a:p>
          <a:p>
            <a:pPr indent="0" lvl="0" marL="0" rtl="0" algn="l">
              <a:spcBef>
                <a:spcPts val="1200"/>
              </a:spcBef>
              <a:spcAft>
                <a:spcPts val="0"/>
              </a:spcAft>
              <a:buClr>
                <a:schemeClr val="dk1"/>
              </a:buClr>
              <a:buSzPts val="1100"/>
              <a:buFont typeface="Arial"/>
              <a:buNone/>
            </a:pPr>
            <a:r>
              <a:rPr b="1" lang="en" sz="1400"/>
              <a:t>Hotel : </a:t>
            </a:r>
            <a:r>
              <a:rPr lang="en" sz="1400"/>
              <a:t>Different type of Hotels.</a:t>
            </a:r>
            <a:endParaRPr sz="1400"/>
          </a:p>
          <a:p>
            <a:pPr indent="0" lvl="0" marL="0" rtl="0" algn="l">
              <a:spcBef>
                <a:spcPts val="1200"/>
              </a:spcBef>
              <a:spcAft>
                <a:spcPts val="0"/>
              </a:spcAft>
              <a:buClr>
                <a:schemeClr val="dk1"/>
              </a:buClr>
              <a:buSzPts val="1100"/>
              <a:buFont typeface="Arial"/>
              <a:buNone/>
            </a:pPr>
            <a:r>
              <a:rPr b="1" lang="en" sz="1400"/>
              <a:t>is_canceled : </a:t>
            </a:r>
            <a:r>
              <a:rPr lang="en" sz="1400"/>
              <a:t>The value indicates whether or not the reservation has been cancelled.</a:t>
            </a:r>
            <a:endParaRPr sz="1400"/>
          </a:p>
          <a:p>
            <a:pPr indent="0" lvl="0" marL="0" rtl="0" algn="l">
              <a:spcBef>
                <a:spcPts val="1200"/>
              </a:spcBef>
              <a:spcAft>
                <a:spcPts val="0"/>
              </a:spcAft>
              <a:buClr>
                <a:schemeClr val="dk1"/>
              </a:buClr>
              <a:buSzPts val="1100"/>
              <a:buFont typeface="Arial"/>
              <a:buNone/>
            </a:pPr>
            <a:r>
              <a:rPr b="1" lang="en" sz="1400"/>
              <a:t>lead_time :</a:t>
            </a:r>
            <a:r>
              <a:rPr lang="en" sz="1400"/>
              <a:t> How far in advance the reservation was made</a:t>
            </a:r>
            <a:endParaRPr sz="1400"/>
          </a:p>
          <a:p>
            <a:pPr indent="0" lvl="0" marL="0" rtl="0" algn="l">
              <a:spcBef>
                <a:spcPts val="1200"/>
              </a:spcBef>
              <a:spcAft>
                <a:spcPts val="0"/>
              </a:spcAft>
              <a:buClr>
                <a:schemeClr val="dk1"/>
              </a:buClr>
              <a:buSzPts val="1100"/>
              <a:buFont typeface="Arial"/>
              <a:buNone/>
            </a:pPr>
            <a:r>
              <a:rPr b="1" lang="en" sz="1400"/>
              <a:t>arrival_date_year : </a:t>
            </a:r>
            <a:r>
              <a:rPr lang="en" sz="1400"/>
              <a:t>Year of customer arrival.</a:t>
            </a:r>
            <a:endParaRPr sz="1400"/>
          </a:p>
          <a:p>
            <a:pPr indent="0" lvl="0" marL="0" rtl="0" algn="l">
              <a:spcBef>
                <a:spcPts val="1200"/>
              </a:spcBef>
              <a:spcAft>
                <a:spcPts val="0"/>
              </a:spcAft>
              <a:buClr>
                <a:schemeClr val="dk1"/>
              </a:buClr>
              <a:buSzPts val="1100"/>
              <a:buFont typeface="Arial"/>
              <a:buNone/>
            </a:pPr>
            <a:r>
              <a:rPr b="1" lang="en" sz="1400"/>
              <a:t>arrival_date_month : </a:t>
            </a:r>
            <a:r>
              <a:rPr lang="en" sz="1400"/>
              <a:t>Which month of the year did the customer visit</a:t>
            </a:r>
            <a:endParaRPr sz="1400"/>
          </a:p>
          <a:p>
            <a:pPr indent="0" lvl="0" marL="0" rtl="0" algn="l">
              <a:spcBef>
                <a:spcPts val="1200"/>
              </a:spcBef>
              <a:spcAft>
                <a:spcPts val="0"/>
              </a:spcAft>
              <a:buClr>
                <a:schemeClr val="dk1"/>
              </a:buClr>
              <a:buSzPts val="1100"/>
              <a:buFont typeface="Arial"/>
              <a:buNone/>
            </a:pPr>
            <a:r>
              <a:rPr b="1" lang="en" sz="1400"/>
              <a:t>arrival_date_week_number:</a:t>
            </a:r>
            <a:r>
              <a:rPr lang="en" sz="1400"/>
              <a:t> Which week of the year</a:t>
            </a:r>
            <a:endParaRPr sz="1400"/>
          </a:p>
          <a:p>
            <a:pPr indent="0" lvl="0" marL="0" rtl="0" algn="l">
              <a:spcBef>
                <a:spcPts val="1200"/>
              </a:spcBef>
              <a:spcAft>
                <a:spcPts val="1200"/>
              </a:spcAft>
              <a:buClr>
                <a:schemeClr val="dk1"/>
              </a:buClr>
              <a:buSzPts val="1100"/>
              <a:buFont typeface="Arial"/>
              <a:buNone/>
            </a:pPr>
            <a:r>
              <a:rPr b="1" lang="en" sz="1400"/>
              <a:t>arrival_date_day_of_month :</a:t>
            </a:r>
            <a:r>
              <a:rPr lang="en" sz="1400"/>
              <a:t>The month in which the customer visited the hotel.</a:t>
            </a:r>
            <a:endParaRPr sz="1400" u="sng"/>
          </a:p>
        </p:txBody>
      </p:sp>
      <p:pic>
        <p:nvPicPr>
          <p:cNvPr id="93" name="Google Shape;93;p18"/>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1" type="body"/>
          </p:nvPr>
        </p:nvSpPr>
        <p:spPr>
          <a:xfrm>
            <a:off x="0" y="0"/>
            <a:ext cx="9144000" cy="508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t>stays_in_weekend_nights :</a:t>
            </a:r>
            <a:r>
              <a:rPr lang="en" sz="1400"/>
              <a:t> Customer stayed or booked to stay in hotel during weekend nights.</a:t>
            </a:r>
            <a:endParaRPr sz="1400"/>
          </a:p>
          <a:p>
            <a:pPr indent="0" lvl="0" marL="0" rtl="0" algn="l">
              <a:lnSpc>
                <a:spcPct val="115000"/>
              </a:lnSpc>
              <a:spcBef>
                <a:spcPts val="0"/>
              </a:spcBef>
              <a:spcAft>
                <a:spcPts val="0"/>
              </a:spcAft>
              <a:buClr>
                <a:schemeClr val="dk1"/>
              </a:buClr>
              <a:buSzPts val="1100"/>
              <a:buFont typeface="Arial"/>
              <a:buNone/>
            </a:pPr>
            <a:r>
              <a:rPr b="1" lang="en" sz="1400"/>
              <a:t>stays_in_week_nights :</a:t>
            </a:r>
            <a:r>
              <a:rPr lang="en" sz="1400"/>
              <a:t> The customer stayed or planned to stay in a hotel on a weekend night.</a:t>
            </a:r>
            <a:endParaRPr sz="1400"/>
          </a:p>
          <a:p>
            <a:pPr indent="0" lvl="0" marL="0" rtl="0" algn="l">
              <a:lnSpc>
                <a:spcPct val="115000"/>
              </a:lnSpc>
              <a:spcBef>
                <a:spcPts val="0"/>
              </a:spcBef>
              <a:spcAft>
                <a:spcPts val="0"/>
              </a:spcAft>
              <a:buClr>
                <a:schemeClr val="dk1"/>
              </a:buClr>
              <a:buSzPts val="1100"/>
              <a:buFont typeface="Arial"/>
              <a:buNone/>
            </a:pPr>
            <a:r>
              <a:rPr b="1" lang="en" sz="1400"/>
              <a:t>adults :</a:t>
            </a:r>
            <a:r>
              <a:rPr lang="en" sz="1400"/>
              <a:t> Number of adults</a:t>
            </a:r>
            <a:endParaRPr sz="1400"/>
          </a:p>
          <a:p>
            <a:pPr indent="0" lvl="0" marL="0" rtl="0" algn="l">
              <a:lnSpc>
                <a:spcPct val="115000"/>
              </a:lnSpc>
              <a:spcBef>
                <a:spcPts val="0"/>
              </a:spcBef>
              <a:spcAft>
                <a:spcPts val="0"/>
              </a:spcAft>
              <a:buClr>
                <a:schemeClr val="dk1"/>
              </a:buClr>
              <a:buSzPts val="1100"/>
              <a:buFont typeface="Arial"/>
              <a:buNone/>
            </a:pPr>
            <a:r>
              <a:rPr b="1" lang="en" sz="1400"/>
              <a:t>children :</a:t>
            </a:r>
            <a:r>
              <a:rPr lang="en" sz="1400"/>
              <a:t> number of children.</a:t>
            </a:r>
            <a:endParaRPr sz="1400"/>
          </a:p>
          <a:p>
            <a:pPr indent="0" lvl="0" marL="0" rtl="0" algn="l">
              <a:lnSpc>
                <a:spcPct val="115000"/>
              </a:lnSpc>
              <a:spcBef>
                <a:spcPts val="0"/>
              </a:spcBef>
              <a:spcAft>
                <a:spcPts val="0"/>
              </a:spcAft>
              <a:buClr>
                <a:schemeClr val="dk1"/>
              </a:buClr>
              <a:buSzPts val="1100"/>
              <a:buFont typeface="Arial"/>
              <a:buNone/>
            </a:pPr>
            <a:r>
              <a:rPr b="1" lang="en" sz="1400"/>
              <a:t>babies :</a:t>
            </a:r>
            <a:r>
              <a:rPr lang="en" sz="1400"/>
              <a:t> Number of babies.</a:t>
            </a:r>
            <a:endParaRPr sz="1400"/>
          </a:p>
          <a:p>
            <a:pPr indent="0" lvl="0" marL="0" rtl="0" algn="l">
              <a:lnSpc>
                <a:spcPct val="115000"/>
              </a:lnSpc>
              <a:spcBef>
                <a:spcPts val="0"/>
              </a:spcBef>
              <a:spcAft>
                <a:spcPts val="0"/>
              </a:spcAft>
              <a:buClr>
                <a:schemeClr val="dk1"/>
              </a:buClr>
              <a:buSzPts val="1100"/>
              <a:buFont typeface="Arial"/>
              <a:buNone/>
            </a:pPr>
            <a:r>
              <a:rPr b="1" lang="en" sz="1400"/>
              <a:t>meal : </a:t>
            </a:r>
            <a:r>
              <a:rPr lang="en" sz="1400"/>
              <a:t>Type of meal booked.:</a:t>
            </a:r>
            <a:endParaRPr sz="1400"/>
          </a:p>
          <a:p>
            <a:pPr indent="0" lvl="0" marL="0" rtl="0" algn="l">
              <a:lnSpc>
                <a:spcPct val="115000"/>
              </a:lnSpc>
              <a:spcBef>
                <a:spcPts val="0"/>
              </a:spcBef>
              <a:spcAft>
                <a:spcPts val="0"/>
              </a:spcAft>
              <a:buClr>
                <a:schemeClr val="dk1"/>
              </a:buClr>
              <a:buSzPts val="1100"/>
              <a:buFont typeface="Arial"/>
              <a:buNone/>
            </a:pPr>
            <a:r>
              <a:rPr b="1" lang="en" sz="1400"/>
              <a:t>country :</a:t>
            </a:r>
            <a:r>
              <a:rPr lang="en" sz="1400"/>
              <a:t> Country of </a:t>
            </a:r>
            <a:r>
              <a:rPr lang="en" sz="1400"/>
              <a:t>origin</a:t>
            </a:r>
            <a:r>
              <a:rPr lang="en" sz="1400"/>
              <a:t> of </a:t>
            </a:r>
            <a:r>
              <a:rPr lang="en" sz="1400"/>
              <a:t>customer</a:t>
            </a:r>
            <a:r>
              <a:rPr lang="en" sz="1400"/>
              <a:t>.</a:t>
            </a:r>
            <a:endParaRPr sz="1400"/>
          </a:p>
          <a:p>
            <a:pPr indent="0" lvl="0" marL="0" rtl="0" algn="l">
              <a:lnSpc>
                <a:spcPct val="115000"/>
              </a:lnSpc>
              <a:spcBef>
                <a:spcPts val="0"/>
              </a:spcBef>
              <a:spcAft>
                <a:spcPts val="0"/>
              </a:spcAft>
              <a:buClr>
                <a:schemeClr val="dk1"/>
              </a:buClr>
              <a:buSzPts val="1100"/>
              <a:buFont typeface="Arial"/>
              <a:buNone/>
            </a:pPr>
            <a:r>
              <a:rPr b="1" lang="en" sz="1400"/>
              <a:t>market_segment : </a:t>
            </a:r>
            <a:r>
              <a:rPr lang="en" sz="1400"/>
              <a:t>where the bookings came from.</a:t>
            </a:r>
            <a:endParaRPr sz="1400"/>
          </a:p>
          <a:p>
            <a:pPr indent="0" lvl="0" marL="0" rtl="0" algn="l">
              <a:lnSpc>
                <a:spcPct val="115000"/>
              </a:lnSpc>
              <a:spcBef>
                <a:spcPts val="0"/>
              </a:spcBef>
              <a:spcAft>
                <a:spcPts val="0"/>
              </a:spcAft>
              <a:buClr>
                <a:schemeClr val="dk1"/>
              </a:buClr>
              <a:buSzPts val="1100"/>
              <a:buFont typeface="Arial"/>
              <a:buNone/>
            </a:pPr>
            <a:r>
              <a:rPr b="1" lang="en" sz="1400"/>
              <a:t>distribution_channel :</a:t>
            </a:r>
            <a:r>
              <a:rPr lang="en" sz="1400"/>
              <a:t> Booking distribution channel. The term “TA” means “Travel Agents” and “TO” means “Tour Operators” .</a:t>
            </a:r>
            <a:endParaRPr sz="1400"/>
          </a:p>
          <a:p>
            <a:pPr indent="0" lvl="0" marL="0" rtl="0" algn="l">
              <a:lnSpc>
                <a:spcPct val="115000"/>
              </a:lnSpc>
              <a:spcBef>
                <a:spcPts val="0"/>
              </a:spcBef>
              <a:spcAft>
                <a:spcPts val="0"/>
              </a:spcAft>
              <a:buClr>
                <a:schemeClr val="dk1"/>
              </a:buClr>
              <a:buSzPts val="1100"/>
              <a:buFont typeface="Arial"/>
              <a:buNone/>
            </a:pPr>
            <a:r>
              <a:rPr b="1" lang="en" sz="1400"/>
              <a:t>is_repeated_guest : </a:t>
            </a:r>
            <a:r>
              <a:rPr lang="en" sz="1400"/>
              <a:t>Value indicating if the booking name was from a repeated guest (1) or not (0).</a:t>
            </a:r>
            <a:endParaRPr sz="1400"/>
          </a:p>
          <a:p>
            <a:pPr indent="0" lvl="0" marL="0" rtl="0" algn="l">
              <a:lnSpc>
                <a:spcPct val="115000"/>
              </a:lnSpc>
              <a:spcBef>
                <a:spcPts val="0"/>
              </a:spcBef>
              <a:spcAft>
                <a:spcPts val="0"/>
              </a:spcAft>
              <a:buClr>
                <a:schemeClr val="dk1"/>
              </a:buClr>
              <a:buSzPts val="1100"/>
              <a:buFont typeface="Arial"/>
              <a:buNone/>
            </a:pPr>
            <a:r>
              <a:rPr b="1" lang="en" sz="1400"/>
              <a:t>previous_cancellations : </a:t>
            </a:r>
            <a:r>
              <a:rPr lang="en" sz="1400"/>
              <a:t>The number of previous bookings that the customer cancelled prior to the current booking.</a:t>
            </a:r>
            <a:endParaRPr sz="1400"/>
          </a:p>
          <a:p>
            <a:pPr indent="0" lvl="0" marL="0" rtl="0" algn="l">
              <a:lnSpc>
                <a:spcPct val="115000"/>
              </a:lnSpc>
              <a:spcBef>
                <a:spcPts val="0"/>
              </a:spcBef>
              <a:spcAft>
                <a:spcPts val="0"/>
              </a:spcAft>
              <a:buClr>
                <a:schemeClr val="dk1"/>
              </a:buClr>
              <a:buSzPts val="1100"/>
              <a:buFont typeface="Arial"/>
              <a:buNone/>
            </a:pPr>
            <a:r>
              <a:rPr b="1" lang="en" sz="1400"/>
              <a:t>previous_bookings_not_canceled : </a:t>
            </a:r>
            <a:r>
              <a:rPr lang="en" sz="1400"/>
              <a:t>Number of previous bookings that were cancelled by the customer prior to the current booking.</a:t>
            </a:r>
            <a:endParaRPr sz="1400"/>
          </a:p>
          <a:p>
            <a:pPr indent="0" lvl="0" marL="0" rtl="0" algn="l">
              <a:lnSpc>
                <a:spcPct val="115000"/>
              </a:lnSpc>
              <a:spcBef>
                <a:spcPts val="0"/>
              </a:spcBef>
              <a:spcAft>
                <a:spcPts val="0"/>
              </a:spcAft>
              <a:buClr>
                <a:schemeClr val="dk1"/>
              </a:buClr>
              <a:buSzPts val="1100"/>
              <a:buFont typeface="Arial"/>
              <a:buNone/>
            </a:pPr>
            <a:r>
              <a:rPr b="1" lang="en" sz="1400"/>
              <a:t>reserved_room_type :</a:t>
            </a:r>
            <a:r>
              <a:rPr lang="en" sz="1400"/>
              <a:t> The number of previous bookings cancelled by the customer prior to the current booking.</a:t>
            </a:r>
            <a:endParaRPr sz="1400"/>
          </a:p>
          <a:p>
            <a:pPr indent="0" lvl="0" marL="0" rtl="0" algn="l">
              <a:lnSpc>
                <a:spcPct val="115000"/>
              </a:lnSpc>
              <a:spcBef>
                <a:spcPts val="0"/>
              </a:spcBef>
              <a:spcAft>
                <a:spcPts val="0"/>
              </a:spcAft>
              <a:buClr>
                <a:schemeClr val="dk1"/>
              </a:buClr>
              <a:buSzPts val="1100"/>
              <a:buFont typeface="Arial"/>
              <a:buNone/>
            </a:pPr>
            <a:r>
              <a:rPr b="1" lang="en" sz="1400"/>
              <a:t>assigned_room_type : </a:t>
            </a:r>
            <a:r>
              <a:rPr lang="en" sz="1400"/>
              <a:t>The code for the room type assigned to the booking. Because of this, the assigned room type may differ from the reserved room type.</a:t>
            </a:r>
            <a:endParaRPr sz="1400"/>
          </a:p>
          <a:p>
            <a:pPr indent="0" lvl="0" marL="0" rtl="0" algn="l">
              <a:lnSpc>
                <a:spcPct val="115000"/>
              </a:lnSpc>
              <a:spcBef>
                <a:spcPts val="0"/>
              </a:spcBef>
              <a:spcAft>
                <a:spcPts val="0"/>
              </a:spcAft>
              <a:buClr>
                <a:schemeClr val="dk1"/>
              </a:buClr>
              <a:buSzPts val="1100"/>
              <a:buFont typeface="Arial"/>
              <a:buNone/>
            </a:pPr>
            <a:r>
              <a:rPr b="1" lang="en" sz="1400"/>
              <a:t>*booking_changes *:</a:t>
            </a:r>
            <a:r>
              <a:rPr lang="en" sz="1400"/>
              <a:t> Number of changes/amendments made to the booking from the moment the booking was entered on the PMS.</a:t>
            </a:r>
            <a:endParaRPr sz="1400"/>
          </a:p>
          <a:p>
            <a:pPr indent="0" lvl="0" marL="0" rtl="0" algn="l">
              <a:lnSpc>
                <a:spcPct val="115000"/>
              </a:lnSpc>
              <a:spcBef>
                <a:spcPts val="0"/>
              </a:spcBef>
              <a:spcAft>
                <a:spcPts val="0"/>
              </a:spcAft>
              <a:buNone/>
            </a:pPr>
            <a:r>
              <a:t/>
            </a:r>
            <a:endParaRPr sz="1400"/>
          </a:p>
        </p:txBody>
      </p:sp>
      <p:pic>
        <p:nvPicPr>
          <p:cNvPr id="99" name="Google Shape;99;p19"/>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0" y="0"/>
            <a:ext cx="9144000" cy="5069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400"/>
              <a:t>deposit_type :</a:t>
            </a:r>
            <a:r>
              <a:rPr lang="en" sz="1400"/>
              <a:t> Indicates whether or not the customer paid a deposit to secure the reservation.</a:t>
            </a:r>
            <a:endParaRPr sz="1400"/>
          </a:p>
          <a:p>
            <a:pPr indent="0" lvl="0" marL="0" rtl="0" algn="l">
              <a:lnSpc>
                <a:spcPct val="150000"/>
              </a:lnSpc>
              <a:spcBef>
                <a:spcPts val="0"/>
              </a:spcBef>
              <a:spcAft>
                <a:spcPts val="0"/>
              </a:spcAft>
              <a:buClr>
                <a:schemeClr val="dk1"/>
              </a:buClr>
              <a:buSzPts val="1100"/>
              <a:buFont typeface="Arial"/>
              <a:buNone/>
            </a:pPr>
            <a:r>
              <a:rPr b="1" lang="en" sz="1400"/>
              <a:t>agent : </a:t>
            </a:r>
            <a:r>
              <a:rPr lang="en" sz="1400"/>
              <a:t>The ID of the travel agency that made the reservation.</a:t>
            </a:r>
            <a:endParaRPr sz="1400"/>
          </a:p>
          <a:p>
            <a:pPr indent="0" lvl="0" marL="0" rtl="0" algn="l">
              <a:lnSpc>
                <a:spcPct val="150000"/>
              </a:lnSpc>
              <a:spcBef>
                <a:spcPts val="0"/>
              </a:spcBef>
              <a:spcAft>
                <a:spcPts val="0"/>
              </a:spcAft>
              <a:buClr>
                <a:schemeClr val="dk1"/>
              </a:buClr>
              <a:buSzPts val="1100"/>
              <a:buFont typeface="Arial"/>
              <a:buNone/>
            </a:pPr>
            <a:r>
              <a:rPr b="1" lang="en" sz="1400"/>
              <a:t>company :</a:t>
            </a:r>
            <a:r>
              <a:rPr lang="en" sz="1400"/>
              <a:t> ID of the company/entity that made the reservation or is responsible for paying the reservation.</a:t>
            </a:r>
            <a:endParaRPr sz="1400"/>
          </a:p>
          <a:p>
            <a:pPr indent="0" lvl="0" marL="0" rtl="0" algn="l">
              <a:lnSpc>
                <a:spcPct val="150000"/>
              </a:lnSpc>
              <a:spcBef>
                <a:spcPts val="0"/>
              </a:spcBef>
              <a:spcAft>
                <a:spcPts val="0"/>
              </a:spcAft>
              <a:buClr>
                <a:schemeClr val="dk1"/>
              </a:buClr>
              <a:buSzPts val="1100"/>
              <a:buFont typeface="Arial"/>
              <a:buNone/>
            </a:pPr>
            <a:r>
              <a:rPr b="1" lang="en" sz="1400"/>
              <a:t>days_in_waiting_list : </a:t>
            </a:r>
            <a:r>
              <a:rPr lang="en" sz="1400"/>
              <a:t>The number of days the reservation was on the waiting list before being confirmed to the customer.</a:t>
            </a:r>
            <a:endParaRPr sz="1400"/>
          </a:p>
          <a:p>
            <a:pPr indent="0" lvl="0" marL="0" rtl="0" algn="l">
              <a:lnSpc>
                <a:spcPct val="150000"/>
              </a:lnSpc>
              <a:spcBef>
                <a:spcPts val="0"/>
              </a:spcBef>
              <a:spcAft>
                <a:spcPts val="0"/>
              </a:spcAft>
              <a:buClr>
                <a:schemeClr val="dk1"/>
              </a:buClr>
              <a:buSzPts val="1100"/>
              <a:buFont typeface="Arial"/>
              <a:buNone/>
            </a:pPr>
            <a:r>
              <a:rPr b="1" lang="en" sz="1400"/>
              <a:t>customer_type : </a:t>
            </a:r>
            <a:r>
              <a:rPr lang="en" sz="1400"/>
              <a:t>Booking type, assuming one of four categories.</a:t>
            </a:r>
            <a:endParaRPr sz="1400"/>
          </a:p>
          <a:p>
            <a:pPr indent="0" lvl="0" marL="0" rtl="0" algn="l">
              <a:lnSpc>
                <a:spcPct val="150000"/>
              </a:lnSpc>
              <a:spcBef>
                <a:spcPts val="0"/>
              </a:spcBef>
              <a:spcAft>
                <a:spcPts val="0"/>
              </a:spcAft>
              <a:buClr>
                <a:schemeClr val="dk1"/>
              </a:buClr>
              <a:buSzPts val="1100"/>
              <a:buFont typeface="Arial"/>
              <a:buNone/>
            </a:pPr>
            <a:r>
              <a:rPr b="1" lang="en" sz="1400"/>
              <a:t>*adr *: </a:t>
            </a:r>
            <a:r>
              <a:rPr lang="en" sz="1400"/>
              <a:t>The average daily rate is calculated by dividing the total number of staying nights by the sum of all lodging transactions.</a:t>
            </a:r>
            <a:endParaRPr sz="1400"/>
          </a:p>
          <a:p>
            <a:pPr indent="0" lvl="0" marL="0" rtl="0" algn="l">
              <a:lnSpc>
                <a:spcPct val="150000"/>
              </a:lnSpc>
              <a:spcBef>
                <a:spcPts val="0"/>
              </a:spcBef>
              <a:spcAft>
                <a:spcPts val="0"/>
              </a:spcAft>
              <a:buClr>
                <a:schemeClr val="dk1"/>
              </a:buClr>
              <a:buSzPts val="1100"/>
              <a:buFont typeface="Arial"/>
              <a:buNone/>
            </a:pPr>
            <a:r>
              <a:rPr b="1" lang="en" sz="1400"/>
              <a:t>required_car_parking_spaces :</a:t>
            </a:r>
            <a:r>
              <a:rPr lang="en" sz="1400"/>
              <a:t> The number of parking spaces needed by the customer.</a:t>
            </a:r>
            <a:endParaRPr sz="1400"/>
          </a:p>
          <a:p>
            <a:pPr indent="0" lvl="0" marL="0" rtl="0" algn="l">
              <a:lnSpc>
                <a:spcPct val="150000"/>
              </a:lnSpc>
              <a:spcBef>
                <a:spcPts val="0"/>
              </a:spcBef>
              <a:spcAft>
                <a:spcPts val="0"/>
              </a:spcAft>
              <a:buClr>
                <a:schemeClr val="dk1"/>
              </a:buClr>
              <a:buSzPts val="1100"/>
              <a:buFont typeface="Arial"/>
              <a:buNone/>
            </a:pPr>
            <a:r>
              <a:rPr b="1" lang="en" sz="1400"/>
              <a:t>*total_of_special_requests *: </a:t>
            </a:r>
            <a:r>
              <a:rPr lang="en" sz="1400"/>
              <a:t>The number of customer special requests (e.g. twin bed or high floor).</a:t>
            </a:r>
            <a:endParaRPr sz="1400"/>
          </a:p>
          <a:p>
            <a:pPr indent="0" lvl="0" marL="0" rtl="0" algn="l">
              <a:lnSpc>
                <a:spcPct val="150000"/>
              </a:lnSpc>
              <a:spcBef>
                <a:spcPts val="0"/>
              </a:spcBef>
              <a:spcAft>
                <a:spcPts val="0"/>
              </a:spcAft>
              <a:buClr>
                <a:schemeClr val="dk1"/>
              </a:buClr>
              <a:buSzPts val="1100"/>
              <a:buFont typeface="Arial"/>
              <a:buNone/>
            </a:pPr>
            <a:r>
              <a:rPr b="1" lang="en" sz="1400"/>
              <a:t>reservation_status :</a:t>
            </a:r>
            <a:r>
              <a:rPr lang="en" sz="1400"/>
              <a:t> Last reservation status in one of three categories: Canceled - the customer cancelled the reservation; Check-out: the customer checked out of the hotel. No show: the customer did not check in to the hotel and informed the hotel of the reason.</a:t>
            </a:r>
            <a:endParaRPr sz="1400"/>
          </a:p>
          <a:p>
            <a:pPr indent="0" lvl="0" marL="0" rtl="0" algn="l">
              <a:lnSpc>
                <a:spcPct val="150000"/>
              </a:lnSpc>
              <a:spcBef>
                <a:spcPts val="0"/>
              </a:spcBef>
              <a:spcAft>
                <a:spcPts val="0"/>
              </a:spcAft>
              <a:buClr>
                <a:schemeClr val="dk1"/>
              </a:buClr>
              <a:buSzPts val="1100"/>
              <a:buFont typeface="Arial"/>
              <a:buNone/>
            </a:pPr>
            <a:r>
              <a:rPr b="1" lang="en" sz="1400"/>
              <a:t>reservation_status_date :</a:t>
            </a:r>
            <a:r>
              <a:rPr lang="en" sz="1400"/>
              <a:t> The date on which the most recent status was set. This variable, in conjunction with the Reservation Status, can be used to determine when the booking was cancelled or when the customer checked out of the hotel.</a:t>
            </a:r>
            <a:endParaRPr sz="1400"/>
          </a:p>
          <a:p>
            <a:pPr indent="0" lvl="0" marL="0" rtl="0" algn="l">
              <a:lnSpc>
                <a:spcPct val="150000"/>
              </a:lnSpc>
              <a:spcBef>
                <a:spcPts val="0"/>
              </a:spcBef>
              <a:spcAft>
                <a:spcPts val="0"/>
              </a:spcAft>
              <a:buNone/>
            </a:pPr>
            <a:r>
              <a:t/>
            </a:r>
            <a:endParaRPr sz="1400"/>
          </a:p>
        </p:txBody>
      </p:sp>
      <p:pic>
        <p:nvPicPr>
          <p:cNvPr id="105" name="Google Shape;105;p20"/>
          <p:cNvPicPr preferRelativeResize="0"/>
          <p:nvPr/>
        </p:nvPicPr>
        <p:blipFill>
          <a:blip r:embed="rId3">
            <a:alphaModFix/>
          </a:blip>
          <a:stretch>
            <a:fillRect/>
          </a:stretch>
        </p:blipFill>
        <p:spPr>
          <a:xfrm>
            <a:off x="8361517" y="-8"/>
            <a:ext cx="782475" cy="782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70675" y="20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Flowchart and EDA Analysis:</a:t>
            </a:r>
            <a:endParaRPr b="1" u="sng"/>
          </a:p>
        </p:txBody>
      </p:sp>
      <p:pic>
        <p:nvPicPr>
          <p:cNvPr id="111" name="Google Shape;111;p21"/>
          <p:cNvPicPr preferRelativeResize="0"/>
          <p:nvPr/>
        </p:nvPicPr>
        <p:blipFill>
          <a:blip r:embed="rId3">
            <a:alphaModFix/>
          </a:blip>
          <a:stretch>
            <a:fillRect/>
          </a:stretch>
        </p:blipFill>
        <p:spPr>
          <a:xfrm>
            <a:off x="8361517" y="-8"/>
            <a:ext cx="782475" cy="782475"/>
          </a:xfrm>
          <a:prstGeom prst="rect">
            <a:avLst/>
          </a:prstGeom>
          <a:noFill/>
          <a:ln>
            <a:noFill/>
          </a:ln>
        </p:spPr>
      </p:pic>
      <p:pic>
        <p:nvPicPr>
          <p:cNvPr id="112" name="Google Shape;112;p21"/>
          <p:cNvPicPr preferRelativeResize="0"/>
          <p:nvPr/>
        </p:nvPicPr>
        <p:blipFill>
          <a:blip r:embed="rId4">
            <a:alphaModFix/>
          </a:blip>
          <a:stretch>
            <a:fillRect/>
          </a:stretch>
        </p:blipFill>
        <p:spPr>
          <a:xfrm>
            <a:off x="1327400" y="1510400"/>
            <a:ext cx="6193950" cy="2816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