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8" r:id="rId14"/>
    <p:sldId id="272" r:id="rId15"/>
    <p:sldId id="269" r:id="rId16"/>
    <p:sldId id="267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0846"/>
    <a:srgbClr val="C746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80830"/>
  </p:normalViewPr>
  <p:slideViewPr>
    <p:cSldViewPr snapToGrid="0" snapToObjects="1">
      <p:cViewPr varScale="1">
        <p:scale>
          <a:sx n="126" d="100"/>
          <a:sy n="12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1EA33-BC4B-584C-A659-5C7B051399C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3BB9B-1652-6142-95CE-EACF6A73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91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 all, I just want to take a minute to say that the edge means different things to different stakeholders.</a:t>
            </a:r>
          </a:p>
          <a:p>
            <a:r>
              <a:rPr lang="en-US" dirty="0"/>
              <a:t>For some, the edge is the edge of the cloud - call it a silver lining if you like</a:t>
            </a:r>
          </a:p>
          <a:p>
            <a:r>
              <a:rPr lang="en-US" dirty="0"/>
              <a:t>In this presentation, I am talking about the edge beyond the silver lining. I’m looking at the vast blue skies beyond the clouds</a:t>
            </a:r>
          </a:p>
          <a:p>
            <a:r>
              <a:rPr lang="en-US" dirty="0"/>
              <a:t>For 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Factories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Retail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Energy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Automotive and Aerospace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Smart cities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Devices here are at the edge of the network. The leaf nodes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With that, lets take a look at Node Feature Discovery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78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 lines represent the cluster boundaries.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typical scenario in cloud and data centers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1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 that with a tiny edge scenario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only 32 clusters in the edge image so we’re talking easily 10 or 100x this visual representation for some deployments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in your mind, add and remove a few clusters at the edge - let the clusters be ephemeral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changed on the new devices you added,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Fish?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don’t think 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 ask again, At the Edge</a:t>
            </a:r>
          </a:p>
          <a:p>
            <a:r>
              <a:rPr lang="en-US" dirty="0"/>
              <a:t>Which would you rather do: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Manage one config map 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Manage the management of multiple </a:t>
            </a:r>
            <a:r>
              <a:rPr lang="en-US" dirty="0" err="1"/>
              <a:t>configmaps</a:t>
            </a:r>
            <a:r>
              <a:rPr lang="en-US" dirty="0"/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57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Hopefully you chose to manage one single </a:t>
            </a:r>
            <a:r>
              <a:rPr lang="en-US" dirty="0" err="1"/>
              <a:t>configmap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Of these 3 tools, I am only familiar with Fleet so I cannot really talk about the other 2.</a:t>
            </a:r>
          </a:p>
          <a:p>
            <a:r>
              <a:rPr lang="en-US" dirty="0"/>
              <a:t>In Fleet, it is possible to manage large numbers of clusters and target workloads and custom configs to the clusters based on matching.</a:t>
            </a:r>
          </a:p>
          <a:p>
            <a:endParaRPr lang="en-US" dirty="0"/>
          </a:p>
          <a:p>
            <a:r>
              <a:rPr lang="en-US" dirty="0"/>
              <a:t>One gap here is that we do not have an auto cluster labeler, we have an </a:t>
            </a:r>
          </a:p>
          <a:p>
            <a:r>
              <a:rPr lang="en-US" dirty="0"/>
              <a:t>Cluster is a CRD in fleet, not in Kubernetes. That means each </a:t>
            </a:r>
            <a:r>
              <a:rPr lang="en-US" dirty="0" err="1"/>
              <a:t>gitops</a:t>
            </a:r>
            <a:r>
              <a:rPr lang="en-US" dirty="0"/>
              <a:t> tool may be offering a different solution</a:t>
            </a:r>
          </a:p>
          <a:p>
            <a:r>
              <a:rPr lang="en-US" dirty="0"/>
              <a:t>Cluster API may hold the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88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72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11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Notice, on the first output line, that’s the Ethernet adapter. </a:t>
            </a:r>
          </a:p>
          <a:p>
            <a:r>
              <a:rPr lang="en-US" dirty="0"/>
              <a:t>This is a </a:t>
            </a:r>
            <a:r>
              <a:rPr lang="en-US" dirty="0" err="1"/>
              <a:t>turingpi</a:t>
            </a:r>
            <a:r>
              <a:rPr lang="en-US" dirty="0"/>
              <a:t> with 7 </a:t>
            </a:r>
            <a:r>
              <a:rPr lang="en-US" dirty="0" err="1"/>
              <a:t>RasberryPi</a:t>
            </a:r>
            <a:r>
              <a:rPr lang="en-US" dirty="0"/>
              <a:t> CM3+ modules attached.</a:t>
            </a:r>
          </a:p>
          <a:p>
            <a:endParaRPr lang="en-US" dirty="0"/>
          </a:p>
          <a:p>
            <a:r>
              <a:rPr lang="en-US" dirty="0"/>
              <a:t>Let’s see if we can detect something plugged into one of the hubs on device 002 or 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95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diagram of the device.</a:t>
            </a:r>
          </a:p>
          <a:p>
            <a:r>
              <a:rPr lang="en-US" dirty="0"/>
              <a:t>My master node is on the last one labeled #7 in this diagram</a:t>
            </a:r>
          </a:p>
          <a:p>
            <a:r>
              <a:rPr lang="en-US" dirty="0"/>
              <a:t>I plugged a device into the </a:t>
            </a:r>
            <a:r>
              <a:rPr lang="en-US" dirty="0" err="1"/>
              <a:t>usb</a:t>
            </a:r>
            <a:r>
              <a:rPr lang="en-US" dirty="0"/>
              <a:t> port that’s connected to #4 (which is named turingpi03 in my cluster)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5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Comparing it to the other node we looked at, </a:t>
            </a:r>
          </a:p>
          <a:p>
            <a:r>
              <a:rPr lang="en-US" dirty="0"/>
              <a:t>we can see now a </a:t>
            </a:r>
            <a:r>
              <a:rPr lang="en-US" dirty="0" err="1"/>
              <a:t>microdia</a:t>
            </a:r>
            <a:r>
              <a:rPr lang="en-US" dirty="0"/>
              <a:t> device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57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it still doesn’t show up as a label on our node</a:t>
            </a:r>
          </a:p>
          <a:p>
            <a:r>
              <a:rPr lang="en-US" dirty="0"/>
              <a:t>Let’s find out the configuration we need to set 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4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Automating work is what we do</a:t>
            </a:r>
          </a:p>
          <a:p>
            <a:r>
              <a:rPr lang="en-US" dirty="0"/>
              <a:t>With massive numbers of devices, we need to get it right. </a:t>
            </a:r>
          </a:p>
          <a:p>
            <a:r>
              <a:rPr lang="en-US" dirty="0"/>
              <a:t>Automated labeling can be a great time saver for large numbers of devices</a:t>
            </a:r>
          </a:p>
          <a:p>
            <a:r>
              <a:rPr lang="en-US" dirty="0"/>
              <a:t>The resource types we are targeting don’t fall neatly into the CPU and RAM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27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more info and we’ll cross reference the device specs at </a:t>
            </a:r>
            <a:r>
              <a:rPr lang="en-US" dirty="0" err="1"/>
              <a:t>usb.org</a:t>
            </a:r>
            <a:endParaRPr lang="en-US" dirty="0"/>
          </a:p>
          <a:p>
            <a:r>
              <a:rPr lang="en-US" dirty="0"/>
              <a:t>hex 03 is what we’re looking for.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7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84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 not know how it found the USB ethernet device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33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think the number one value is for the ease of mapping workloads to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48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id meant by unbounded resources?</a:t>
            </a:r>
          </a:p>
          <a:p>
            <a:r>
              <a:rPr lang="en-US" dirty="0"/>
              <a:t>I say unbounded because they are not infinite, but there is really no limit to what device might be attached to your node.</a:t>
            </a:r>
          </a:p>
          <a:p>
            <a:r>
              <a:rPr lang="en-US" dirty="0"/>
              <a:t>Within your individual use case, there is a finite set of target resources. That’s good</a:t>
            </a:r>
          </a:p>
          <a:p>
            <a:r>
              <a:rPr lang="en-US" dirty="0"/>
              <a:t>At the edge, these could be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GPU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FPGA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Video IN/OUT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Radios (</a:t>
            </a:r>
            <a:r>
              <a:rPr lang="en-US" dirty="0" err="1"/>
              <a:t>LoRA</a:t>
            </a:r>
            <a:r>
              <a:rPr lang="en-US" dirty="0"/>
              <a:t>/BLE/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I2C or other Serial interfaces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61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Without NFD and large numbers of clusters it is like playing a game of go fish.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don’t know if you are familiar with this game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basically you take turns with your opponents asking if they have the resource you need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it’s a guessing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real world, you shouldn’t just guess which devices have the right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NFD takes the guesswork out of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Typically within an enterprise, there are constraints.</a:t>
            </a:r>
          </a:p>
          <a:p>
            <a:r>
              <a:rPr lang="en-US" dirty="0"/>
              <a:t>If we buy 1k or 100k computers, we try and buy similar systems. </a:t>
            </a:r>
          </a:p>
          <a:p>
            <a:r>
              <a:rPr lang="en-US" dirty="0"/>
              <a:t>There is an efficiency in both cost and management when doing this.</a:t>
            </a:r>
          </a:p>
          <a:p>
            <a:r>
              <a:rPr lang="en-US" dirty="0"/>
              <a:t>Also, typically we are using devices to address a specific problem.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some a camera is an AI input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others a camera is a security input device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Even if we have 10 different cameras, that is a constraint and we can use it to our advantage when working with large numbers of devices.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Fortunately, NFD is flexible so you can target Any camera or a specific model of camera.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are just examples. Not everything is a camera of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88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simply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NFD-Master is a Deployment and it is responsible for communication towards the Kubernetes API. That is, it receives labeling requests from the worker and modifies node objects accordingly.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NFD-Worker is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DaemonSet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it is responsible for feature detection. It then communicates the information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-master which does the actual node labeling.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9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46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pretty simple, I run NFD with my unique </a:t>
            </a:r>
            <a:r>
              <a:rPr lang="en-US" dirty="0" err="1"/>
              <a:t>configmap</a:t>
            </a:r>
            <a:r>
              <a:rPr lang="en-US" dirty="0"/>
              <a:t> and labeling happens.</a:t>
            </a:r>
          </a:p>
          <a:p>
            <a:r>
              <a:rPr lang="en-US" dirty="0"/>
              <a:t>There is one small issue.</a:t>
            </a:r>
          </a:p>
          <a:p>
            <a:r>
              <a:rPr lang="en-US" dirty="0"/>
              <a:t>Operations that are managing 100s or thousands of devices, also periodically add, remove or update their systems.</a:t>
            </a:r>
          </a:p>
          <a:p>
            <a:r>
              <a:rPr lang="en-US" dirty="0"/>
              <a:t>Now my </a:t>
            </a:r>
            <a:r>
              <a:rPr lang="en-US" dirty="0" err="1"/>
              <a:t>configmap</a:t>
            </a:r>
            <a:r>
              <a:rPr lang="en-US" dirty="0"/>
              <a:t> has to change accordingly or else I need to start managing multiple versions of it.</a:t>
            </a:r>
          </a:p>
          <a:p>
            <a:r>
              <a:rPr lang="en-US" dirty="0"/>
              <a:t>Which would you rather do:</a:t>
            </a:r>
          </a:p>
          <a:p>
            <a:r>
              <a:rPr lang="en-US" dirty="0"/>
              <a:t>Manage one config map or </a:t>
            </a:r>
          </a:p>
          <a:p>
            <a:r>
              <a:rPr lang="en-US" dirty="0"/>
              <a:t>Manage the management of multiple </a:t>
            </a:r>
            <a:r>
              <a:rPr lang="en-US" dirty="0" err="1"/>
              <a:t>configmaps</a:t>
            </a:r>
            <a:r>
              <a:rPr lang="en-US" dirty="0"/>
              <a:t>.</a:t>
            </a:r>
          </a:p>
          <a:p>
            <a:r>
              <a:rPr lang="en-US" dirty="0"/>
              <a:t>To illustrate why I’m asking this question, let’s do a quick review of edge architectures.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1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55AE929-2F96-0C41-B1B1-EBC1F8F485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3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3D1EE-4C18-D64D-AF72-D384686F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4635D-A243-9C46-A344-A23C5578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CF0D-459F-C340-99B0-DA3FEF85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7A66-C88D-BC41-AF2A-C7EF1831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AF67-140E-4F4B-9967-B2ABE550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7706-4CDE-2F47-B3B6-32941E4BB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E5F8F-5A8E-1842-BFDB-7266F8F6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7D77D-113D-E543-B73A-6171923F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5C94A-858C-D545-9D1B-DBB397BF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37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3D54-FF23-DC43-BDC1-7C9CB291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1C84B-EB95-504C-BA13-9C91D5B9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407B5-E07B-A34C-BE41-BDB7E9CCE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9D598-F34F-974C-9BED-70D728FE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C315E-7554-6248-82BB-A1F3479A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92A2A-9484-704F-8448-BEC2E541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86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D25D-D4D9-9B49-BCF4-BED67C0B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1B320-757B-9E4C-80EE-50CA31AB3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923A0-C47D-CF4A-9BFD-CE852F56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9C6B-09CC-5140-8A0D-050AFDB7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69FE6-C499-6545-97CB-807D22E7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8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6150A-49A0-A94E-8261-45284D2C2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6B609-CF01-9E40-8034-0330CF362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B4FA-5A83-C04F-9F30-EC585173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3588A-3217-6446-8535-3F1E4CC7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3105A-F15E-1E49-9383-E6E4AE21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5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hape&#10;&#10;Description automatically generated">
            <a:extLst>
              <a:ext uri="{FF2B5EF4-FFF2-40B4-BE49-F238E27FC236}">
                <a16:creationId xmlns:a16="http://schemas.microsoft.com/office/drawing/2014/main" id="{C94C7ACB-BEAF-2444-9E08-4E8ADC2305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ge -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FDDA749-D508-7C49-BC40-E7646D3E3B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3002C-CDA1-B445-A89B-82588FE66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362" y="1618691"/>
            <a:ext cx="10707277" cy="4532728"/>
          </a:xfrm>
        </p:spPr>
        <p:txBody>
          <a:bodyPr vert="horz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6DCDF0-46B6-984A-B157-A1B2AFC7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74" y="136526"/>
            <a:ext cx="9240078" cy="779462"/>
          </a:xfrm>
        </p:spPr>
        <p:txBody>
          <a:bodyPr/>
          <a:lstStyle>
            <a:lvl1pPr>
              <a:defRPr b="1" i="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719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ge-2_Title and Content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FDDA749-D508-7C49-BC40-E7646D3E3B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46DCDF0-46B6-984A-B157-A1B2AFC7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74" y="136526"/>
            <a:ext cx="9240078" cy="779462"/>
          </a:xfrm>
        </p:spPr>
        <p:txBody>
          <a:bodyPr/>
          <a:lstStyle>
            <a:lvl1pPr>
              <a:defRPr b="1" i="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0848E0-A7E0-2B4A-812A-315372379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2310FEB-E68E-AF4F-9BE1-816C14634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43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ge-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FDDA749-D508-7C49-BC40-E7646D3E3B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46DCDF0-46B6-984A-B157-A1B2AFC7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74" y="136526"/>
            <a:ext cx="9240078" cy="779462"/>
          </a:xfrm>
        </p:spPr>
        <p:txBody>
          <a:bodyPr/>
          <a:lstStyle>
            <a:lvl1pPr>
              <a:defRPr b="1" i="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A2B60BD-3153-C74E-8202-42CE7B253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DE39E7-8649-024D-A802-1E0EAECD1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B421B5E-186B-C249-82ED-D5C9A1226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3CE507B-1E26-1B41-BA43-6EE3B6BF1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929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EC30-1EC6-0B45-886D-C54A2892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15AA9-E6D5-EB42-856D-D7F76E3DB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8C696-DB20-FE4E-BCA3-1E6D04DD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BA9E8-6E9D-2643-BAC0-4C3A0DBB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8B959-CE0A-9349-967C-65E9C9F1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5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ABB8-9D88-6C41-80C4-559374A5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BA06-00D4-984C-9728-9FBA0B5CA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369E2-743F-AE40-A501-4B413DA75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7D002-7625-6C4D-A611-B3EF8178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28119-6209-3A42-9367-80745DEF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14B60-64E5-D846-B4FA-C59A5F5F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6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F89B-CAA8-184C-9E27-A0BB1C7A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8CDBD-425F-7A41-AD72-962CF2735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23AAB-EA6F-564F-8EE2-D4C84F834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8FEF2-00C2-4144-B776-C071AD79D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557D1-2C72-E841-BF8D-F83754B46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9C822-3D0C-0041-8C68-A647AAA8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17E9E-998E-C548-B640-68001DB4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30649-9254-4D43-A6A1-96BF9561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057D-5C2F-7F42-AE47-35F4172F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26243-985E-4A42-A8E6-775F0BC5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F59E0-176C-0645-BBB0-A001D77A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8BB6A-917E-7C4C-BF10-8C88D5FE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5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480CF-C0EE-5943-BFB9-C1638E11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343D-9B93-C141-A537-E7FE8084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F46F0-409C-3E4E-BF8B-968079EE8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F604-BC3A-7249-8689-657AF7B88D6C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961B1-7C55-0C45-8BAC-6372BEDFA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276A-E708-6147-A1E3-375C693ED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-sigs.github.io/node-feature-discovery/v0.8/get-started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usb.org/defined-class-codes" TargetMode="External"/><Relationship Id="rId4" Type="http://schemas.openxmlformats.org/officeDocument/2006/relationships/hyperlink" Target="https://kubernetes-sigs.github.io/node-feature-discovery/v0.8/get-started/features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usb.org/defined-class-code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7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Operations team responsibilities</a:t>
            </a:r>
          </a:p>
          <a:p>
            <a:pPr lvl="1"/>
            <a:r>
              <a:rPr lang="en-US" dirty="0"/>
              <a:t>Know your devices</a:t>
            </a:r>
          </a:p>
          <a:p>
            <a:pPr lvl="1"/>
            <a:r>
              <a:rPr lang="en-US" dirty="0"/>
              <a:t>Create configuration defining known resources</a:t>
            </a:r>
          </a:p>
          <a:p>
            <a:pPr lvl="1"/>
            <a:r>
              <a:rPr lang="en-US" dirty="0"/>
              <a:t>NFD does the rest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</a:t>
            </a:r>
          </a:p>
        </p:txBody>
      </p:sp>
    </p:spTree>
    <p:extLst>
      <p:ext uri="{BB962C8B-B14F-4D97-AF65-F5344CB8AC3E}">
        <p14:creationId xmlns:p14="http://schemas.microsoft.com/office/powerpoint/2010/main" val="417774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9491FDD2-60BA-5E43-9A3C-BB5A27E40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CRDs</a:t>
            </a:r>
          </a:p>
          <a:p>
            <a:pPr lvl="1"/>
            <a:r>
              <a:rPr lang="en-US" dirty="0"/>
              <a:t>K8s templates (</a:t>
            </a:r>
            <a:r>
              <a:rPr lang="en-US" dirty="0" err="1"/>
              <a:t>yaml</a:t>
            </a:r>
            <a:r>
              <a:rPr lang="en-US" dirty="0"/>
              <a:t> config)</a:t>
            </a:r>
          </a:p>
          <a:p>
            <a:pPr lvl="1"/>
            <a:r>
              <a:rPr lang="en-US" dirty="0"/>
              <a:t>Helm Chart</a:t>
            </a:r>
          </a:p>
          <a:p>
            <a:pPr lvl="1"/>
            <a:r>
              <a:rPr lang="en-US" dirty="0"/>
              <a:t>Operator </a:t>
            </a:r>
          </a:p>
          <a:p>
            <a:r>
              <a:rPr lang="en-US" dirty="0"/>
              <a:t>NFD does what it does based on a </a:t>
            </a:r>
            <a:r>
              <a:rPr lang="en-US" dirty="0" err="1"/>
              <a:t>configmap</a:t>
            </a:r>
            <a:endParaRPr lang="en-US" dirty="0"/>
          </a:p>
          <a:p>
            <a:r>
              <a:rPr lang="en-US" dirty="0" err="1"/>
              <a:t>Configmap</a:t>
            </a:r>
            <a:r>
              <a:rPr lang="en-US" dirty="0"/>
              <a:t> is the key to the labeling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E262E6-D925-6641-9F94-BF696BD7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Deploy NFD</a:t>
            </a:r>
          </a:p>
        </p:txBody>
      </p:sp>
    </p:spTree>
    <p:extLst>
      <p:ext uri="{BB962C8B-B14F-4D97-AF65-F5344CB8AC3E}">
        <p14:creationId xmlns:p14="http://schemas.microsoft.com/office/powerpoint/2010/main" val="165344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9491FDD2-60BA-5E43-9A3C-BB5A27E40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E262E6-D925-6641-9F94-BF696BD7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ConfigMap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8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Architecture Review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BC6BE6-81FF-3645-BF52-4FACD983B2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Center / Cloud</a:t>
            </a:r>
          </a:p>
          <a:p>
            <a:pPr lvl="1"/>
            <a:r>
              <a:rPr lang="en-US" dirty="0"/>
              <a:t>dev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staging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899F53-BA79-5547-BFAF-2A3C5D0FF0E9}"/>
              </a:ext>
            </a:extLst>
          </p:cNvPr>
          <p:cNvGrpSpPr/>
          <p:nvPr/>
        </p:nvGrpSpPr>
        <p:grpSpPr>
          <a:xfrm>
            <a:off x="1494099" y="2651760"/>
            <a:ext cx="2499360" cy="421640"/>
            <a:chOff x="1494099" y="2651760"/>
            <a:chExt cx="2499360" cy="42164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674D66F-6B63-8742-BE59-78DF93EAB259}"/>
                </a:ext>
              </a:extLst>
            </p:cNvPr>
            <p:cNvGrpSpPr/>
            <p:nvPr/>
          </p:nvGrpSpPr>
          <p:grpSpPr>
            <a:xfrm>
              <a:off x="1643183" y="2682240"/>
              <a:ext cx="2201192" cy="345440"/>
              <a:chOff x="1643183" y="2682240"/>
              <a:chExt cx="2201192" cy="345440"/>
            </a:xfrm>
          </p:grpSpPr>
          <p:pic>
            <p:nvPicPr>
              <p:cNvPr id="8" name="Picture 7" descr="Icon&#10;&#10;Description automatically generated">
                <a:extLst>
                  <a:ext uri="{FF2B5EF4-FFF2-40B4-BE49-F238E27FC236}">
                    <a16:creationId xmlns:a16="http://schemas.microsoft.com/office/drawing/2014/main" id="{11AB7CE0-35A8-6843-9770-CCC8CFF4E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18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9" name="Picture 8" descr="Icon&#10;&#10;Description automatically generated">
                <a:extLst>
                  <a:ext uri="{FF2B5EF4-FFF2-40B4-BE49-F238E27FC236}">
                    <a16:creationId xmlns:a16="http://schemas.microsoft.com/office/drawing/2014/main" id="{4198F4D1-B18E-8540-9CC3-6E49C73B9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92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8B463B8A-6864-7F46-A48A-BEBA8A044A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66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6978FAE1-63F8-C543-B1CE-7347DF616C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40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12" name="Picture 11" descr="Icon&#10;&#10;Description automatically generated">
                <a:extLst>
                  <a:ext uri="{FF2B5EF4-FFF2-40B4-BE49-F238E27FC236}">
                    <a16:creationId xmlns:a16="http://schemas.microsoft.com/office/drawing/2014/main" id="{1479132C-30BB-C04D-97A5-23BAF214B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143" y="2682240"/>
                <a:ext cx="362232" cy="345440"/>
              </a:xfrm>
              <a:prstGeom prst="rect">
                <a:avLst/>
              </a:prstGeom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E0DA64-FD5E-604D-867E-C781E02690AE}"/>
                </a:ext>
              </a:extLst>
            </p:cNvPr>
            <p:cNvSpPr/>
            <p:nvPr/>
          </p:nvSpPr>
          <p:spPr>
            <a:xfrm>
              <a:off x="1494099" y="2651760"/>
              <a:ext cx="249936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FE5640-BDD9-BC45-BDF9-EC0746C0C64A}"/>
              </a:ext>
            </a:extLst>
          </p:cNvPr>
          <p:cNvGrpSpPr/>
          <p:nvPr/>
        </p:nvGrpSpPr>
        <p:grpSpPr>
          <a:xfrm>
            <a:off x="1494099" y="3454400"/>
            <a:ext cx="2499360" cy="421640"/>
            <a:chOff x="1494099" y="2651760"/>
            <a:chExt cx="2499360" cy="4216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6DD5C7-FE60-1449-886C-C8E2352B742F}"/>
                </a:ext>
              </a:extLst>
            </p:cNvPr>
            <p:cNvGrpSpPr/>
            <p:nvPr/>
          </p:nvGrpSpPr>
          <p:grpSpPr>
            <a:xfrm>
              <a:off x="1643183" y="2682240"/>
              <a:ext cx="2201192" cy="345440"/>
              <a:chOff x="1643183" y="2682240"/>
              <a:chExt cx="2201192" cy="345440"/>
            </a:xfrm>
          </p:grpSpPr>
          <p:pic>
            <p:nvPicPr>
              <p:cNvPr id="22" name="Picture 21" descr="Icon&#10;&#10;Description automatically generated">
                <a:extLst>
                  <a:ext uri="{FF2B5EF4-FFF2-40B4-BE49-F238E27FC236}">
                    <a16:creationId xmlns:a16="http://schemas.microsoft.com/office/drawing/2014/main" id="{DB025184-60ED-3448-8A81-9324AD960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18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23" name="Picture 22" descr="Icon&#10;&#10;Description automatically generated">
                <a:extLst>
                  <a:ext uri="{FF2B5EF4-FFF2-40B4-BE49-F238E27FC236}">
                    <a16:creationId xmlns:a16="http://schemas.microsoft.com/office/drawing/2014/main" id="{68154F4E-9A5B-DB4C-BF07-AEC07337A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92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24" name="Picture 23" descr="Icon&#10;&#10;Description automatically generated">
                <a:extLst>
                  <a:ext uri="{FF2B5EF4-FFF2-40B4-BE49-F238E27FC236}">
                    <a16:creationId xmlns:a16="http://schemas.microsoft.com/office/drawing/2014/main" id="{5D4748F0-032C-654C-94DC-65E871773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66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25" name="Picture 24" descr="Icon&#10;&#10;Description automatically generated">
                <a:extLst>
                  <a:ext uri="{FF2B5EF4-FFF2-40B4-BE49-F238E27FC236}">
                    <a16:creationId xmlns:a16="http://schemas.microsoft.com/office/drawing/2014/main" id="{1E0AD52A-79A0-D748-AA7A-1EF75AD86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40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26" name="Picture 25" descr="Icon&#10;&#10;Description automatically generated">
                <a:extLst>
                  <a:ext uri="{FF2B5EF4-FFF2-40B4-BE49-F238E27FC236}">
                    <a16:creationId xmlns:a16="http://schemas.microsoft.com/office/drawing/2014/main" id="{408F33F1-D4AC-CC45-AE84-CCE663BE9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143" y="2682240"/>
                <a:ext cx="362232" cy="345440"/>
              </a:xfrm>
              <a:prstGeom prst="rect">
                <a:avLst/>
              </a:prstGeom>
            </p:spPr>
          </p:pic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FFCAAE-058C-C648-BEEF-23D7570932EC}"/>
                </a:ext>
              </a:extLst>
            </p:cNvPr>
            <p:cNvSpPr/>
            <p:nvPr/>
          </p:nvSpPr>
          <p:spPr>
            <a:xfrm>
              <a:off x="1494099" y="2651760"/>
              <a:ext cx="249936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FDEC49-AC97-FB4D-9A75-C83EC08CC2A4}"/>
              </a:ext>
            </a:extLst>
          </p:cNvPr>
          <p:cNvGrpSpPr/>
          <p:nvPr/>
        </p:nvGrpSpPr>
        <p:grpSpPr>
          <a:xfrm>
            <a:off x="1494099" y="4206240"/>
            <a:ext cx="2499360" cy="421640"/>
            <a:chOff x="1494099" y="2651760"/>
            <a:chExt cx="2499360" cy="42164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41D6394-7A5D-C549-B3C6-B514ED2D4558}"/>
                </a:ext>
              </a:extLst>
            </p:cNvPr>
            <p:cNvGrpSpPr/>
            <p:nvPr/>
          </p:nvGrpSpPr>
          <p:grpSpPr>
            <a:xfrm>
              <a:off x="1643183" y="2682240"/>
              <a:ext cx="2201192" cy="345440"/>
              <a:chOff x="1643183" y="2682240"/>
              <a:chExt cx="2201192" cy="345440"/>
            </a:xfrm>
          </p:grpSpPr>
          <p:pic>
            <p:nvPicPr>
              <p:cNvPr id="30" name="Picture 29" descr="Icon&#10;&#10;Description automatically generated">
                <a:extLst>
                  <a:ext uri="{FF2B5EF4-FFF2-40B4-BE49-F238E27FC236}">
                    <a16:creationId xmlns:a16="http://schemas.microsoft.com/office/drawing/2014/main" id="{52DE854B-2EC0-A841-94E1-79278C8D5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18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1" name="Picture 30" descr="Icon&#10;&#10;Description automatically generated">
                <a:extLst>
                  <a:ext uri="{FF2B5EF4-FFF2-40B4-BE49-F238E27FC236}">
                    <a16:creationId xmlns:a16="http://schemas.microsoft.com/office/drawing/2014/main" id="{3D54D3CB-A796-9C4B-8456-180B7D009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92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2" name="Picture 31" descr="Icon&#10;&#10;Description automatically generated">
                <a:extLst>
                  <a:ext uri="{FF2B5EF4-FFF2-40B4-BE49-F238E27FC236}">
                    <a16:creationId xmlns:a16="http://schemas.microsoft.com/office/drawing/2014/main" id="{108FB0A5-58B5-2C4A-903B-60A57FFB7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66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3" name="Picture 32" descr="Icon&#10;&#10;Description automatically generated">
                <a:extLst>
                  <a:ext uri="{FF2B5EF4-FFF2-40B4-BE49-F238E27FC236}">
                    <a16:creationId xmlns:a16="http://schemas.microsoft.com/office/drawing/2014/main" id="{F7642B47-D511-5640-8155-8DC3B5A03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40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4" name="Picture 33" descr="Icon&#10;&#10;Description automatically generated">
                <a:extLst>
                  <a:ext uri="{FF2B5EF4-FFF2-40B4-BE49-F238E27FC236}">
                    <a16:creationId xmlns:a16="http://schemas.microsoft.com/office/drawing/2014/main" id="{EEEFA8A1-839C-8240-97BB-24CCA2DC5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143" y="2682240"/>
                <a:ext cx="362232" cy="345440"/>
              </a:xfrm>
              <a:prstGeom prst="rect">
                <a:avLst/>
              </a:prstGeom>
            </p:spPr>
          </p:pic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83235F-F058-274E-A560-5CDEEB83C28F}"/>
                </a:ext>
              </a:extLst>
            </p:cNvPr>
            <p:cNvSpPr/>
            <p:nvPr/>
          </p:nvSpPr>
          <p:spPr>
            <a:xfrm>
              <a:off x="1494099" y="2651760"/>
              <a:ext cx="249936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DBEE0A4-5C61-B143-B492-E63315F3304D}"/>
              </a:ext>
            </a:extLst>
          </p:cNvPr>
          <p:cNvGrpSpPr/>
          <p:nvPr/>
        </p:nvGrpSpPr>
        <p:grpSpPr>
          <a:xfrm>
            <a:off x="1494099" y="4978400"/>
            <a:ext cx="2499360" cy="421640"/>
            <a:chOff x="1494099" y="2651760"/>
            <a:chExt cx="2499360" cy="42164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E18C6D3-DAB9-3B4C-8376-99F844D4518B}"/>
                </a:ext>
              </a:extLst>
            </p:cNvPr>
            <p:cNvGrpSpPr/>
            <p:nvPr/>
          </p:nvGrpSpPr>
          <p:grpSpPr>
            <a:xfrm>
              <a:off x="1643183" y="2682240"/>
              <a:ext cx="2201192" cy="345440"/>
              <a:chOff x="1643183" y="2682240"/>
              <a:chExt cx="2201192" cy="345440"/>
            </a:xfrm>
          </p:grpSpPr>
          <p:pic>
            <p:nvPicPr>
              <p:cNvPr id="38" name="Picture 37" descr="Icon&#10;&#10;Description automatically generated">
                <a:extLst>
                  <a:ext uri="{FF2B5EF4-FFF2-40B4-BE49-F238E27FC236}">
                    <a16:creationId xmlns:a16="http://schemas.microsoft.com/office/drawing/2014/main" id="{5E540726-8008-884B-BD62-00125B6DF7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18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B07B93E-CACC-BA44-8920-DA0E4A3527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92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40" name="Picture 39" descr="Icon&#10;&#10;Description automatically generated">
                <a:extLst>
                  <a:ext uri="{FF2B5EF4-FFF2-40B4-BE49-F238E27FC236}">
                    <a16:creationId xmlns:a16="http://schemas.microsoft.com/office/drawing/2014/main" id="{9DA1679F-69DE-8A44-87C3-3EADC6055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66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41" name="Picture 40" descr="Icon&#10;&#10;Description automatically generated">
                <a:extLst>
                  <a:ext uri="{FF2B5EF4-FFF2-40B4-BE49-F238E27FC236}">
                    <a16:creationId xmlns:a16="http://schemas.microsoft.com/office/drawing/2014/main" id="{B842BED0-A8DD-7C4B-9458-C4BE7744D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40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42" name="Picture 41" descr="Icon&#10;&#10;Description automatically generated">
                <a:extLst>
                  <a:ext uri="{FF2B5EF4-FFF2-40B4-BE49-F238E27FC236}">
                    <a16:creationId xmlns:a16="http://schemas.microsoft.com/office/drawing/2014/main" id="{E7E898F3-7C8E-3F40-BC9B-ABFBEAB929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143" y="2682240"/>
                <a:ext cx="362232" cy="345440"/>
              </a:xfrm>
              <a:prstGeom prst="rect">
                <a:avLst/>
              </a:prstGeom>
            </p:spPr>
          </p:pic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F346D1-4CC5-3847-9B9C-AF2319D0CAD6}"/>
                </a:ext>
              </a:extLst>
            </p:cNvPr>
            <p:cNvSpPr/>
            <p:nvPr/>
          </p:nvSpPr>
          <p:spPr>
            <a:xfrm>
              <a:off x="1494099" y="2651760"/>
              <a:ext cx="249936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Content Placeholder 144">
            <a:extLst>
              <a:ext uri="{FF2B5EF4-FFF2-40B4-BE49-F238E27FC236}">
                <a16:creationId xmlns:a16="http://schemas.microsoft.com/office/drawing/2014/main" id="{5D695579-9E75-1045-9569-36EFEDA34C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43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Architecture Review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BC6BE6-81FF-3645-BF52-4FACD983B2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Center / Cloud</a:t>
            </a:r>
          </a:p>
          <a:p>
            <a:pPr lvl="1"/>
            <a:r>
              <a:rPr lang="en-US" dirty="0"/>
              <a:t>dev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staging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61B89-EE0B-9543-9115-E79F7621BD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Edge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899F53-BA79-5547-BFAF-2A3C5D0FF0E9}"/>
              </a:ext>
            </a:extLst>
          </p:cNvPr>
          <p:cNvGrpSpPr/>
          <p:nvPr/>
        </p:nvGrpSpPr>
        <p:grpSpPr>
          <a:xfrm>
            <a:off x="1494099" y="2651760"/>
            <a:ext cx="2499360" cy="421640"/>
            <a:chOff x="1494099" y="2651760"/>
            <a:chExt cx="2499360" cy="42164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674D66F-6B63-8742-BE59-78DF93EAB259}"/>
                </a:ext>
              </a:extLst>
            </p:cNvPr>
            <p:cNvGrpSpPr/>
            <p:nvPr/>
          </p:nvGrpSpPr>
          <p:grpSpPr>
            <a:xfrm>
              <a:off x="1643183" y="2682240"/>
              <a:ext cx="2201192" cy="345440"/>
              <a:chOff x="1643183" y="2682240"/>
              <a:chExt cx="2201192" cy="345440"/>
            </a:xfrm>
          </p:grpSpPr>
          <p:pic>
            <p:nvPicPr>
              <p:cNvPr id="8" name="Picture 7" descr="Icon&#10;&#10;Description automatically generated">
                <a:extLst>
                  <a:ext uri="{FF2B5EF4-FFF2-40B4-BE49-F238E27FC236}">
                    <a16:creationId xmlns:a16="http://schemas.microsoft.com/office/drawing/2014/main" id="{11AB7CE0-35A8-6843-9770-CCC8CFF4E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18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9" name="Picture 8" descr="Icon&#10;&#10;Description automatically generated">
                <a:extLst>
                  <a:ext uri="{FF2B5EF4-FFF2-40B4-BE49-F238E27FC236}">
                    <a16:creationId xmlns:a16="http://schemas.microsoft.com/office/drawing/2014/main" id="{4198F4D1-B18E-8540-9CC3-6E49C73B9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92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8B463B8A-6864-7F46-A48A-BEBA8A044A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66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6978FAE1-63F8-C543-B1CE-7347DF616C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40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12" name="Picture 11" descr="Icon&#10;&#10;Description automatically generated">
                <a:extLst>
                  <a:ext uri="{FF2B5EF4-FFF2-40B4-BE49-F238E27FC236}">
                    <a16:creationId xmlns:a16="http://schemas.microsoft.com/office/drawing/2014/main" id="{1479132C-30BB-C04D-97A5-23BAF214B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143" y="2682240"/>
                <a:ext cx="362232" cy="345440"/>
              </a:xfrm>
              <a:prstGeom prst="rect">
                <a:avLst/>
              </a:prstGeom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E0DA64-FD5E-604D-867E-C781E02690AE}"/>
                </a:ext>
              </a:extLst>
            </p:cNvPr>
            <p:cNvSpPr/>
            <p:nvPr/>
          </p:nvSpPr>
          <p:spPr>
            <a:xfrm>
              <a:off x="1494099" y="2651760"/>
              <a:ext cx="249936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C2B3C93-F3EF-0E41-B90A-C1DFBCAC7B3C}"/>
              </a:ext>
            </a:extLst>
          </p:cNvPr>
          <p:cNvGrpSpPr/>
          <p:nvPr/>
        </p:nvGrpSpPr>
        <p:grpSpPr>
          <a:xfrm>
            <a:off x="7820463" y="2651760"/>
            <a:ext cx="362232" cy="421640"/>
            <a:chOff x="7820463" y="2651760"/>
            <a:chExt cx="362232" cy="421640"/>
          </a:xfrm>
        </p:grpSpPr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4C6F8074-63A2-2548-8A94-F4114D5AF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997757-75DE-DB4F-9618-2B07C7DF0C2F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FE5640-BDD9-BC45-BDF9-EC0746C0C64A}"/>
              </a:ext>
            </a:extLst>
          </p:cNvPr>
          <p:cNvGrpSpPr/>
          <p:nvPr/>
        </p:nvGrpSpPr>
        <p:grpSpPr>
          <a:xfrm>
            <a:off x="1494099" y="3454400"/>
            <a:ext cx="2499360" cy="421640"/>
            <a:chOff x="1494099" y="2651760"/>
            <a:chExt cx="2499360" cy="4216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6DD5C7-FE60-1449-886C-C8E2352B742F}"/>
                </a:ext>
              </a:extLst>
            </p:cNvPr>
            <p:cNvGrpSpPr/>
            <p:nvPr/>
          </p:nvGrpSpPr>
          <p:grpSpPr>
            <a:xfrm>
              <a:off x="1643183" y="2682240"/>
              <a:ext cx="2201192" cy="345440"/>
              <a:chOff x="1643183" y="2682240"/>
              <a:chExt cx="2201192" cy="345440"/>
            </a:xfrm>
          </p:grpSpPr>
          <p:pic>
            <p:nvPicPr>
              <p:cNvPr id="22" name="Picture 21" descr="Icon&#10;&#10;Description automatically generated">
                <a:extLst>
                  <a:ext uri="{FF2B5EF4-FFF2-40B4-BE49-F238E27FC236}">
                    <a16:creationId xmlns:a16="http://schemas.microsoft.com/office/drawing/2014/main" id="{DB025184-60ED-3448-8A81-9324AD960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18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23" name="Picture 22" descr="Icon&#10;&#10;Description automatically generated">
                <a:extLst>
                  <a:ext uri="{FF2B5EF4-FFF2-40B4-BE49-F238E27FC236}">
                    <a16:creationId xmlns:a16="http://schemas.microsoft.com/office/drawing/2014/main" id="{68154F4E-9A5B-DB4C-BF07-AEC07337A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92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24" name="Picture 23" descr="Icon&#10;&#10;Description automatically generated">
                <a:extLst>
                  <a:ext uri="{FF2B5EF4-FFF2-40B4-BE49-F238E27FC236}">
                    <a16:creationId xmlns:a16="http://schemas.microsoft.com/office/drawing/2014/main" id="{5D4748F0-032C-654C-94DC-65E871773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66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25" name="Picture 24" descr="Icon&#10;&#10;Description automatically generated">
                <a:extLst>
                  <a:ext uri="{FF2B5EF4-FFF2-40B4-BE49-F238E27FC236}">
                    <a16:creationId xmlns:a16="http://schemas.microsoft.com/office/drawing/2014/main" id="{1E0AD52A-79A0-D748-AA7A-1EF75AD86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40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26" name="Picture 25" descr="Icon&#10;&#10;Description automatically generated">
                <a:extLst>
                  <a:ext uri="{FF2B5EF4-FFF2-40B4-BE49-F238E27FC236}">
                    <a16:creationId xmlns:a16="http://schemas.microsoft.com/office/drawing/2014/main" id="{408F33F1-D4AC-CC45-AE84-CCE663BE9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143" y="2682240"/>
                <a:ext cx="362232" cy="345440"/>
              </a:xfrm>
              <a:prstGeom prst="rect">
                <a:avLst/>
              </a:prstGeom>
            </p:spPr>
          </p:pic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FFCAAE-058C-C648-BEEF-23D7570932EC}"/>
                </a:ext>
              </a:extLst>
            </p:cNvPr>
            <p:cNvSpPr/>
            <p:nvPr/>
          </p:nvSpPr>
          <p:spPr>
            <a:xfrm>
              <a:off x="1494099" y="2651760"/>
              <a:ext cx="249936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FDEC49-AC97-FB4D-9A75-C83EC08CC2A4}"/>
              </a:ext>
            </a:extLst>
          </p:cNvPr>
          <p:cNvGrpSpPr/>
          <p:nvPr/>
        </p:nvGrpSpPr>
        <p:grpSpPr>
          <a:xfrm>
            <a:off x="1494099" y="4206240"/>
            <a:ext cx="2499360" cy="421640"/>
            <a:chOff x="1494099" y="2651760"/>
            <a:chExt cx="2499360" cy="42164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41D6394-7A5D-C549-B3C6-B514ED2D4558}"/>
                </a:ext>
              </a:extLst>
            </p:cNvPr>
            <p:cNvGrpSpPr/>
            <p:nvPr/>
          </p:nvGrpSpPr>
          <p:grpSpPr>
            <a:xfrm>
              <a:off x="1643183" y="2682240"/>
              <a:ext cx="2201192" cy="345440"/>
              <a:chOff x="1643183" y="2682240"/>
              <a:chExt cx="2201192" cy="345440"/>
            </a:xfrm>
          </p:grpSpPr>
          <p:pic>
            <p:nvPicPr>
              <p:cNvPr id="30" name="Picture 29" descr="Icon&#10;&#10;Description automatically generated">
                <a:extLst>
                  <a:ext uri="{FF2B5EF4-FFF2-40B4-BE49-F238E27FC236}">
                    <a16:creationId xmlns:a16="http://schemas.microsoft.com/office/drawing/2014/main" id="{52DE854B-2EC0-A841-94E1-79278C8D5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18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1" name="Picture 30" descr="Icon&#10;&#10;Description automatically generated">
                <a:extLst>
                  <a:ext uri="{FF2B5EF4-FFF2-40B4-BE49-F238E27FC236}">
                    <a16:creationId xmlns:a16="http://schemas.microsoft.com/office/drawing/2014/main" id="{3D54D3CB-A796-9C4B-8456-180B7D009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92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2" name="Picture 31" descr="Icon&#10;&#10;Description automatically generated">
                <a:extLst>
                  <a:ext uri="{FF2B5EF4-FFF2-40B4-BE49-F238E27FC236}">
                    <a16:creationId xmlns:a16="http://schemas.microsoft.com/office/drawing/2014/main" id="{108FB0A5-58B5-2C4A-903B-60A57FFB7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66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3" name="Picture 32" descr="Icon&#10;&#10;Description automatically generated">
                <a:extLst>
                  <a:ext uri="{FF2B5EF4-FFF2-40B4-BE49-F238E27FC236}">
                    <a16:creationId xmlns:a16="http://schemas.microsoft.com/office/drawing/2014/main" id="{F7642B47-D511-5640-8155-8DC3B5A03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40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4" name="Picture 33" descr="Icon&#10;&#10;Description automatically generated">
                <a:extLst>
                  <a:ext uri="{FF2B5EF4-FFF2-40B4-BE49-F238E27FC236}">
                    <a16:creationId xmlns:a16="http://schemas.microsoft.com/office/drawing/2014/main" id="{EEEFA8A1-839C-8240-97BB-24CCA2DC5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143" y="2682240"/>
                <a:ext cx="362232" cy="345440"/>
              </a:xfrm>
              <a:prstGeom prst="rect">
                <a:avLst/>
              </a:prstGeom>
            </p:spPr>
          </p:pic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83235F-F058-274E-A560-5CDEEB83C28F}"/>
                </a:ext>
              </a:extLst>
            </p:cNvPr>
            <p:cNvSpPr/>
            <p:nvPr/>
          </p:nvSpPr>
          <p:spPr>
            <a:xfrm>
              <a:off x="1494099" y="2651760"/>
              <a:ext cx="249936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DBEE0A4-5C61-B143-B492-E63315F3304D}"/>
              </a:ext>
            </a:extLst>
          </p:cNvPr>
          <p:cNvGrpSpPr/>
          <p:nvPr/>
        </p:nvGrpSpPr>
        <p:grpSpPr>
          <a:xfrm>
            <a:off x="1494099" y="4978400"/>
            <a:ext cx="2499360" cy="421640"/>
            <a:chOff x="1494099" y="2651760"/>
            <a:chExt cx="2499360" cy="42164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E18C6D3-DAB9-3B4C-8376-99F844D4518B}"/>
                </a:ext>
              </a:extLst>
            </p:cNvPr>
            <p:cNvGrpSpPr/>
            <p:nvPr/>
          </p:nvGrpSpPr>
          <p:grpSpPr>
            <a:xfrm>
              <a:off x="1643183" y="2682240"/>
              <a:ext cx="2201192" cy="345440"/>
              <a:chOff x="1643183" y="2682240"/>
              <a:chExt cx="2201192" cy="345440"/>
            </a:xfrm>
          </p:grpSpPr>
          <p:pic>
            <p:nvPicPr>
              <p:cNvPr id="38" name="Picture 37" descr="Icon&#10;&#10;Description automatically generated">
                <a:extLst>
                  <a:ext uri="{FF2B5EF4-FFF2-40B4-BE49-F238E27FC236}">
                    <a16:creationId xmlns:a16="http://schemas.microsoft.com/office/drawing/2014/main" id="{5E540726-8008-884B-BD62-00125B6DF7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18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B07B93E-CACC-BA44-8920-DA0E4A3527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92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40" name="Picture 39" descr="Icon&#10;&#10;Description automatically generated">
                <a:extLst>
                  <a:ext uri="{FF2B5EF4-FFF2-40B4-BE49-F238E27FC236}">
                    <a16:creationId xmlns:a16="http://schemas.microsoft.com/office/drawing/2014/main" id="{9DA1679F-69DE-8A44-87C3-3EADC6055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66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41" name="Picture 40" descr="Icon&#10;&#10;Description automatically generated">
                <a:extLst>
                  <a:ext uri="{FF2B5EF4-FFF2-40B4-BE49-F238E27FC236}">
                    <a16:creationId xmlns:a16="http://schemas.microsoft.com/office/drawing/2014/main" id="{B842BED0-A8DD-7C4B-9458-C4BE7744D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40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42" name="Picture 41" descr="Icon&#10;&#10;Description automatically generated">
                <a:extLst>
                  <a:ext uri="{FF2B5EF4-FFF2-40B4-BE49-F238E27FC236}">
                    <a16:creationId xmlns:a16="http://schemas.microsoft.com/office/drawing/2014/main" id="{E7E898F3-7C8E-3F40-BC9B-ABFBEAB929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143" y="2682240"/>
                <a:ext cx="362232" cy="345440"/>
              </a:xfrm>
              <a:prstGeom prst="rect">
                <a:avLst/>
              </a:prstGeom>
            </p:spPr>
          </p:pic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F346D1-4CC5-3847-9B9C-AF2319D0CAD6}"/>
                </a:ext>
              </a:extLst>
            </p:cNvPr>
            <p:cNvSpPr/>
            <p:nvPr/>
          </p:nvSpPr>
          <p:spPr>
            <a:xfrm>
              <a:off x="1494099" y="2651760"/>
              <a:ext cx="249936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64406C9-1294-7546-8FCC-A342702E5DC6}"/>
              </a:ext>
            </a:extLst>
          </p:cNvPr>
          <p:cNvGrpSpPr/>
          <p:nvPr/>
        </p:nvGrpSpPr>
        <p:grpSpPr>
          <a:xfrm>
            <a:off x="10302931" y="2423160"/>
            <a:ext cx="789940" cy="421640"/>
            <a:chOff x="9907961" y="2799397"/>
            <a:chExt cx="789940" cy="421640"/>
          </a:xfrm>
        </p:grpSpPr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C86ABC78-F11F-A94A-94A5-56625C0B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7961" y="2829877"/>
              <a:ext cx="362232" cy="34544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C70069A-E7C6-9E4E-9452-C407990B6481}"/>
                </a:ext>
              </a:extLst>
            </p:cNvPr>
            <p:cNvSpPr/>
            <p:nvPr/>
          </p:nvSpPr>
          <p:spPr>
            <a:xfrm>
              <a:off x="9907961" y="2799397"/>
              <a:ext cx="78994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 descr="Icon&#10;&#10;Description automatically generated">
              <a:extLst>
                <a:ext uri="{FF2B5EF4-FFF2-40B4-BE49-F238E27FC236}">
                  <a16:creationId xmlns:a16="http://schemas.microsoft.com/office/drawing/2014/main" id="{39A8E80D-F993-6840-815B-01541731E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04201" y="2829877"/>
              <a:ext cx="362232" cy="34544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28CD095-D6AC-694A-AE03-F69DEFC60360}"/>
              </a:ext>
            </a:extLst>
          </p:cNvPr>
          <p:cNvGrpSpPr/>
          <p:nvPr/>
        </p:nvGrpSpPr>
        <p:grpSpPr>
          <a:xfrm>
            <a:off x="9293663" y="4378960"/>
            <a:ext cx="1083592" cy="421640"/>
            <a:chOff x="9293663" y="4378960"/>
            <a:chExt cx="1083592" cy="421640"/>
          </a:xfrm>
        </p:grpSpPr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F52B87B-4F67-9F4E-BB39-F325A53FC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15023" y="4409440"/>
              <a:ext cx="362232" cy="34544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069E4B0-3916-FD43-945E-57A01235D1DB}"/>
                </a:ext>
              </a:extLst>
            </p:cNvPr>
            <p:cNvSpPr/>
            <p:nvPr/>
          </p:nvSpPr>
          <p:spPr>
            <a:xfrm>
              <a:off x="9293663" y="4378960"/>
              <a:ext cx="108359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 descr="Icon&#10;&#10;Description automatically generated">
              <a:extLst>
                <a:ext uri="{FF2B5EF4-FFF2-40B4-BE49-F238E27FC236}">
                  <a16:creationId xmlns:a16="http://schemas.microsoft.com/office/drawing/2014/main" id="{3F721A23-0E2C-9443-B4AB-9F08BBA1C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59423" y="4409440"/>
              <a:ext cx="362232" cy="345440"/>
            </a:xfrm>
            <a:prstGeom prst="rect">
              <a:avLst/>
            </a:prstGeom>
          </p:spPr>
        </p:pic>
        <p:pic>
          <p:nvPicPr>
            <p:cNvPr id="50" name="Picture 49" descr="Icon&#10;&#10;Description automatically generated">
              <a:extLst>
                <a:ext uri="{FF2B5EF4-FFF2-40B4-BE49-F238E27FC236}">
                  <a16:creationId xmlns:a16="http://schemas.microsoft.com/office/drawing/2014/main" id="{D826EA48-18CF-6A4F-A751-E8CFAF02D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93663" y="4409440"/>
              <a:ext cx="362232" cy="34544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FDC99EF-7A03-E24B-80BD-B1B35F745758}"/>
              </a:ext>
            </a:extLst>
          </p:cNvPr>
          <p:cNvGrpSpPr/>
          <p:nvPr/>
        </p:nvGrpSpPr>
        <p:grpSpPr>
          <a:xfrm>
            <a:off x="6491174" y="3665220"/>
            <a:ext cx="1083592" cy="421640"/>
            <a:chOff x="9293663" y="4378960"/>
            <a:chExt cx="1083592" cy="421640"/>
          </a:xfrm>
        </p:grpSpPr>
        <p:pic>
          <p:nvPicPr>
            <p:cNvPr id="54" name="Picture 53" descr="Icon&#10;&#10;Description automatically generated">
              <a:extLst>
                <a:ext uri="{FF2B5EF4-FFF2-40B4-BE49-F238E27FC236}">
                  <a16:creationId xmlns:a16="http://schemas.microsoft.com/office/drawing/2014/main" id="{03B70400-704E-3F42-8BF5-FFA6AC270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15023" y="4409440"/>
              <a:ext cx="362232" cy="345440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91D755E-69C5-554C-9639-729C84F1B7F2}"/>
                </a:ext>
              </a:extLst>
            </p:cNvPr>
            <p:cNvSpPr/>
            <p:nvPr/>
          </p:nvSpPr>
          <p:spPr>
            <a:xfrm>
              <a:off x="9293663" y="4378960"/>
              <a:ext cx="108359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 descr="Icon&#10;&#10;Description automatically generated">
              <a:extLst>
                <a:ext uri="{FF2B5EF4-FFF2-40B4-BE49-F238E27FC236}">
                  <a16:creationId xmlns:a16="http://schemas.microsoft.com/office/drawing/2014/main" id="{DF39D984-19B1-3146-AD1F-8658E5D10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59423" y="4409440"/>
              <a:ext cx="362232" cy="345440"/>
            </a:xfrm>
            <a:prstGeom prst="rect">
              <a:avLst/>
            </a:prstGeom>
          </p:spPr>
        </p:pic>
        <p:pic>
          <p:nvPicPr>
            <p:cNvPr id="57" name="Picture 56" descr="Icon&#10;&#10;Description automatically generated">
              <a:extLst>
                <a:ext uri="{FF2B5EF4-FFF2-40B4-BE49-F238E27FC236}">
                  <a16:creationId xmlns:a16="http://schemas.microsoft.com/office/drawing/2014/main" id="{AD8CB2B2-1EBB-064A-B5D5-65CDCB25B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93663" y="4409440"/>
              <a:ext cx="362232" cy="34544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0ECAEA-6A7A-E44E-A1F1-F7B6368178A7}"/>
              </a:ext>
            </a:extLst>
          </p:cNvPr>
          <p:cNvGrpSpPr/>
          <p:nvPr/>
        </p:nvGrpSpPr>
        <p:grpSpPr>
          <a:xfrm>
            <a:off x="9461473" y="3810000"/>
            <a:ext cx="789940" cy="421640"/>
            <a:chOff x="9907961" y="2799397"/>
            <a:chExt cx="789940" cy="421640"/>
          </a:xfrm>
        </p:grpSpPr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F00088BE-1491-5148-8842-0051E3CFF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7961" y="2829877"/>
              <a:ext cx="362232" cy="345440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99FE3A-E866-2844-855C-C9EF14088FED}"/>
                </a:ext>
              </a:extLst>
            </p:cNvPr>
            <p:cNvSpPr/>
            <p:nvPr/>
          </p:nvSpPr>
          <p:spPr>
            <a:xfrm>
              <a:off x="9907961" y="2799397"/>
              <a:ext cx="78994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 descr="Icon&#10;&#10;Description automatically generated">
              <a:extLst>
                <a:ext uri="{FF2B5EF4-FFF2-40B4-BE49-F238E27FC236}">
                  <a16:creationId xmlns:a16="http://schemas.microsoft.com/office/drawing/2014/main" id="{9EF700E9-49FD-C141-8101-9669C82C0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04201" y="2829877"/>
              <a:ext cx="362232" cy="34544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106219F-6CD7-5F4A-BE60-EB2216B351A5}"/>
              </a:ext>
            </a:extLst>
          </p:cNvPr>
          <p:cNvGrpSpPr/>
          <p:nvPr/>
        </p:nvGrpSpPr>
        <p:grpSpPr>
          <a:xfrm>
            <a:off x="7219166" y="5143500"/>
            <a:ext cx="789940" cy="421640"/>
            <a:chOff x="9907961" y="2799397"/>
            <a:chExt cx="789940" cy="421640"/>
          </a:xfrm>
        </p:grpSpPr>
        <p:pic>
          <p:nvPicPr>
            <p:cNvPr id="63" name="Picture 62" descr="Icon&#10;&#10;Description automatically generated">
              <a:extLst>
                <a:ext uri="{FF2B5EF4-FFF2-40B4-BE49-F238E27FC236}">
                  <a16:creationId xmlns:a16="http://schemas.microsoft.com/office/drawing/2014/main" id="{CAF25B9A-B86A-AA46-A280-4F7DFA2D4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7961" y="2829877"/>
              <a:ext cx="362232" cy="345440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B7A159-364D-F347-B0E4-DD133CA4AD09}"/>
                </a:ext>
              </a:extLst>
            </p:cNvPr>
            <p:cNvSpPr/>
            <p:nvPr/>
          </p:nvSpPr>
          <p:spPr>
            <a:xfrm>
              <a:off x="9907961" y="2799397"/>
              <a:ext cx="78994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Icon&#10;&#10;Description automatically generated">
              <a:extLst>
                <a:ext uri="{FF2B5EF4-FFF2-40B4-BE49-F238E27FC236}">
                  <a16:creationId xmlns:a16="http://schemas.microsoft.com/office/drawing/2014/main" id="{9F439856-0062-0948-BD40-4B1D28629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04201" y="2829877"/>
              <a:ext cx="362232" cy="34544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B268B0A-4919-9648-892C-4664EA00BCC8}"/>
              </a:ext>
            </a:extLst>
          </p:cNvPr>
          <p:cNvGrpSpPr/>
          <p:nvPr/>
        </p:nvGrpSpPr>
        <p:grpSpPr>
          <a:xfrm>
            <a:off x="10411842" y="4912360"/>
            <a:ext cx="362232" cy="421640"/>
            <a:chOff x="7820463" y="2651760"/>
            <a:chExt cx="362232" cy="421640"/>
          </a:xfrm>
        </p:grpSpPr>
        <p:pic>
          <p:nvPicPr>
            <p:cNvPr id="67" name="Picture 66" descr="Icon&#10;&#10;Description automatically generated">
              <a:extLst>
                <a:ext uri="{FF2B5EF4-FFF2-40B4-BE49-F238E27FC236}">
                  <a16:creationId xmlns:a16="http://schemas.microsoft.com/office/drawing/2014/main" id="{8541086E-38B1-5841-9CFE-40CC89DBC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3BF13C7-3DCF-3B41-AA04-B750FFD48592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4FCEAC9-D985-A74B-8F3E-B3C64D282E09}"/>
              </a:ext>
            </a:extLst>
          </p:cNvPr>
          <p:cNvGrpSpPr/>
          <p:nvPr/>
        </p:nvGrpSpPr>
        <p:grpSpPr>
          <a:xfrm>
            <a:off x="8306379" y="2966482"/>
            <a:ext cx="362232" cy="421640"/>
            <a:chOff x="7820463" y="2651760"/>
            <a:chExt cx="362232" cy="421640"/>
          </a:xfrm>
        </p:grpSpPr>
        <p:pic>
          <p:nvPicPr>
            <p:cNvPr id="70" name="Picture 69" descr="Icon&#10;&#10;Description automatically generated">
              <a:extLst>
                <a:ext uri="{FF2B5EF4-FFF2-40B4-BE49-F238E27FC236}">
                  <a16:creationId xmlns:a16="http://schemas.microsoft.com/office/drawing/2014/main" id="{6C939B67-3B52-C541-B2D6-B6856DA62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936B97A-C088-C34D-9DCD-447890CE228E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228DDD5-BF07-7649-BB18-B9A1BFE3D796}"/>
              </a:ext>
            </a:extLst>
          </p:cNvPr>
          <p:cNvGrpSpPr/>
          <p:nvPr/>
        </p:nvGrpSpPr>
        <p:grpSpPr>
          <a:xfrm>
            <a:off x="9869771" y="5606097"/>
            <a:ext cx="362232" cy="421640"/>
            <a:chOff x="7820463" y="2651760"/>
            <a:chExt cx="362232" cy="421640"/>
          </a:xfrm>
        </p:grpSpPr>
        <p:pic>
          <p:nvPicPr>
            <p:cNvPr id="73" name="Picture 72" descr="Icon&#10;&#10;Description automatically generated">
              <a:extLst>
                <a:ext uri="{FF2B5EF4-FFF2-40B4-BE49-F238E27FC236}">
                  <a16:creationId xmlns:a16="http://schemas.microsoft.com/office/drawing/2014/main" id="{6DD22955-7F32-0D41-80A5-08336C4F3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0C09691-9D41-1C49-8685-1D9ADFFBB9FC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291ACA5-0ECF-744A-9B37-DDFA5A8824AD}"/>
              </a:ext>
            </a:extLst>
          </p:cNvPr>
          <p:cNvGrpSpPr/>
          <p:nvPr/>
        </p:nvGrpSpPr>
        <p:grpSpPr>
          <a:xfrm>
            <a:off x="8614529" y="3530600"/>
            <a:ext cx="362232" cy="421640"/>
            <a:chOff x="7820463" y="2651760"/>
            <a:chExt cx="362232" cy="421640"/>
          </a:xfrm>
        </p:grpSpPr>
        <p:pic>
          <p:nvPicPr>
            <p:cNvPr id="76" name="Picture 75" descr="Icon&#10;&#10;Description automatically generated">
              <a:extLst>
                <a:ext uri="{FF2B5EF4-FFF2-40B4-BE49-F238E27FC236}">
                  <a16:creationId xmlns:a16="http://schemas.microsoft.com/office/drawing/2014/main" id="{F2B62B24-49FC-AC46-BB6B-4D7D74762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C3A13A4-845A-AE40-B5B8-04D9C1477758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07987F5-860E-B341-A3C4-39120D51220C}"/>
              </a:ext>
            </a:extLst>
          </p:cNvPr>
          <p:cNvGrpSpPr/>
          <p:nvPr/>
        </p:nvGrpSpPr>
        <p:grpSpPr>
          <a:xfrm>
            <a:off x="8187084" y="5658803"/>
            <a:ext cx="362232" cy="421640"/>
            <a:chOff x="7820463" y="2651760"/>
            <a:chExt cx="362232" cy="421640"/>
          </a:xfrm>
        </p:grpSpPr>
        <p:pic>
          <p:nvPicPr>
            <p:cNvPr id="79" name="Picture 78" descr="Icon&#10;&#10;Description automatically generated">
              <a:extLst>
                <a:ext uri="{FF2B5EF4-FFF2-40B4-BE49-F238E27FC236}">
                  <a16:creationId xmlns:a16="http://schemas.microsoft.com/office/drawing/2014/main" id="{7A495D56-1ED7-BE4D-9194-9DDF66F4E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162B925-6F41-B244-84CD-B25FB2D191A8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DE5D91-0884-A645-AEDE-EE2B25742D38}"/>
              </a:ext>
            </a:extLst>
          </p:cNvPr>
          <p:cNvGrpSpPr/>
          <p:nvPr/>
        </p:nvGrpSpPr>
        <p:grpSpPr>
          <a:xfrm>
            <a:off x="10230726" y="3190240"/>
            <a:ext cx="362232" cy="421640"/>
            <a:chOff x="7820463" y="2651760"/>
            <a:chExt cx="362232" cy="421640"/>
          </a:xfrm>
        </p:grpSpPr>
        <p:pic>
          <p:nvPicPr>
            <p:cNvPr id="82" name="Picture 81" descr="Icon&#10;&#10;Description automatically generated">
              <a:extLst>
                <a:ext uri="{FF2B5EF4-FFF2-40B4-BE49-F238E27FC236}">
                  <a16:creationId xmlns:a16="http://schemas.microsoft.com/office/drawing/2014/main" id="{F807D52A-D60E-1748-B85F-E16B97AD0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8D99DEB-0BC7-DD44-B467-3DF666C53F8B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E596B90-45D2-AC43-8A1C-36415C1D2DF4}"/>
              </a:ext>
            </a:extLst>
          </p:cNvPr>
          <p:cNvGrpSpPr/>
          <p:nvPr/>
        </p:nvGrpSpPr>
        <p:grpSpPr>
          <a:xfrm>
            <a:off x="9238192" y="2804160"/>
            <a:ext cx="362232" cy="421640"/>
            <a:chOff x="7820463" y="2651760"/>
            <a:chExt cx="362232" cy="421640"/>
          </a:xfrm>
        </p:grpSpPr>
        <p:pic>
          <p:nvPicPr>
            <p:cNvPr id="85" name="Picture 84" descr="Icon&#10;&#10;Description automatically generated">
              <a:extLst>
                <a:ext uri="{FF2B5EF4-FFF2-40B4-BE49-F238E27FC236}">
                  <a16:creationId xmlns:a16="http://schemas.microsoft.com/office/drawing/2014/main" id="{12B5CB1C-CEE8-C446-B211-0EB0717CF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F063257-8EB6-E743-9B55-99EC21E60E60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B034D62-A972-7543-BBBB-AE40FA4782D6}"/>
              </a:ext>
            </a:extLst>
          </p:cNvPr>
          <p:cNvGrpSpPr/>
          <p:nvPr/>
        </p:nvGrpSpPr>
        <p:grpSpPr>
          <a:xfrm>
            <a:off x="8487495" y="4399438"/>
            <a:ext cx="362232" cy="421640"/>
            <a:chOff x="7820463" y="2651760"/>
            <a:chExt cx="362232" cy="421640"/>
          </a:xfrm>
        </p:grpSpPr>
        <p:pic>
          <p:nvPicPr>
            <p:cNvPr id="88" name="Picture 87" descr="Icon&#10;&#10;Description automatically generated">
              <a:extLst>
                <a:ext uri="{FF2B5EF4-FFF2-40B4-BE49-F238E27FC236}">
                  <a16:creationId xmlns:a16="http://schemas.microsoft.com/office/drawing/2014/main" id="{DF6FB459-0C4D-2C43-978C-FDE57B697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7D0D60-CA76-B54B-AF09-6D37D440E002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E6594D8-062F-8248-A93D-BEBC870C4C6F}"/>
              </a:ext>
            </a:extLst>
          </p:cNvPr>
          <p:cNvGrpSpPr/>
          <p:nvPr/>
        </p:nvGrpSpPr>
        <p:grpSpPr>
          <a:xfrm>
            <a:off x="8742539" y="2323942"/>
            <a:ext cx="362232" cy="421640"/>
            <a:chOff x="7820463" y="2651760"/>
            <a:chExt cx="362232" cy="421640"/>
          </a:xfrm>
        </p:grpSpPr>
        <p:pic>
          <p:nvPicPr>
            <p:cNvPr id="91" name="Picture 90" descr="Icon&#10;&#10;Description automatically generated">
              <a:extLst>
                <a:ext uri="{FF2B5EF4-FFF2-40B4-BE49-F238E27FC236}">
                  <a16:creationId xmlns:a16="http://schemas.microsoft.com/office/drawing/2014/main" id="{6FBB5C5D-60BF-1247-BC91-8A36DA163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B14AA14-8A0F-E144-B46E-C35297D2E12B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43288E5-6983-4D4B-B045-D1B69790A1C6}"/>
              </a:ext>
            </a:extLst>
          </p:cNvPr>
          <p:cNvGrpSpPr/>
          <p:nvPr/>
        </p:nvGrpSpPr>
        <p:grpSpPr>
          <a:xfrm>
            <a:off x="7812816" y="3728720"/>
            <a:ext cx="362232" cy="421640"/>
            <a:chOff x="7820463" y="2651760"/>
            <a:chExt cx="362232" cy="421640"/>
          </a:xfrm>
        </p:grpSpPr>
        <p:pic>
          <p:nvPicPr>
            <p:cNvPr id="94" name="Picture 93" descr="Icon&#10;&#10;Description automatically generated">
              <a:extLst>
                <a:ext uri="{FF2B5EF4-FFF2-40B4-BE49-F238E27FC236}">
                  <a16:creationId xmlns:a16="http://schemas.microsoft.com/office/drawing/2014/main" id="{49FA19BF-4D2F-C74A-BF38-5BD9F25A6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E713C08-16BD-C24C-840C-C117B0AA4B8B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9B15BF7-D403-6944-88DE-265B88AA9FB7}"/>
              </a:ext>
            </a:extLst>
          </p:cNvPr>
          <p:cNvGrpSpPr/>
          <p:nvPr/>
        </p:nvGrpSpPr>
        <p:grpSpPr>
          <a:xfrm>
            <a:off x="7433020" y="3037840"/>
            <a:ext cx="362232" cy="421640"/>
            <a:chOff x="7820463" y="2651760"/>
            <a:chExt cx="362232" cy="421640"/>
          </a:xfrm>
        </p:grpSpPr>
        <p:pic>
          <p:nvPicPr>
            <p:cNvPr id="97" name="Picture 96" descr="Icon&#10;&#10;Description automatically generated">
              <a:extLst>
                <a:ext uri="{FF2B5EF4-FFF2-40B4-BE49-F238E27FC236}">
                  <a16:creationId xmlns:a16="http://schemas.microsoft.com/office/drawing/2014/main" id="{8A073377-4B0E-0849-826A-7480EF0F9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9469D3F-1932-5E41-A0EB-A9CEDAFB12F8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E316160-F292-4E44-AD49-62ED98A57F2A}"/>
              </a:ext>
            </a:extLst>
          </p:cNvPr>
          <p:cNvGrpSpPr/>
          <p:nvPr/>
        </p:nvGrpSpPr>
        <p:grpSpPr>
          <a:xfrm>
            <a:off x="8096547" y="2184400"/>
            <a:ext cx="362232" cy="421640"/>
            <a:chOff x="7820463" y="2651760"/>
            <a:chExt cx="362232" cy="421640"/>
          </a:xfrm>
        </p:grpSpPr>
        <p:pic>
          <p:nvPicPr>
            <p:cNvPr id="100" name="Picture 99" descr="Icon&#10;&#10;Description automatically generated">
              <a:extLst>
                <a:ext uri="{FF2B5EF4-FFF2-40B4-BE49-F238E27FC236}">
                  <a16:creationId xmlns:a16="http://schemas.microsoft.com/office/drawing/2014/main" id="{2EC9C482-4DFD-3649-ACBD-95683B924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2344228-0AFF-C343-A219-100893407C8D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1CB3240-2D10-6645-867D-374655E26EF5}"/>
              </a:ext>
            </a:extLst>
          </p:cNvPr>
          <p:cNvGrpSpPr/>
          <p:nvPr/>
        </p:nvGrpSpPr>
        <p:grpSpPr>
          <a:xfrm>
            <a:off x="7089240" y="2440940"/>
            <a:ext cx="362232" cy="421640"/>
            <a:chOff x="7820463" y="2651760"/>
            <a:chExt cx="362232" cy="421640"/>
          </a:xfrm>
        </p:grpSpPr>
        <p:pic>
          <p:nvPicPr>
            <p:cNvPr id="103" name="Picture 102" descr="Icon&#10;&#10;Description automatically generated">
              <a:extLst>
                <a:ext uri="{FF2B5EF4-FFF2-40B4-BE49-F238E27FC236}">
                  <a16:creationId xmlns:a16="http://schemas.microsoft.com/office/drawing/2014/main" id="{032CB594-3173-F540-B3CF-3D3F14BEC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33BA898-84F9-C040-AF8F-068BA9FDB3B3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60039C9-A3D2-404D-BA8F-F0D6854FFBED}"/>
              </a:ext>
            </a:extLst>
          </p:cNvPr>
          <p:cNvGrpSpPr/>
          <p:nvPr/>
        </p:nvGrpSpPr>
        <p:grpSpPr>
          <a:xfrm>
            <a:off x="7754975" y="4378960"/>
            <a:ext cx="362232" cy="421640"/>
            <a:chOff x="7820463" y="2651760"/>
            <a:chExt cx="362232" cy="421640"/>
          </a:xfrm>
        </p:grpSpPr>
        <p:pic>
          <p:nvPicPr>
            <p:cNvPr id="106" name="Picture 105" descr="Icon&#10;&#10;Description automatically generated">
              <a:extLst>
                <a:ext uri="{FF2B5EF4-FFF2-40B4-BE49-F238E27FC236}">
                  <a16:creationId xmlns:a16="http://schemas.microsoft.com/office/drawing/2014/main" id="{67A2E776-57F7-8D43-9FC5-FB49673D5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115DE4E-44B0-6B49-95AD-E83A93F62DFE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73915E2-B22C-9C44-A4C3-75DDA1E9AD16}"/>
              </a:ext>
            </a:extLst>
          </p:cNvPr>
          <p:cNvGrpSpPr/>
          <p:nvPr/>
        </p:nvGrpSpPr>
        <p:grpSpPr>
          <a:xfrm>
            <a:off x="6599618" y="5402897"/>
            <a:ext cx="362232" cy="421640"/>
            <a:chOff x="7820463" y="2651760"/>
            <a:chExt cx="362232" cy="421640"/>
          </a:xfrm>
        </p:grpSpPr>
        <p:pic>
          <p:nvPicPr>
            <p:cNvPr id="109" name="Picture 108" descr="Icon&#10;&#10;Description automatically generated">
              <a:extLst>
                <a:ext uri="{FF2B5EF4-FFF2-40B4-BE49-F238E27FC236}">
                  <a16:creationId xmlns:a16="http://schemas.microsoft.com/office/drawing/2014/main" id="{0B14D272-EAC1-C441-825F-B6C71D6E0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7AD0F3F-EA52-0548-8852-156BCBECC73C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221F3EC-F64F-0A41-B0F8-0F10500AC50F}"/>
              </a:ext>
            </a:extLst>
          </p:cNvPr>
          <p:cNvGrpSpPr/>
          <p:nvPr/>
        </p:nvGrpSpPr>
        <p:grpSpPr>
          <a:xfrm>
            <a:off x="6510416" y="2844800"/>
            <a:ext cx="362232" cy="421640"/>
            <a:chOff x="7820463" y="2651760"/>
            <a:chExt cx="362232" cy="421640"/>
          </a:xfrm>
        </p:grpSpPr>
        <p:pic>
          <p:nvPicPr>
            <p:cNvPr id="112" name="Picture 111" descr="Icon&#10;&#10;Description automatically generated">
              <a:extLst>
                <a:ext uri="{FF2B5EF4-FFF2-40B4-BE49-F238E27FC236}">
                  <a16:creationId xmlns:a16="http://schemas.microsoft.com/office/drawing/2014/main" id="{CDE29AF4-06C6-904F-842D-F4556B3BB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DC259E3-F193-DC4B-8D5F-650389392BD9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E46FCBD-5E45-0942-98F0-1C51F19A78CD}"/>
              </a:ext>
            </a:extLst>
          </p:cNvPr>
          <p:cNvGrpSpPr/>
          <p:nvPr/>
        </p:nvGrpSpPr>
        <p:grpSpPr>
          <a:xfrm>
            <a:off x="6784722" y="4493260"/>
            <a:ext cx="362232" cy="421640"/>
            <a:chOff x="7820463" y="2651760"/>
            <a:chExt cx="362232" cy="421640"/>
          </a:xfrm>
        </p:grpSpPr>
        <p:pic>
          <p:nvPicPr>
            <p:cNvPr id="115" name="Picture 114" descr="Icon&#10;&#10;Description automatically generated">
              <a:extLst>
                <a:ext uri="{FF2B5EF4-FFF2-40B4-BE49-F238E27FC236}">
                  <a16:creationId xmlns:a16="http://schemas.microsoft.com/office/drawing/2014/main" id="{1EA79E18-D712-3748-A2E8-76DAB2A6D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97DCB05-066E-EB4B-A784-5D737879906C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3E3A504-8814-464D-B015-23C499D39D18}"/>
              </a:ext>
            </a:extLst>
          </p:cNvPr>
          <p:cNvGrpSpPr/>
          <p:nvPr/>
        </p:nvGrpSpPr>
        <p:grpSpPr>
          <a:xfrm>
            <a:off x="9852027" y="5019357"/>
            <a:ext cx="362232" cy="421640"/>
            <a:chOff x="7820463" y="2651760"/>
            <a:chExt cx="362232" cy="421640"/>
          </a:xfrm>
        </p:grpSpPr>
        <p:pic>
          <p:nvPicPr>
            <p:cNvPr id="118" name="Picture 117" descr="Icon&#10;&#10;Description automatically generated">
              <a:extLst>
                <a:ext uri="{FF2B5EF4-FFF2-40B4-BE49-F238E27FC236}">
                  <a16:creationId xmlns:a16="http://schemas.microsoft.com/office/drawing/2014/main" id="{E60420CE-DE61-5447-9206-8FE1CB248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9B0E975-DE2B-3D41-88AD-36176020F3C8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EA80892-32A2-8B4E-AB50-AE9B50179807}"/>
              </a:ext>
            </a:extLst>
          </p:cNvPr>
          <p:cNvGrpSpPr/>
          <p:nvPr/>
        </p:nvGrpSpPr>
        <p:grpSpPr>
          <a:xfrm>
            <a:off x="10765072" y="4188618"/>
            <a:ext cx="362232" cy="421640"/>
            <a:chOff x="7820463" y="2651760"/>
            <a:chExt cx="362232" cy="421640"/>
          </a:xfrm>
        </p:grpSpPr>
        <p:pic>
          <p:nvPicPr>
            <p:cNvPr id="121" name="Picture 120" descr="Icon&#10;&#10;Description automatically generated">
              <a:extLst>
                <a:ext uri="{FF2B5EF4-FFF2-40B4-BE49-F238E27FC236}">
                  <a16:creationId xmlns:a16="http://schemas.microsoft.com/office/drawing/2014/main" id="{BD743F71-9BA2-7B44-8756-0D3512CCA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5CB67A1-94CA-D54B-BD6D-6FEDD3437E54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6DB7664-F9FB-FE42-A8A2-CF7D84C02638}"/>
              </a:ext>
            </a:extLst>
          </p:cNvPr>
          <p:cNvGrpSpPr/>
          <p:nvPr/>
        </p:nvGrpSpPr>
        <p:grpSpPr>
          <a:xfrm>
            <a:off x="9000036" y="4970780"/>
            <a:ext cx="362232" cy="421640"/>
            <a:chOff x="7820463" y="2651760"/>
            <a:chExt cx="362232" cy="421640"/>
          </a:xfrm>
        </p:grpSpPr>
        <p:pic>
          <p:nvPicPr>
            <p:cNvPr id="124" name="Picture 123" descr="Icon&#10;&#10;Description automatically generated">
              <a:extLst>
                <a:ext uri="{FF2B5EF4-FFF2-40B4-BE49-F238E27FC236}">
                  <a16:creationId xmlns:a16="http://schemas.microsoft.com/office/drawing/2014/main" id="{65BA9534-96BF-8F49-8550-B5C59206E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D61D133-ACD9-A944-B315-0E61B1A16045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B7E4CC4-3454-6546-B78A-2B62A0EAA90E}"/>
              </a:ext>
            </a:extLst>
          </p:cNvPr>
          <p:cNvGrpSpPr/>
          <p:nvPr/>
        </p:nvGrpSpPr>
        <p:grpSpPr>
          <a:xfrm>
            <a:off x="8797106" y="5521960"/>
            <a:ext cx="362232" cy="421640"/>
            <a:chOff x="7820463" y="2651760"/>
            <a:chExt cx="362232" cy="421640"/>
          </a:xfrm>
        </p:grpSpPr>
        <p:pic>
          <p:nvPicPr>
            <p:cNvPr id="127" name="Picture 126" descr="Icon&#10;&#10;Description automatically generated">
              <a:extLst>
                <a:ext uri="{FF2B5EF4-FFF2-40B4-BE49-F238E27FC236}">
                  <a16:creationId xmlns:a16="http://schemas.microsoft.com/office/drawing/2014/main" id="{693B9A4C-D8CC-2C49-8DCC-D481541BF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4FB4CAC-A021-D142-A521-F9CB74CB6EF8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070405D-7053-9C49-9150-EE6ABA3E3F28}"/>
              </a:ext>
            </a:extLst>
          </p:cNvPr>
          <p:cNvGrpSpPr/>
          <p:nvPr/>
        </p:nvGrpSpPr>
        <p:grpSpPr>
          <a:xfrm>
            <a:off x="8368200" y="5036820"/>
            <a:ext cx="362232" cy="421640"/>
            <a:chOff x="7820463" y="2651760"/>
            <a:chExt cx="362232" cy="421640"/>
          </a:xfrm>
        </p:grpSpPr>
        <p:pic>
          <p:nvPicPr>
            <p:cNvPr id="130" name="Picture 129" descr="Icon&#10;&#10;Description automatically generated">
              <a:extLst>
                <a:ext uri="{FF2B5EF4-FFF2-40B4-BE49-F238E27FC236}">
                  <a16:creationId xmlns:a16="http://schemas.microsoft.com/office/drawing/2014/main" id="{2A9B60FA-A9CB-1B45-8039-0C61CEDAD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E1A1294-883A-FA4B-A468-95C61BBE8B8D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440F24F-EE3D-924A-8CC2-50D246CB9003}"/>
              </a:ext>
            </a:extLst>
          </p:cNvPr>
          <p:cNvGrpSpPr/>
          <p:nvPr/>
        </p:nvGrpSpPr>
        <p:grpSpPr>
          <a:xfrm>
            <a:off x="10745432" y="5400040"/>
            <a:ext cx="362232" cy="421640"/>
            <a:chOff x="7820463" y="2651760"/>
            <a:chExt cx="362232" cy="421640"/>
          </a:xfrm>
        </p:grpSpPr>
        <p:pic>
          <p:nvPicPr>
            <p:cNvPr id="133" name="Picture 132" descr="Icon&#10;&#10;Description automatically generated">
              <a:extLst>
                <a:ext uri="{FF2B5EF4-FFF2-40B4-BE49-F238E27FC236}">
                  <a16:creationId xmlns:a16="http://schemas.microsoft.com/office/drawing/2014/main" id="{213E95E5-87B2-ED4F-8B98-1F19EB22B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D2D615F-6524-1C4A-9A36-D1DAC81514B1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B4C8F38-0509-E049-B25C-5AC4E4B5BF2A}"/>
              </a:ext>
            </a:extLst>
          </p:cNvPr>
          <p:cNvGrpSpPr/>
          <p:nvPr/>
        </p:nvGrpSpPr>
        <p:grpSpPr>
          <a:xfrm>
            <a:off x="10849174" y="3442335"/>
            <a:ext cx="362232" cy="421640"/>
            <a:chOff x="7820463" y="2651760"/>
            <a:chExt cx="362232" cy="421640"/>
          </a:xfrm>
        </p:grpSpPr>
        <p:pic>
          <p:nvPicPr>
            <p:cNvPr id="136" name="Picture 135" descr="Icon&#10;&#10;Description automatically generated">
              <a:extLst>
                <a:ext uri="{FF2B5EF4-FFF2-40B4-BE49-F238E27FC236}">
                  <a16:creationId xmlns:a16="http://schemas.microsoft.com/office/drawing/2014/main" id="{2B85ABC0-8591-6A48-B68F-040462D69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5064EEE-A7D9-A941-988A-78DF40918AD9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C42CD94-5C34-1445-BB55-E72542D6AF91}"/>
              </a:ext>
            </a:extLst>
          </p:cNvPr>
          <p:cNvGrpSpPr/>
          <p:nvPr/>
        </p:nvGrpSpPr>
        <p:grpSpPr>
          <a:xfrm>
            <a:off x="9670911" y="2176780"/>
            <a:ext cx="362232" cy="421640"/>
            <a:chOff x="7820463" y="2651760"/>
            <a:chExt cx="362232" cy="421640"/>
          </a:xfrm>
        </p:grpSpPr>
        <p:pic>
          <p:nvPicPr>
            <p:cNvPr id="139" name="Picture 138" descr="Icon&#10;&#10;Description automatically generated">
              <a:extLst>
                <a:ext uri="{FF2B5EF4-FFF2-40B4-BE49-F238E27FC236}">
                  <a16:creationId xmlns:a16="http://schemas.microsoft.com/office/drawing/2014/main" id="{0B9B0E22-BF94-C941-AD2E-D751F2217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64AE7A6-BD60-3745-84B1-89C5E13D8C1E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DEF2E35-C91C-4946-870F-BB849D8DCAFE}"/>
              </a:ext>
            </a:extLst>
          </p:cNvPr>
          <p:cNvGrpSpPr/>
          <p:nvPr/>
        </p:nvGrpSpPr>
        <p:grpSpPr>
          <a:xfrm>
            <a:off x="9362268" y="5486400"/>
            <a:ext cx="362232" cy="421640"/>
            <a:chOff x="7820463" y="2651760"/>
            <a:chExt cx="362232" cy="421640"/>
          </a:xfrm>
        </p:grpSpPr>
        <p:pic>
          <p:nvPicPr>
            <p:cNvPr id="142" name="Picture 141" descr="Icon&#10;&#10;Description automatically generated">
              <a:extLst>
                <a:ext uri="{FF2B5EF4-FFF2-40B4-BE49-F238E27FC236}">
                  <a16:creationId xmlns:a16="http://schemas.microsoft.com/office/drawing/2014/main" id="{A4AAAB05-A704-2748-B095-D04D8A43B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B70D11F-34F4-4C4F-8B53-4E85AFE9CA9D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104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48744E63-520D-5248-8154-E34076329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Rancher Fleet</a:t>
            </a:r>
          </a:p>
          <a:p>
            <a:r>
              <a:rPr lang="en-US" dirty="0"/>
              <a:t>Argo CD</a:t>
            </a:r>
          </a:p>
          <a:p>
            <a:r>
              <a:rPr lang="en-US" dirty="0"/>
              <a:t>Flux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9D36B-644C-D944-91FE-A24A92AD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GitOps</a:t>
            </a:r>
            <a:r>
              <a:rPr lang="en-US" dirty="0"/>
              <a:t> for Apps and NFD at the Edge</a:t>
            </a:r>
          </a:p>
        </p:txBody>
      </p:sp>
    </p:spTree>
    <p:extLst>
      <p:ext uri="{BB962C8B-B14F-4D97-AF65-F5344CB8AC3E}">
        <p14:creationId xmlns:p14="http://schemas.microsoft.com/office/powerpoint/2010/main" val="2264803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NFD via the </a:t>
            </a:r>
            <a:r>
              <a:rPr lang="en-US" dirty="0" err="1"/>
              <a:t>gitops</a:t>
            </a:r>
            <a:r>
              <a:rPr lang="en-US" dirty="0"/>
              <a:t> pipeline into every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Setup NFD </a:t>
            </a:r>
            <a:r>
              <a:rPr lang="en-US" dirty="0" err="1"/>
              <a:t>configmap</a:t>
            </a:r>
            <a:r>
              <a:rPr lang="en-US" dirty="0"/>
              <a:t>  and commit to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Notify developers </a:t>
            </a:r>
          </a:p>
          <a:p>
            <a:pPr lvl="1"/>
            <a:r>
              <a:rPr lang="en-US" dirty="0"/>
              <a:t>of the labels available </a:t>
            </a:r>
          </a:p>
          <a:p>
            <a:pPr lvl="1"/>
            <a:r>
              <a:rPr lang="en-US" dirty="0"/>
              <a:t>and what resource it maps to</a:t>
            </a:r>
          </a:p>
          <a:p>
            <a:pPr lvl="1"/>
            <a:endParaRPr lang="en-US" dirty="0"/>
          </a:p>
          <a:p>
            <a:r>
              <a:rPr lang="en-US" dirty="0"/>
              <a:t>Repeat steps 2 and 3 on changes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gitops</a:t>
            </a:r>
            <a:r>
              <a:rPr lang="en-US" dirty="0"/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700218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https://kubernetes-sigs.github.io/node-feature-discovery/v0.8/get-started/</a:t>
            </a:r>
            <a:endParaRPr lang="en-US" dirty="0"/>
          </a:p>
          <a:p>
            <a:r>
              <a:rPr lang="en-US" dirty="0">
                <a:hlinkClick r:id="rId4"/>
              </a:rPr>
              <a:t>https://kubernetes-sigs.github.io/node-feature-discovery/v0.8/get-started/features.html</a:t>
            </a:r>
            <a:endParaRPr lang="en-US" dirty="0"/>
          </a:p>
          <a:p>
            <a:r>
              <a:rPr lang="en-US" dirty="0">
                <a:hlinkClick r:id="rId5"/>
              </a:rPr>
              <a:t>https://www.usb.org/defined-class-codes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694073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err="1"/>
              <a:t>Configmap</a:t>
            </a:r>
            <a:r>
              <a:rPr lang="en-US" dirty="0"/>
              <a:t> now has</a:t>
            </a:r>
          </a:p>
          <a:p>
            <a:r>
              <a:rPr lang="en-US" dirty="0" err="1"/>
              <a:t>feature.node.kubernetes.io</a:t>
            </a:r>
            <a:r>
              <a:rPr lang="en-US" dirty="0"/>
              <a:t>/usb-ff_0424_ec00.present:true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USB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1ACA3-2DD4-0242-97F4-55E77D47B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66" y="2649538"/>
            <a:ext cx="9891744" cy="77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20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err="1"/>
              <a:t>Turingpi</a:t>
            </a:r>
            <a:r>
              <a:rPr lang="en-US" dirty="0"/>
              <a:t> v1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USB detection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06BFCC-8685-8444-BBDF-838DD7D83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80" y="1062052"/>
            <a:ext cx="6828790" cy="564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7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42D4B4-BF92-D14A-BF1C-9878B92A2A3D}"/>
              </a:ext>
            </a:extLst>
          </p:cNvPr>
          <p:cNvSpPr txBox="1">
            <a:spLocks/>
          </p:cNvSpPr>
          <p:nvPr/>
        </p:nvSpPr>
        <p:spPr>
          <a:xfrm>
            <a:off x="559904" y="33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Abrams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E3EC15-5521-4C4D-8C50-80159D61BEC0}"/>
              </a:ext>
            </a:extLst>
          </p:cNvPr>
          <p:cNvSpPr txBox="1">
            <a:spLocks/>
          </p:cNvSpPr>
          <p:nvPr/>
        </p:nvSpPr>
        <p:spPr>
          <a:xfrm>
            <a:off x="559904" y="2318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Taming Unbounded Resources with Node Feature Discovery</a:t>
            </a:r>
          </a:p>
        </p:txBody>
      </p:sp>
    </p:spTree>
    <p:extLst>
      <p:ext uri="{BB962C8B-B14F-4D97-AF65-F5344CB8AC3E}">
        <p14:creationId xmlns:p14="http://schemas.microsoft.com/office/powerpoint/2010/main" val="1052877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err="1"/>
              <a:t>Turingpi</a:t>
            </a:r>
            <a:r>
              <a:rPr lang="en-US" dirty="0"/>
              <a:t> v1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USB detection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06BFCC-8685-8444-BBDF-838DD7D83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80" y="1062052"/>
            <a:ext cx="6828790" cy="564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5020A17-2497-C342-97C9-6019DB0A856E}"/>
              </a:ext>
            </a:extLst>
          </p:cNvPr>
          <p:cNvSpPr/>
          <p:nvPr/>
        </p:nvSpPr>
        <p:spPr>
          <a:xfrm>
            <a:off x="7660640" y="4358640"/>
            <a:ext cx="985520" cy="5181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35F660-3544-484D-9EB2-A89CD2553DA7}"/>
              </a:ext>
            </a:extLst>
          </p:cNvPr>
          <p:cNvSpPr/>
          <p:nvPr/>
        </p:nvSpPr>
        <p:spPr>
          <a:xfrm>
            <a:off x="4185920" y="3545840"/>
            <a:ext cx="2428240" cy="5982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9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cluster node 3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USB detection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6224FC-A309-3944-BB6E-9FE6DC4F92DB}"/>
              </a:ext>
            </a:extLst>
          </p:cNvPr>
          <p:cNvSpPr/>
          <p:nvPr/>
        </p:nvSpPr>
        <p:spPr>
          <a:xfrm>
            <a:off x="863599" y="2164080"/>
            <a:ext cx="10586039" cy="24622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markabrams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@</a:t>
            </a:r>
            <a:r>
              <a:rPr lang="en-US" sz="1400" dirty="0">
                <a:solidFill>
                  <a:srgbClr val="2FB41D"/>
                </a:solidFill>
                <a:latin typeface="Andale Mono" panose="020B0509000000000004" pitchFamily="49" charset="0"/>
              </a:rPr>
              <a:t>mak3r:</a:t>
            </a:r>
            <a:r>
              <a:rPr lang="en-US" sz="1400" dirty="0">
                <a:solidFill>
                  <a:srgbClr val="9FA01C"/>
                </a:solidFill>
                <a:latin typeface="Andale Mono" panose="020B0509000000000004" pitchFamily="49" charset="0"/>
              </a:rPr>
              <a:t>~/dev/</a:t>
            </a:r>
            <a:r>
              <a:rPr lang="en-US" sz="1400" dirty="0" err="1">
                <a:solidFill>
                  <a:srgbClr val="9FA01C"/>
                </a:solidFill>
                <a:latin typeface="Andale Mono" panose="020B0509000000000004" pitchFamily="49" charset="0"/>
              </a:rPr>
              <a:t>nfd</a:t>
            </a:r>
            <a:r>
              <a:rPr lang="en-US" sz="1400" dirty="0">
                <a:solidFill>
                  <a:srgbClr val="9FA01C"/>
                </a:solidFill>
                <a:latin typeface="Andale Mono" panose="020B0509000000000004" pitchFamily="49" charset="0"/>
              </a:rPr>
              <a:t>-demo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$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ssh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tp3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lsusb</a:t>
            </a:r>
            <a:endParaRPr lang="en-US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Warning: Permanently added the ECDSA host key for IP address 'fe80::d6d1:e799:44cf:e359%en13' to the list of known hosts.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Bus 001 Device 004: ID 0c45:7603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Microdia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Bus 001 Device 003: ID 0424:ec00 Standard Microsystems Corp. SMSC9512/9514 Fast Ethernet Adapter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Bus 001 Device 002: ID 0424:9514 Standard Microsystems Corp. SMC9514 Hub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Bus 001 Device 001: ID 1d6b:0002 Linux Foundation 2.0 root hub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markabrams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@</a:t>
            </a:r>
            <a:r>
              <a:rPr lang="en-US" sz="1400" dirty="0">
                <a:solidFill>
                  <a:srgbClr val="2FB41D"/>
                </a:solidFill>
                <a:latin typeface="Andale Mono" panose="020B0509000000000004" pitchFamily="49" charset="0"/>
              </a:rPr>
              <a:t>mak3r:</a:t>
            </a:r>
            <a:r>
              <a:rPr lang="en-US" sz="1400" dirty="0">
                <a:solidFill>
                  <a:srgbClr val="9FA01C"/>
                </a:solidFill>
                <a:latin typeface="Andale Mono" panose="020B0509000000000004" pitchFamily="49" charset="0"/>
              </a:rPr>
              <a:t>~/dev/</a:t>
            </a:r>
            <a:r>
              <a:rPr lang="en-US" sz="1400" dirty="0" err="1">
                <a:solidFill>
                  <a:srgbClr val="9FA01C"/>
                </a:solidFill>
                <a:latin typeface="Andale Mono" panose="020B0509000000000004" pitchFamily="49" charset="0"/>
              </a:rPr>
              <a:t>nfd</a:t>
            </a:r>
            <a:r>
              <a:rPr lang="en-US" sz="1400" dirty="0">
                <a:solidFill>
                  <a:srgbClr val="9FA01C"/>
                </a:solidFill>
                <a:latin typeface="Andale Mono" panose="020B0509000000000004" pitchFamily="49" charset="0"/>
              </a:rPr>
              <a:t>-demo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$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ssh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tp6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lsusb</a:t>
            </a:r>
            <a:endParaRPr lang="en-US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Bus 001 Device 003: ID 0424:ec00 Standard Microsystems Corp. SMSC9512/9514 Fast Ethernet Adapter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Bus 001 Device 002: ID 0424:9514 Standard Microsystems Corp. SMC9514 Hub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Bus 001 Device 001: ID 1d6b:0002 Linux Foundation 2.0 root hub</a:t>
            </a:r>
          </a:p>
        </p:txBody>
      </p:sp>
    </p:spTree>
    <p:extLst>
      <p:ext uri="{BB962C8B-B14F-4D97-AF65-F5344CB8AC3E}">
        <p14:creationId xmlns:p14="http://schemas.microsoft.com/office/powerpoint/2010/main" val="36915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cluster node 3 - </a:t>
            </a:r>
            <a:r>
              <a:rPr lang="en-US" dirty="0" err="1"/>
              <a:t>usb</a:t>
            </a:r>
            <a:r>
              <a:rPr lang="en-US" dirty="0"/>
              <a:t> labels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USB detection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6224FC-A309-3944-BB6E-9FE6DC4F92DB}"/>
              </a:ext>
            </a:extLst>
          </p:cNvPr>
          <p:cNvSpPr/>
          <p:nvPr/>
        </p:nvSpPr>
        <p:spPr>
          <a:xfrm>
            <a:off x="863599" y="2164080"/>
            <a:ext cx="1058603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feature.node.kubernetes.io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/usb-ff_0424_ec00.present:true</a:t>
            </a:r>
          </a:p>
        </p:txBody>
      </p:sp>
    </p:spTree>
    <p:extLst>
      <p:ext uri="{BB962C8B-B14F-4D97-AF65-F5344CB8AC3E}">
        <p14:creationId xmlns:p14="http://schemas.microsoft.com/office/powerpoint/2010/main" val="1437217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E52A07-2E07-1E40-8CFF-E6DBE00C4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360" y="3609793"/>
            <a:ext cx="6410960" cy="2924894"/>
          </a:xfrm>
          <a:prstGeom prst="rect">
            <a:avLst/>
          </a:prstGeom>
        </p:spPr>
      </p:pic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Class=Human Interface Device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4"/>
              </a:rPr>
              <a:t>https://www.usb.org/defined-class-codes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USB detection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6224FC-A309-3944-BB6E-9FE6DC4F92DB}"/>
              </a:ext>
            </a:extLst>
          </p:cNvPr>
          <p:cNvSpPr/>
          <p:nvPr/>
        </p:nvSpPr>
        <p:spPr>
          <a:xfrm>
            <a:off x="863599" y="2164080"/>
            <a:ext cx="10586039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markabrams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@</a:t>
            </a:r>
            <a:r>
              <a:rPr lang="en-US" sz="1400" dirty="0">
                <a:solidFill>
                  <a:srgbClr val="2FB41D"/>
                </a:solidFill>
                <a:latin typeface="Andale Mono" panose="020B0509000000000004" pitchFamily="49" charset="0"/>
              </a:rPr>
              <a:t>mak3r:</a:t>
            </a:r>
            <a:r>
              <a:rPr lang="en-US" sz="1400" dirty="0">
                <a:solidFill>
                  <a:srgbClr val="9FA01C"/>
                </a:solidFill>
                <a:latin typeface="Andale Mono" panose="020B0509000000000004" pitchFamily="49" charset="0"/>
              </a:rPr>
              <a:t>~/dev/</a:t>
            </a:r>
            <a:r>
              <a:rPr lang="en-US" sz="1400" dirty="0" err="1">
                <a:solidFill>
                  <a:srgbClr val="9FA01C"/>
                </a:solidFill>
                <a:latin typeface="Andale Mono" panose="020B0509000000000004" pitchFamily="49" charset="0"/>
              </a:rPr>
              <a:t>nfd</a:t>
            </a:r>
            <a:r>
              <a:rPr lang="en-US" sz="1400" dirty="0">
                <a:solidFill>
                  <a:srgbClr val="9FA01C"/>
                </a:solidFill>
                <a:latin typeface="Andale Mono" panose="020B0509000000000004" pitchFamily="49" charset="0"/>
              </a:rPr>
              <a:t>-demo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$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ssh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tp3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lsusb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-t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/:  Bus 01.Port 1: Dev 1, Class=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root_hub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, Driver=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dwc_otg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/1p, 480M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|__ Port 1: Dev 2, If 0, Class=Hub, Driver=hub/5p, 480M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|__ Port 1: Dev 3, If 0, Class=Vendor Specific Class, Driver=smsc95xx, 480M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|__ Port 3: Dev 4, If 0, Class=Human Interface Device, Driver=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usbhid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, 1.5M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|__ Port 3: Dev 4, If 1, Class=Human Interface Device, Driver=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usbhid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, 1.5M</a:t>
            </a:r>
          </a:p>
        </p:txBody>
      </p:sp>
    </p:spTree>
    <p:extLst>
      <p:ext uri="{BB962C8B-B14F-4D97-AF65-F5344CB8AC3E}">
        <p14:creationId xmlns:p14="http://schemas.microsoft.com/office/powerpoint/2010/main" val="4226810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Default for </a:t>
            </a:r>
            <a:r>
              <a:rPr lang="en-US" dirty="0" err="1"/>
              <a:t>usb</a:t>
            </a:r>
            <a:r>
              <a:rPr lang="en-US" dirty="0"/>
              <a:t> configuration in NFD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USB detection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6224FC-A309-3944-BB6E-9FE6DC4F92DB}"/>
              </a:ext>
            </a:extLst>
          </p:cNvPr>
          <p:cNvSpPr/>
          <p:nvPr/>
        </p:nvSpPr>
        <p:spPr>
          <a:xfrm>
            <a:off x="863599" y="2164080"/>
            <a:ext cx="10586039" cy="22467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usb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deviceClassWhitelist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"0e"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ef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fe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"ff"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deviceLabelFields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"class"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"vendor"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"device"</a:t>
            </a:r>
          </a:p>
        </p:txBody>
      </p:sp>
    </p:spTree>
    <p:extLst>
      <p:ext uri="{BB962C8B-B14F-4D97-AF65-F5344CB8AC3E}">
        <p14:creationId xmlns:p14="http://schemas.microsoft.com/office/powerpoint/2010/main" val="2347279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Modified </a:t>
            </a:r>
            <a:r>
              <a:rPr lang="en-US" dirty="0" err="1"/>
              <a:t>usb</a:t>
            </a:r>
            <a:r>
              <a:rPr lang="en-US" dirty="0"/>
              <a:t> configuration in NFD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USB detection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6224FC-A309-3944-BB6E-9FE6DC4F92DB}"/>
              </a:ext>
            </a:extLst>
          </p:cNvPr>
          <p:cNvSpPr/>
          <p:nvPr/>
        </p:nvSpPr>
        <p:spPr>
          <a:xfrm>
            <a:off x="863599" y="2164080"/>
            <a:ext cx="10586039" cy="24622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usb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deviceClassWhitelist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  - "03”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”0e"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ef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fe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"ff"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deviceLabelFields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  - "class"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  - "vendor"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  - "device"</a:t>
            </a:r>
          </a:p>
        </p:txBody>
      </p:sp>
    </p:spTree>
    <p:extLst>
      <p:ext uri="{BB962C8B-B14F-4D97-AF65-F5344CB8AC3E}">
        <p14:creationId xmlns:p14="http://schemas.microsoft.com/office/powerpoint/2010/main" val="267321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7FE5BE-E5F2-3140-8131-3C7FB1536A11}"/>
              </a:ext>
            </a:extLst>
          </p:cNvPr>
          <p:cNvSpPr txBox="1"/>
          <p:nvPr/>
        </p:nvSpPr>
        <p:spPr>
          <a:xfrm>
            <a:off x="606287" y="397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1738F-C50F-8A46-8EFD-00EF15A4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Node Feature Discovery (NFD)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9F0BBF-9CC1-2345-93F9-C53D70D646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NFD is simply a fancy labeler</a:t>
            </a:r>
          </a:p>
          <a:p>
            <a:r>
              <a:rPr lang="en-US" dirty="0"/>
              <a:t>K8s node labels</a:t>
            </a:r>
          </a:p>
        </p:txBody>
      </p:sp>
      <p:pic>
        <p:nvPicPr>
          <p:cNvPr id="1026" name="Picture 2" descr="Amazon.com : 8 Digits Price Numerical Tag Gun Label Maker MX5500 EOS with  Sticker Labels &amp; Ink Refill for Office, Retail Shop, Grocery Store,  Organization Marking : Office Products">
            <a:extLst>
              <a:ext uri="{FF2B5EF4-FFF2-40B4-BE49-F238E27FC236}">
                <a16:creationId xmlns:a16="http://schemas.microsoft.com/office/drawing/2014/main" id="{4F47AFE3-C39B-4548-AB8B-40245DBA1F0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28654"/>
            <a:ext cx="5181600" cy="414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92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7DBCE277-374E-3449-8979-056AC4039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Because we are delivering cattle not pets</a:t>
            </a:r>
          </a:p>
          <a:p>
            <a:r>
              <a:rPr lang="en-US" dirty="0"/>
              <a:t>Volume - a large number of devices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Accuracy</a:t>
            </a:r>
          </a:p>
          <a:p>
            <a:r>
              <a:rPr lang="en-US" dirty="0"/>
              <a:t>Resources at the Edge </a:t>
            </a:r>
          </a:p>
          <a:p>
            <a:pPr lvl="1"/>
            <a:r>
              <a:rPr lang="en-US" dirty="0"/>
              <a:t>Are not just CPU and RAM</a:t>
            </a:r>
          </a:p>
          <a:p>
            <a:pPr lvl="1"/>
            <a:r>
              <a:rPr lang="en-US" dirty="0"/>
              <a:t>Are Unbounded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C81980-44BE-3348-BC96-54FA1CBA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a labeler</a:t>
            </a:r>
          </a:p>
        </p:txBody>
      </p:sp>
    </p:spTree>
    <p:extLst>
      <p:ext uri="{BB962C8B-B14F-4D97-AF65-F5344CB8AC3E}">
        <p14:creationId xmlns:p14="http://schemas.microsoft.com/office/powerpoint/2010/main" val="260008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7DBCE277-374E-3449-8979-056AC4039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Mapping workloads to appropriate resources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C81980-44BE-3348-BC96-54FA1CBA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a labeler</a:t>
            </a:r>
          </a:p>
        </p:txBody>
      </p:sp>
      <p:pic>
        <p:nvPicPr>
          <p:cNvPr id="3074" name="Picture 2" descr="Freeol Weather Clothes Worksheet Printables Outstanding Photo Ideas Crafts For  Kids – Benchwarmerspodcast">
            <a:extLst>
              <a:ext uri="{FF2B5EF4-FFF2-40B4-BE49-F238E27FC236}">
                <a16:creationId xmlns:a16="http://schemas.microsoft.com/office/drawing/2014/main" id="{48FCDCCE-849B-474C-85A6-1B0E91D5B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87" y="2147471"/>
            <a:ext cx="3424825" cy="44280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D23403-9F6D-8D4E-9B41-DFAA3C94FBE9}"/>
              </a:ext>
            </a:extLst>
          </p:cNvPr>
          <p:cNvSpPr txBox="1"/>
          <p:nvPr/>
        </p:nvSpPr>
        <p:spPr>
          <a:xfrm>
            <a:off x="1490597" y="3995803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70D82-6ABF-2F4C-97A1-BAB8AB32D8AC}"/>
              </a:ext>
            </a:extLst>
          </p:cNvPr>
          <p:cNvSpPr txBox="1"/>
          <p:nvPr/>
        </p:nvSpPr>
        <p:spPr>
          <a:xfrm>
            <a:off x="9567181" y="3992167"/>
            <a:ext cx="118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Workloads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177AD6-53E3-CA41-86D2-8FDFD95BF2B2}"/>
              </a:ext>
            </a:extLst>
          </p:cNvPr>
          <p:cNvCxnSpPr>
            <a:stCxn id="7" idx="3"/>
            <a:endCxn id="3074" idx="1"/>
          </p:cNvCxnSpPr>
          <p:nvPr/>
        </p:nvCxnSpPr>
        <p:spPr>
          <a:xfrm>
            <a:off x="2624818" y="4180469"/>
            <a:ext cx="1758769" cy="18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36996D-2894-9E4E-94FB-7F3380A45357}"/>
              </a:ext>
            </a:extLst>
          </p:cNvPr>
          <p:cNvCxnSpPr>
            <a:stCxn id="9" idx="1"/>
            <a:endCxn id="3074" idx="3"/>
          </p:cNvCxnSpPr>
          <p:nvPr/>
        </p:nvCxnSpPr>
        <p:spPr>
          <a:xfrm flipH="1">
            <a:off x="7808412" y="4176833"/>
            <a:ext cx="1758769" cy="18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2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7DBCE277-374E-3449-8979-056AC4039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K8s is designed to schedule workloads against resources</a:t>
            </a:r>
          </a:p>
          <a:p>
            <a:r>
              <a:rPr lang="en-US" dirty="0"/>
              <a:t>In the data center (first class features of k8s)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GPU</a:t>
            </a:r>
          </a:p>
          <a:p>
            <a:r>
              <a:rPr lang="en-US" dirty="0"/>
              <a:t>At the edge (not schedulable by default)</a:t>
            </a:r>
          </a:p>
          <a:p>
            <a:pPr lvl="1"/>
            <a:r>
              <a:rPr lang="en-US" dirty="0"/>
              <a:t>Unlimited number of I/O devices are possible</a:t>
            </a:r>
          </a:p>
          <a:p>
            <a:pPr lvl="2"/>
            <a:r>
              <a:rPr lang="en-US" dirty="0"/>
              <a:t>Sensors</a:t>
            </a:r>
          </a:p>
          <a:p>
            <a:pPr lvl="2"/>
            <a:r>
              <a:rPr lang="en-US" dirty="0"/>
              <a:t>Actuators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C81980-44BE-3348-BC96-54FA1CBA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Unbounded Resources?</a:t>
            </a:r>
          </a:p>
        </p:txBody>
      </p:sp>
    </p:spTree>
    <p:extLst>
      <p:ext uri="{BB962C8B-B14F-4D97-AF65-F5344CB8AC3E}">
        <p14:creationId xmlns:p14="http://schemas.microsoft.com/office/powerpoint/2010/main" val="245407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7EC390-F42F-574C-9573-9F9B97B0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w/o NFD - Childs Play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885770-9983-594E-A81A-02F1553137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 you have any 3’s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5091A-FA95-1E40-B937-2B6F215AB8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Go fish</a:t>
            </a:r>
          </a:p>
        </p:txBody>
      </p:sp>
      <p:pic>
        <p:nvPicPr>
          <p:cNvPr id="2050" name="Picture 2" descr="The Hand You are Dealt | SUCCESSTROGEN">
            <a:extLst>
              <a:ext uri="{FF2B5EF4-FFF2-40B4-BE49-F238E27FC236}">
                <a16:creationId xmlns:a16="http://schemas.microsoft.com/office/drawing/2014/main" id="{1ED92C0E-48B7-354C-BF82-E86E0A1C4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81434"/>
            <a:ext cx="3549650" cy="28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Use Card Games for Kids to Promote Movement - The Inspired Treehouse">
            <a:extLst>
              <a:ext uri="{FF2B5EF4-FFF2-40B4-BE49-F238E27FC236}">
                <a16:creationId xmlns:a16="http://schemas.microsoft.com/office/drawing/2014/main" id="{0A0E01B3-7832-6A4F-B002-A1588F4A9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87174"/>
            <a:ext cx="4856480" cy="242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1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84C9579E-A05B-6D4B-ACCE-ABF27FDD8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Fortunately edge deployments are done as batches</a:t>
            </a:r>
          </a:p>
          <a:p>
            <a:pPr lvl="1"/>
            <a:r>
              <a:rPr lang="en-US" dirty="0"/>
              <a:t>Enterprises purchase a large quantities of the same thing</a:t>
            </a:r>
          </a:p>
          <a:p>
            <a:pPr lvl="1"/>
            <a:r>
              <a:rPr lang="en-US" dirty="0"/>
              <a:t>We can reduce the number of device configurations needed</a:t>
            </a:r>
          </a:p>
          <a:p>
            <a:r>
              <a:rPr lang="en-US" dirty="0"/>
              <a:t>In any given vertical</a:t>
            </a:r>
          </a:p>
          <a:p>
            <a:pPr lvl="1"/>
            <a:r>
              <a:rPr lang="en-US" dirty="0"/>
              <a:t>100s or thousands of the same device</a:t>
            </a:r>
          </a:p>
          <a:p>
            <a:pPr lvl="1"/>
            <a:r>
              <a:rPr lang="en-US" dirty="0"/>
              <a:t>Devices can be single or multi- node clusters</a:t>
            </a:r>
          </a:p>
          <a:p>
            <a:pPr lvl="1"/>
            <a:r>
              <a:rPr lang="en-US" dirty="0"/>
              <a:t>NFD operates per node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BB60F-069A-EB4E-9E9E-D6BCAE01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of Device Types</a:t>
            </a:r>
          </a:p>
        </p:txBody>
      </p:sp>
    </p:spTree>
    <p:extLst>
      <p:ext uri="{BB962C8B-B14F-4D97-AF65-F5344CB8AC3E}">
        <p14:creationId xmlns:p14="http://schemas.microsoft.com/office/powerpoint/2010/main" val="194853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DaemonSets</a:t>
            </a:r>
            <a:endParaRPr lang="en-US" dirty="0"/>
          </a:p>
          <a:p>
            <a:pPr lvl="1"/>
            <a:r>
              <a:rPr lang="en-US" dirty="0"/>
              <a:t>NFD Master</a:t>
            </a:r>
          </a:p>
          <a:p>
            <a:pPr lvl="1"/>
            <a:r>
              <a:rPr lang="en-US" dirty="0"/>
              <a:t>NFD Worker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</a:t>
            </a:r>
          </a:p>
        </p:txBody>
      </p:sp>
    </p:spTree>
    <p:extLst>
      <p:ext uri="{BB962C8B-B14F-4D97-AF65-F5344CB8AC3E}">
        <p14:creationId xmlns:p14="http://schemas.microsoft.com/office/powerpoint/2010/main" val="399013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14824</TotalTime>
  <Words>1950</Words>
  <Application>Microsoft Macintosh PowerPoint</Application>
  <PresentationFormat>Widescreen</PresentationFormat>
  <Paragraphs>267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Andale Mono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What is Node Feature Discovery (NFD)</vt:lpstr>
      <vt:lpstr>Why do I need a labeler</vt:lpstr>
      <vt:lpstr>Why do I need a labeler</vt:lpstr>
      <vt:lpstr>Unbounded Resources?</vt:lpstr>
      <vt:lpstr>w/o NFD - Childs Play</vt:lpstr>
      <vt:lpstr>Consistency of Device Types</vt:lpstr>
      <vt:lpstr>How does it work</vt:lpstr>
      <vt:lpstr>How does it work</vt:lpstr>
      <vt:lpstr>Let’s Deploy NFD</vt:lpstr>
      <vt:lpstr>Example ConfigMap</vt:lpstr>
      <vt:lpstr>Quick Architecture Review </vt:lpstr>
      <vt:lpstr>Quick Architecture Review </vt:lpstr>
      <vt:lpstr>GitOps for Apps and NFD at the Edge</vt:lpstr>
      <vt:lpstr>Example gitops workflow</vt:lpstr>
      <vt:lpstr>Links</vt:lpstr>
      <vt:lpstr>Setting up USB detection</vt:lpstr>
      <vt:lpstr>Setting up USB detection</vt:lpstr>
      <vt:lpstr>Setting up USB detection</vt:lpstr>
      <vt:lpstr>Setting up USB detection</vt:lpstr>
      <vt:lpstr>Setting up USB detection</vt:lpstr>
      <vt:lpstr>Setting up USB detection</vt:lpstr>
      <vt:lpstr>Setting up USB detection</vt:lpstr>
      <vt:lpstr>Setting up USB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Mark Abrams</cp:lastModifiedBy>
  <cp:revision>69</cp:revision>
  <dcterms:created xsi:type="dcterms:W3CDTF">2019-07-29T21:37:05Z</dcterms:created>
  <dcterms:modified xsi:type="dcterms:W3CDTF">2021-03-26T23:42:44Z</dcterms:modified>
</cp:coreProperties>
</file>