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87" r:id="rId9"/>
    <p:sldId id="292" r:id="rId10"/>
    <p:sldId id="294" r:id="rId11"/>
    <p:sldId id="288" r:id="rId12"/>
    <p:sldId id="293" r:id="rId13"/>
    <p:sldId id="289" r:id="rId14"/>
    <p:sldId id="290" r:id="rId15"/>
    <p:sldId id="295" r:id="rId16"/>
    <p:sldId id="264" r:id="rId17"/>
    <p:sldId id="265" r:id="rId18"/>
    <p:sldId id="270" r:id="rId19"/>
    <p:sldId id="271" r:id="rId20"/>
    <p:sldId id="268" r:id="rId21"/>
    <p:sldId id="272" r:id="rId22"/>
    <p:sldId id="269" r:id="rId23"/>
    <p:sldId id="267" r:id="rId24"/>
    <p:sldId id="283" r:id="rId25"/>
    <p:sldId id="282" r:id="rId26"/>
    <p:sldId id="284" r:id="rId27"/>
    <p:sldId id="296" r:id="rId28"/>
    <p:sldId id="273" r:id="rId29"/>
    <p:sldId id="297" r:id="rId30"/>
    <p:sldId id="274" r:id="rId31"/>
    <p:sldId id="275" r:id="rId32"/>
    <p:sldId id="277" r:id="rId33"/>
    <p:sldId id="276" r:id="rId34"/>
    <p:sldId id="278" r:id="rId35"/>
    <p:sldId id="279" r:id="rId36"/>
    <p:sldId id="280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0846"/>
    <a:srgbClr val="C746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/>
    <p:restoredTop sz="70884"/>
  </p:normalViewPr>
  <p:slideViewPr>
    <p:cSldViewPr snapToGrid="0" snapToObjects="1">
      <p:cViewPr varScale="1">
        <p:scale>
          <a:sx n="89" d="100"/>
          <a:sy n="89" d="100"/>
        </p:scale>
        <p:origin x="15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1EA33-BC4B-584C-A659-5C7B051399CF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3BB9B-1652-6142-95CE-EACF6A73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0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the compute aspect. Let’s look at the attached devices and peripherals.</a:t>
            </a:r>
          </a:p>
          <a:p>
            <a:r>
              <a:rPr lang="en-US" dirty="0"/>
              <a:t>Here are a bunch of USB ports. </a:t>
            </a:r>
          </a:p>
          <a:p>
            <a:r>
              <a:rPr lang="en-US" dirty="0"/>
              <a:t>There are 8 ports which map to only 4 of the 7 compute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93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  <a:p>
            <a:r>
              <a:rPr lang="en-US" dirty="0"/>
              <a:t>The compute module at device slot 2 has access to the set of </a:t>
            </a:r>
            <a:r>
              <a:rPr lang="en-US" dirty="0" err="1"/>
              <a:t>usb</a:t>
            </a:r>
            <a:r>
              <a:rPr lang="en-US" dirty="0"/>
              <a:t> connectors shown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4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also an I2C hub on the </a:t>
            </a:r>
            <a:r>
              <a:rPr lang="en-US" dirty="0" err="1"/>
              <a:t>turingpi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 compute module has access to the i2c hub</a:t>
            </a:r>
          </a:p>
          <a:p>
            <a:endParaRPr lang="en-US" dirty="0"/>
          </a:p>
          <a:p>
            <a:r>
              <a:rPr lang="en-US" dirty="0"/>
              <a:t>Out of the box,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hub exposes a real time clock,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ethernet hub 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 management for all 7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board also offers up 40 pins of general purpose input output for each individual device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I’d like to show you now how we can use Node Feature Discovery to access these three different resource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Let’s kick off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6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simply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NFD worker is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daemonset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scans the nodes for capabilities based on configuration. It reports what it finds to the NFD master.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NFD master is a deployment and it issues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commands to label the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9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 human perspective,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operations team needs to know their devices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configuration to expose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NFD does the 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4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install it?</a:t>
            </a:r>
          </a:p>
          <a:p>
            <a:r>
              <a:rPr lang="en-US" dirty="0"/>
              <a:t>Using your standard Kubernetes install techniques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Kubernetes resource configs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Helm chart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the underlying </a:t>
            </a:r>
            <a:r>
              <a:rPr lang="en-US" dirty="0" err="1"/>
              <a:t>configmap</a:t>
            </a:r>
            <a:r>
              <a:rPr lang="en-US" dirty="0"/>
              <a:t> changes, the worker reloads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03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snippet of the </a:t>
            </a:r>
            <a:r>
              <a:rPr lang="en-US" dirty="0" err="1"/>
              <a:t>configmap</a:t>
            </a:r>
            <a:r>
              <a:rPr lang="en-US" dirty="0"/>
              <a:t> I used.</a:t>
            </a:r>
          </a:p>
          <a:p>
            <a:r>
              <a:rPr lang="en-US" dirty="0"/>
              <a:t>* on the left side, you can see at the bottom, my </a:t>
            </a:r>
            <a:r>
              <a:rPr lang="en-US" dirty="0" err="1"/>
              <a:t>usb</a:t>
            </a:r>
            <a:r>
              <a:rPr lang="en-US" dirty="0"/>
              <a:t> device class zero three</a:t>
            </a:r>
          </a:p>
          <a:p>
            <a:endParaRPr lang="en-US" dirty="0"/>
          </a:p>
          <a:p>
            <a:r>
              <a:rPr lang="en-US" dirty="0"/>
              <a:t>This is all pretty simple, I run NFD with my unique configuration and labeling happens.</a:t>
            </a:r>
          </a:p>
          <a:p>
            <a:endParaRPr lang="en-US" dirty="0"/>
          </a:p>
          <a:p>
            <a:r>
              <a:rPr lang="en-US" dirty="0"/>
              <a:t>There is one non-trivial issue for use at the edge.</a:t>
            </a:r>
          </a:p>
          <a:p>
            <a:r>
              <a:rPr lang="en-US" dirty="0"/>
              <a:t>At the edge, we are managing not one single massive cluster but a multitude of smaller clusters.</a:t>
            </a:r>
          </a:p>
          <a:p>
            <a:r>
              <a:rPr lang="en-US" dirty="0"/>
              <a:t>We are also adding, removing and changing the resources on these clusters over time.</a:t>
            </a:r>
          </a:p>
          <a:p>
            <a:endParaRPr lang="en-US" dirty="0"/>
          </a:p>
          <a:p>
            <a:r>
              <a:rPr lang="en-US" dirty="0"/>
              <a:t>How can NFD be managed across hundreds or thousands of clusters?</a:t>
            </a:r>
          </a:p>
          <a:p>
            <a:endParaRPr lang="en-US" dirty="0"/>
          </a:p>
          <a:p>
            <a:r>
              <a:rPr lang="en-US" dirty="0"/>
              <a:t>Let’s look at some architectures as we consider this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4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a typical data center and cloud deployment of Kubernetes.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application lifecycle focused with one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 per development environment.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 lines represent the cluster boundaries.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little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turingpi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 represents something akin to just one of these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showed you how to manage differences on 6 nodes with changes to a single NFD configuration.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Welcome to Taming </a:t>
            </a:r>
            <a:r>
              <a:rPr lang="en-US" dirty="0" err="1"/>
              <a:t>Unblounded</a:t>
            </a:r>
            <a:r>
              <a:rPr lang="en-US" dirty="0"/>
              <a:t> Resources with Node Feature Discovery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name is Mark Abrams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am a Field Engineer and Edge Specialist at SUSE/Rancher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of all, I just want to take a minute to say that the edge means different things to different stakeholders.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some, the edge is the edge of the cloud - it functions like cloud but it’s slightly closer to where data is generated.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presentation, I am talking about the compute and Kubernetes at the edge of the network</a:t>
            </a:r>
          </a:p>
          <a:p>
            <a:endParaRPr lang="en-US" dirty="0"/>
          </a:p>
          <a:p>
            <a:r>
              <a:rPr lang="en-US" dirty="0"/>
              <a:t>For example we see this edge use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Factories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Retail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Energy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Automotive and Aerospace industries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Smart cities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many </a:t>
            </a:r>
            <a:r>
              <a:rPr lang="en-US"/>
              <a:t>other industries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really about the leaf clusters at the edge of the network.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With that, lets take a look at Node Feature Discovery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8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the data center with the edge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32 edge clusters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cluster is a production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In most of the edge scenarios I’ve come across, we’re talking easily 10 or 100x the number of clusters shown 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we play Go Fish?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No, I don’t think 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7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believe that the current work on </a:t>
            </a:r>
            <a:r>
              <a:rPr lang="en-US" dirty="0" err="1"/>
              <a:t>gitops</a:t>
            </a:r>
            <a:r>
              <a:rPr lang="en-US" dirty="0"/>
              <a:t> tooling can help us solve this scale problem</a:t>
            </a:r>
          </a:p>
          <a:p>
            <a:endParaRPr lang="en-US" dirty="0"/>
          </a:p>
          <a:p>
            <a:r>
              <a:rPr lang="en-US" dirty="0"/>
              <a:t>Of these 3 tools, I am really only familiar with Fleet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Fleet, it is possible to manage large numbers of clusters and target workloads and custom configs to the clusters based on matching.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Fleet has been tested with one million clusters for example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Despite the large scale that Fleet can handle, there is still a gap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Fleet does not have an auto cluster labeler at this time.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concept of Cluster is a CRD in fleet but not in Kubernetes.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Currently each </a:t>
            </a:r>
            <a:r>
              <a:rPr lang="en-US" dirty="0" err="1"/>
              <a:t>gitops</a:t>
            </a:r>
            <a:r>
              <a:rPr lang="en-US" dirty="0"/>
              <a:t> tool may be offering a different solution for centralized node label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believe the Kubernetes SIG Cluster API may hold the answer.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perhaps a topic for another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88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what I envision the </a:t>
            </a:r>
            <a:r>
              <a:rPr lang="en-US" dirty="0" err="1"/>
              <a:t>gitops</a:t>
            </a:r>
            <a:r>
              <a:rPr lang="en-US" dirty="0"/>
              <a:t> pipeline would look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install NFD using the </a:t>
            </a:r>
            <a:r>
              <a:rPr lang="en-US" dirty="0" err="1"/>
              <a:t>gitops</a:t>
            </a:r>
            <a:r>
              <a:rPr lang="en-US" dirty="0"/>
              <a:t> pipeline itself.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 - Of course, setup your configuration.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would then configure Fleet to automatically update node labels (this is a feature enhancement request)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notify developers what labels they should target resources using </a:t>
            </a:r>
            <a:r>
              <a:rPr lang="en-US" dirty="0" err="1"/>
              <a:t>nodeSelectors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resources change, we can repeat step 2-4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2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course, every tech talk needs to address security</a:t>
            </a:r>
          </a:p>
          <a:p>
            <a:endParaRPr lang="en-US" dirty="0"/>
          </a:p>
          <a:p>
            <a:r>
              <a:rPr lang="en-US" dirty="0"/>
              <a:t>With Node Feature Discovery, it is currently possible to configure TLS between the NFD services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belive</a:t>
            </a:r>
            <a:r>
              <a:rPr lang="en-US" dirty="0"/>
              <a:t> the local - user specific features, such as how I enabled </a:t>
            </a:r>
            <a:r>
              <a:rPr lang="en-US" dirty="0" err="1"/>
              <a:t>gpio</a:t>
            </a:r>
            <a:r>
              <a:rPr lang="en-US" dirty="0"/>
              <a:t> is a security risk.</a:t>
            </a:r>
          </a:p>
          <a:p>
            <a:r>
              <a:rPr lang="en-US" dirty="0"/>
              <a:t>NFD will execute any script or binary in the directory used for this feature.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operation is happening inside the container so there might be ways to mitigate this by using non-privileged containers.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 have not fully explored the NFD worker container host access requirements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It is also possible to reduce the attack surface by limiting what features are usable in the configuration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example by not allowing local - user specific features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5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summary of Node Feature Discovery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labels are applied to nodes in a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gitops</a:t>
            </a:r>
            <a:r>
              <a:rPr lang="en-US" dirty="0"/>
              <a:t> may be useful in labeling many clusters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features are unlocked using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NFD has a limited number of out of the box feature types including kernel module discovery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local type can be used when no default type is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thing to note is that when using the local option,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what point does it make more sense to use device plugins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18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didn’t show this but there is a mount in the container for uniquely named configuration files instead of the default </a:t>
            </a:r>
            <a:r>
              <a:rPr lang="en-US" dirty="0" err="1"/>
              <a:t>nfd</a:t>
            </a:r>
            <a:r>
              <a:rPr lang="en-US" dirty="0"/>
              <a:t>-worker-conf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functionality lends itself to having vendors provide configurations for. their own devices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beginning I said NFD is just a labeler.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both dynamic and configurable and can be a very powerful asset to Kubernetes edge deployments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2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thing. Pitfalls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because I discovered a kernel module is loaded, does not mean there is a device on the other 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for example a node that has the i2c capability but when I physically unplug the device, this wont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Kubernetes </a:t>
            </a:r>
            <a:r>
              <a:rPr lang="en-US" dirty="0" err="1"/>
              <a:t>healthchecks</a:t>
            </a:r>
            <a:r>
              <a:rPr lang="en-US" dirty="0"/>
              <a:t> should be used as part of the feature discovery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might be prudent to create scout processes that maintain liveness and readiness on removable devices.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removable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Hot plugging is possible as I showed by moving the </a:t>
            </a:r>
            <a:r>
              <a:rPr lang="en-US" dirty="0" err="1"/>
              <a:t>usb</a:t>
            </a:r>
            <a:r>
              <a:rPr lang="en-US" dirty="0"/>
              <a:t> device however it is not immediate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re-labeling takes time and Kubernetes will take some time to redeploy workloads.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are some links to the content I showed today.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didn’t mention it before but my Kubernetes distro is k3s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download this presentation and the my prep notes on </a:t>
            </a:r>
            <a:r>
              <a:rPr lang="en-US" dirty="0" err="1"/>
              <a:t>github</a:t>
            </a:r>
            <a:r>
              <a:rPr lang="en-US" dirty="0"/>
              <a:t> at mak3r/</a:t>
            </a:r>
            <a:r>
              <a:rPr lang="en-US" dirty="0" err="1"/>
              <a:t>nfd</a:t>
            </a:r>
            <a:r>
              <a:rPr lang="en-US" dirty="0"/>
              <a:t>-demo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1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My name is Mark Abrams,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contribute to open source and you can too.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4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Notice, on the first output line, that’s the Ethernet adapter. </a:t>
            </a:r>
          </a:p>
          <a:p>
            <a:r>
              <a:rPr lang="en-US" dirty="0"/>
              <a:t>This is a </a:t>
            </a:r>
            <a:r>
              <a:rPr lang="en-US" dirty="0" err="1"/>
              <a:t>turingpi</a:t>
            </a:r>
            <a:r>
              <a:rPr lang="en-US" dirty="0"/>
              <a:t> with 7 </a:t>
            </a:r>
            <a:r>
              <a:rPr lang="en-US" dirty="0" err="1"/>
              <a:t>RasberryPi</a:t>
            </a:r>
            <a:r>
              <a:rPr lang="en-US" dirty="0"/>
              <a:t> CM3+ modules attached.</a:t>
            </a:r>
          </a:p>
          <a:p>
            <a:endParaRPr lang="en-US" dirty="0"/>
          </a:p>
          <a:p>
            <a:r>
              <a:rPr lang="en-US" dirty="0"/>
              <a:t>Let’s see if we can detect something plugged into one of the hubs on device 002 or 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9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Feature Discovery is simply a fancy labeler.</a:t>
            </a:r>
          </a:p>
          <a:p>
            <a:r>
              <a:rPr lang="en-US" dirty="0"/>
              <a:t>You can use it to label </a:t>
            </a:r>
            <a:r>
              <a:rPr lang="en-US" dirty="0" err="1"/>
              <a:t>kubernetes</a:t>
            </a:r>
            <a:r>
              <a:rPr lang="en-US" dirty="0"/>
              <a:t>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9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diagram of the device.</a:t>
            </a:r>
          </a:p>
          <a:p>
            <a:r>
              <a:rPr lang="en-US" dirty="0"/>
              <a:t>My master node is on the last one labeled #7 in this diagram</a:t>
            </a:r>
          </a:p>
          <a:p>
            <a:r>
              <a:rPr lang="en-US" dirty="0"/>
              <a:t>I plugged a device into the </a:t>
            </a:r>
            <a:r>
              <a:rPr lang="en-US" dirty="0" err="1"/>
              <a:t>usb</a:t>
            </a:r>
            <a:r>
              <a:rPr lang="en-US" dirty="0"/>
              <a:t> port that’s connected to #4 (which is named turingpi03 in my cluster)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5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it to the other node we looked at, </a:t>
            </a:r>
          </a:p>
          <a:p>
            <a:r>
              <a:rPr lang="en-US" dirty="0"/>
              <a:t>we can see now a </a:t>
            </a:r>
            <a:r>
              <a:rPr lang="en-US" dirty="0" err="1"/>
              <a:t>microdia</a:t>
            </a:r>
            <a:r>
              <a:rPr lang="en-US" dirty="0"/>
              <a:t>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571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it still doesn’t show up as a label on our node</a:t>
            </a:r>
          </a:p>
          <a:p>
            <a:r>
              <a:rPr lang="en-US" dirty="0"/>
              <a:t>Let’s find out the configuration we need to set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0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more info and we’ll cross reference the device specs at </a:t>
            </a:r>
            <a:r>
              <a:rPr lang="en-US" dirty="0" err="1"/>
              <a:t>usb.org</a:t>
            </a:r>
            <a:endParaRPr lang="en-US" dirty="0"/>
          </a:p>
          <a:p>
            <a:r>
              <a:rPr lang="en-US" dirty="0"/>
              <a:t>hex 03 is what we’re looking for.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7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43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 not know how it found the USB ethernet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3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I need a labeler?</a:t>
            </a:r>
          </a:p>
          <a:p>
            <a:endParaRPr lang="en-US" dirty="0"/>
          </a:p>
          <a:p>
            <a:r>
              <a:rPr lang="en-US" dirty="0"/>
              <a:t>The number one benefit is for the ease of mapping workloads to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8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addition, I would say that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massive numbers of devices, we must automate.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resource types we are targeting don’t fall neatly into the CPU and RAM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additionally, we have the challenge that Edge resource capabilities are unbounded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I mean by unbounded resources?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say unbounded because these unique resources are not infinite, but there is really no limit to what device might be attached to your nodes.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your individual use case, there is a finite set of target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That’s good because labels can be used to classify and give logical boundaries relevant to each individual enterprise</a:t>
            </a:r>
          </a:p>
          <a:p>
            <a:r>
              <a:rPr lang="en-US" dirty="0"/>
              <a:t>At the edge, resource examples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FPGA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Video IN/OUT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Radios like (</a:t>
            </a:r>
            <a:r>
              <a:rPr lang="en-US" dirty="0" err="1"/>
              <a:t>LoRA</a:t>
            </a:r>
            <a:r>
              <a:rPr lang="en-US" dirty="0"/>
              <a:t>/BLE/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I2C or other Serial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61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Without NFD and large numbers of clusters it could be like playing a game of go fish.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don’t know if you are familiar with this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basically you take turns with your opponents asking if they have the resource you need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it’s a guessing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eventually you can use cache and history to make more accurate guesses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Obviously, In the real world, we shouldn’t guess which devices have the right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NFD takes the guesswork out of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8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going to demonstrate the power of NFD. First I want to show my cluster architecture for the demo.</a:t>
            </a:r>
          </a:p>
          <a:p>
            <a:endParaRPr lang="en-US" dirty="0"/>
          </a:p>
          <a:p>
            <a:r>
              <a:rPr lang="en-US" dirty="0"/>
              <a:t>This is a </a:t>
            </a:r>
            <a:r>
              <a:rPr lang="en-US" dirty="0" err="1"/>
              <a:t>turingpi</a:t>
            </a:r>
            <a:r>
              <a:rPr lang="en-US" dirty="0"/>
              <a:t> v1 board</a:t>
            </a:r>
          </a:p>
          <a:p>
            <a:r>
              <a:rPr lang="en-US" dirty="0"/>
              <a:t>It has 7 raspberry pi compute modules </a:t>
            </a:r>
          </a:p>
          <a:p>
            <a:r>
              <a:rPr lang="en-US" dirty="0"/>
              <a:t>Each module is a Raspberry Pi CM 3 plus with 1 gig RAM and 4 CPU per device</a:t>
            </a:r>
          </a:p>
          <a:p>
            <a:endParaRPr lang="en-US" dirty="0"/>
          </a:p>
          <a:p>
            <a:r>
              <a:rPr lang="en-US" dirty="0"/>
              <a:t>On device node 7, I run the master and the remaining 6 devices are workers.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7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terribly relevant to the demo but I’m sure someone will notice</a:t>
            </a:r>
          </a:p>
          <a:p>
            <a:r>
              <a:rPr lang="en-US" dirty="0"/>
              <a:t>The node numbers and host names do not match up with the device numbers in this diagram.</a:t>
            </a:r>
          </a:p>
          <a:p>
            <a:endParaRPr lang="en-US" dirty="0"/>
          </a:p>
          <a:p>
            <a:r>
              <a:rPr lang="en-US" dirty="0"/>
              <a:t>Here you can see that the host named turingpi02 is actually in device slot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55AE929-2F96-0C41-B1B1-EBC1F8F485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3D1EE-4C18-D64D-AF72-D384686F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4635D-A243-9C46-A344-A23C5578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CF0D-459F-C340-99B0-DA3FEF8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7A66-C88D-BC41-AF2A-C7EF1831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AF67-140E-4F4B-9967-B2ABE550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7706-4CDE-2F47-B3B6-32941E4B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5F8F-5A8E-1842-BFDB-7266F8F6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D77D-113D-E543-B73A-6171923F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5C94A-858C-D545-9D1B-DBB397BF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3D54-FF23-DC43-BDC1-7C9CB29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1C84B-EB95-504C-BA13-9C91D5B9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407B5-E07B-A34C-BE41-BDB7E9CC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D598-F34F-974C-9BED-70D728FE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315E-7554-6248-82BB-A1F3479A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2A2A-9484-704F-8448-BEC2E54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D25D-D4D9-9B49-BCF4-BED67C0B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1B320-757B-9E4C-80EE-50CA31AB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23A0-C47D-CF4A-9BFD-CE852F56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9C6B-09CC-5140-8A0D-050AFDB7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9FE6-C499-6545-97CB-807D22E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8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6150A-49A0-A94E-8261-45284D2C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6B609-CF01-9E40-8034-0330CF362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B4FA-5A83-C04F-9F30-EC585173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588A-3217-6446-8535-3F1E4CC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105A-F15E-1E49-9383-E6E4AE21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">
            <a:extLst>
              <a:ext uri="{FF2B5EF4-FFF2-40B4-BE49-F238E27FC236}">
                <a16:creationId xmlns:a16="http://schemas.microsoft.com/office/drawing/2014/main" id="{C94C7ACB-BEAF-2444-9E08-4E8ADC230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ge -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DDA749-D508-7C49-BC40-E7646D3E3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3002C-CDA1-B445-A89B-82588FE66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362" y="1618691"/>
            <a:ext cx="10707277" cy="4532728"/>
          </a:xfr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6DCDF0-46B6-984A-B157-A1B2AFC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136526"/>
            <a:ext cx="9240078" cy="779462"/>
          </a:xfrm>
        </p:spPr>
        <p:txBody>
          <a:bodyPr/>
          <a:lstStyle>
            <a:lvl1pPr>
              <a:defRPr b="1" i="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19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ge-2_Title and Content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DDA749-D508-7C49-BC40-E7646D3E3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6DCDF0-46B6-984A-B157-A1B2AFC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136526"/>
            <a:ext cx="9240078" cy="779462"/>
          </a:xfrm>
        </p:spPr>
        <p:txBody>
          <a:bodyPr/>
          <a:lstStyle>
            <a:lvl1pPr>
              <a:defRPr b="1" i="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0848E0-A7E0-2B4A-812A-31537237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310FEB-E68E-AF4F-9BE1-816C1463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43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ge-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DDA749-D508-7C49-BC40-E7646D3E3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6DCDF0-46B6-984A-B157-A1B2AFC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136526"/>
            <a:ext cx="9240078" cy="779462"/>
          </a:xfrm>
        </p:spPr>
        <p:txBody>
          <a:bodyPr/>
          <a:lstStyle>
            <a:lvl1pPr>
              <a:defRPr b="1" i="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2B60BD-3153-C74E-8202-42CE7B25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DE39E7-8649-024D-A802-1E0EAECD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421B5E-186B-C249-82ED-D5C9A1226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3CE507B-1E26-1B41-BA43-6EE3B6BF1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929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EC30-1EC6-0B45-886D-C54A2892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5AA9-E6D5-EB42-856D-D7F76E3D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C696-DB20-FE4E-BCA3-1E6D04D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A9E8-6E9D-2643-BAC0-4C3A0DBB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B959-CE0A-9349-967C-65E9C9F1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ABB8-9D88-6C41-80C4-559374A5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BA06-00D4-984C-9728-9FBA0B5C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369E2-743F-AE40-A501-4B413DA7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7D002-7625-6C4D-A611-B3EF8178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28119-6209-3A42-9367-80745DEF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14B60-64E5-D846-B4FA-C59A5F5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89B-CAA8-184C-9E27-A0BB1C7A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CDBD-425F-7A41-AD72-962CF273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23AAB-EA6F-564F-8EE2-D4C84F83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FEF2-00C2-4144-B776-C071AD79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557D1-2C72-E841-BF8D-F83754B46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9C822-3D0C-0041-8C68-A647AAA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17E9E-998E-C548-B640-68001DB4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30649-9254-4D43-A6A1-96BF9561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57D-5C2F-7F42-AE47-35F4172F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26243-985E-4A42-A8E6-775F0BC5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F59E0-176C-0645-BBB0-A001D77A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BB6A-917E-7C4C-BF10-8C88D5FE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480CF-C0EE-5943-BFB9-C1638E11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343D-9B93-C141-A537-E7FE8084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46F0-409C-3E4E-BF8B-968079EE8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61B1-7C55-0C45-8BAC-6372BEDFA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276A-E708-6147-A1E3-375C693ED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-sigs.github.io/node-feature-discovery/v0.8/get-started/" TargetMode="External"/><Relationship Id="rId7" Type="http://schemas.openxmlformats.org/officeDocument/2006/relationships/hyperlink" Target="https://github.com/mak3r/nfd-demo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3s-io/k3s" TargetMode="External"/><Relationship Id="rId5" Type="http://schemas.openxmlformats.org/officeDocument/2006/relationships/hyperlink" Target="https://www.usb.org/defined-class-codes" TargetMode="External"/><Relationship Id="rId4" Type="http://schemas.openxmlformats.org/officeDocument/2006/relationships/hyperlink" Target="https://kubernetes-sigs.github.io/node-feature-discovery/v0.8/get-started/feature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sb.org/defined-class-code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7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7 </a:t>
            </a:r>
            <a:r>
              <a:rPr lang="en-US" dirty="0" err="1">
                <a:solidFill>
                  <a:srgbClr val="FF0000"/>
                </a:solidFill>
              </a:rPr>
              <a:t>RaspberryPi</a:t>
            </a:r>
            <a:r>
              <a:rPr lang="en-US" dirty="0">
                <a:solidFill>
                  <a:srgbClr val="FF0000"/>
                </a:solidFill>
              </a:rPr>
              <a:t> CM3+ modules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1GB RAM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 CPU</a:t>
            </a:r>
          </a:p>
          <a:p>
            <a:r>
              <a:rPr lang="en-US" dirty="0"/>
              <a:t>8 USB ports</a:t>
            </a:r>
          </a:p>
          <a:p>
            <a:pPr lvl="1"/>
            <a:r>
              <a:rPr lang="en-US" dirty="0"/>
              <a:t>Map to only 4 devices</a:t>
            </a:r>
          </a:p>
          <a:p>
            <a:r>
              <a:rPr lang="en-US" dirty="0"/>
              <a:t>I2C interface </a:t>
            </a:r>
          </a:p>
          <a:p>
            <a:pPr lvl="1"/>
            <a:r>
              <a:rPr lang="en-US" dirty="0"/>
              <a:t>Maps to all devices</a:t>
            </a:r>
          </a:p>
          <a:p>
            <a:pPr lvl="1"/>
            <a:r>
              <a:rPr lang="en-US" dirty="0"/>
              <a:t>Communication between devices</a:t>
            </a:r>
          </a:p>
          <a:p>
            <a:r>
              <a:rPr lang="en-US" dirty="0"/>
              <a:t>GPIO </a:t>
            </a:r>
          </a:p>
          <a:p>
            <a:pPr lvl="1"/>
            <a:r>
              <a:rPr lang="en-US" dirty="0"/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F8DC52-451D-CA4F-A49B-D44981F444B9}"/>
              </a:ext>
            </a:extLst>
          </p:cNvPr>
          <p:cNvSpPr/>
          <p:nvPr/>
        </p:nvSpPr>
        <p:spPr>
          <a:xfrm>
            <a:off x="7327726" y="2555310"/>
            <a:ext cx="1402915" cy="2818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CF05F-8C69-314F-9D97-840381033B37}"/>
              </a:ext>
            </a:extLst>
          </p:cNvPr>
          <p:cNvSpPr txBox="1"/>
          <p:nvPr/>
        </p:nvSpPr>
        <p:spPr>
          <a:xfrm>
            <a:off x="7441267" y="2965269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48EF3-E074-E04F-BB59-0ADB2EDF357C}"/>
              </a:ext>
            </a:extLst>
          </p:cNvPr>
          <p:cNvSpPr txBox="1"/>
          <p:nvPr/>
        </p:nvSpPr>
        <p:spPr>
          <a:xfrm>
            <a:off x="7426554" y="3404661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227945-AF1B-BA4A-B45E-3C9336AD6474}"/>
              </a:ext>
            </a:extLst>
          </p:cNvPr>
          <p:cNvSpPr txBox="1"/>
          <p:nvPr/>
        </p:nvSpPr>
        <p:spPr>
          <a:xfrm>
            <a:off x="7423254" y="3824724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566FF-C0D8-2843-AFD4-977A08B9DF2F}"/>
              </a:ext>
            </a:extLst>
          </p:cNvPr>
          <p:cNvSpPr txBox="1"/>
          <p:nvPr/>
        </p:nvSpPr>
        <p:spPr>
          <a:xfrm>
            <a:off x="7416654" y="4243880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1688C-4613-7E4F-B765-8711CDFAB737}"/>
              </a:ext>
            </a:extLst>
          </p:cNvPr>
          <p:cNvSpPr txBox="1"/>
          <p:nvPr/>
        </p:nvSpPr>
        <p:spPr>
          <a:xfrm>
            <a:off x="7416653" y="4645528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63C94-0DB7-044C-B94C-7C81E517D27A}"/>
              </a:ext>
            </a:extLst>
          </p:cNvPr>
          <p:cNvSpPr txBox="1"/>
          <p:nvPr/>
        </p:nvSpPr>
        <p:spPr>
          <a:xfrm>
            <a:off x="7416652" y="5045404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AE443E-2CB7-5D45-93D4-B74FC4611612}"/>
              </a:ext>
            </a:extLst>
          </p:cNvPr>
          <p:cNvSpPr txBox="1"/>
          <p:nvPr/>
        </p:nvSpPr>
        <p:spPr>
          <a:xfrm>
            <a:off x="7410052" y="2564507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FEFE3-078F-0740-9219-D2E0FAA02D2F}"/>
              </a:ext>
            </a:extLst>
          </p:cNvPr>
          <p:cNvSpPr txBox="1"/>
          <p:nvPr/>
        </p:nvSpPr>
        <p:spPr>
          <a:xfrm>
            <a:off x="4559144" y="3425056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Hostname: turingpi02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A51E52-F4D0-224B-A79E-462AB943018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14309" y="3589327"/>
            <a:ext cx="712245" cy="203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2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 </a:t>
            </a:r>
            <a:r>
              <a:rPr lang="en-US" dirty="0" err="1"/>
              <a:t>RaspberryPi</a:t>
            </a:r>
            <a:r>
              <a:rPr lang="en-US" dirty="0"/>
              <a:t> CM3+ modules</a:t>
            </a:r>
          </a:p>
          <a:p>
            <a:pPr lvl="1"/>
            <a:r>
              <a:rPr lang="en-US" dirty="0"/>
              <a:t>1GB RAM</a:t>
            </a:r>
          </a:p>
          <a:p>
            <a:pPr lvl="1"/>
            <a:r>
              <a:rPr lang="en-US" dirty="0"/>
              <a:t>4 CPU</a:t>
            </a:r>
          </a:p>
          <a:p>
            <a:r>
              <a:rPr lang="en-US" dirty="0">
                <a:solidFill>
                  <a:srgbClr val="FF0000"/>
                </a:solidFill>
              </a:rPr>
              <a:t>8 USB ports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Map to only 4 devices</a:t>
            </a:r>
          </a:p>
          <a:p>
            <a:r>
              <a:rPr lang="en-US" dirty="0"/>
              <a:t>I2C interface </a:t>
            </a:r>
          </a:p>
          <a:p>
            <a:pPr lvl="1"/>
            <a:r>
              <a:rPr lang="en-US" dirty="0"/>
              <a:t>Maps to all devices</a:t>
            </a:r>
          </a:p>
          <a:p>
            <a:pPr lvl="1"/>
            <a:r>
              <a:rPr lang="en-US" dirty="0"/>
              <a:t>Communication between devices</a:t>
            </a:r>
          </a:p>
          <a:p>
            <a:r>
              <a:rPr lang="en-US" dirty="0"/>
              <a:t>GPIO </a:t>
            </a:r>
          </a:p>
          <a:p>
            <a:pPr lvl="1"/>
            <a:r>
              <a:rPr lang="en-US" dirty="0"/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F8DC52-451D-CA4F-A49B-D44981F444B9}"/>
              </a:ext>
            </a:extLst>
          </p:cNvPr>
          <p:cNvSpPr/>
          <p:nvPr/>
        </p:nvSpPr>
        <p:spPr>
          <a:xfrm>
            <a:off x="10143458" y="3620022"/>
            <a:ext cx="1595489" cy="1653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3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 </a:t>
            </a:r>
            <a:r>
              <a:rPr lang="en-US" dirty="0" err="1"/>
              <a:t>RaspberryPi</a:t>
            </a:r>
            <a:r>
              <a:rPr lang="en-US" dirty="0"/>
              <a:t> CM3+ modules</a:t>
            </a:r>
          </a:p>
          <a:p>
            <a:pPr lvl="1"/>
            <a:r>
              <a:rPr lang="en-US" dirty="0"/>
              <a:t>1GB RAM</a:t>
            </a:r>
          </a:p>
          <a:p>
            <a:pPr lvl="1"/>
            <a:r>
              <a:rPr lang="en-US" dirty="0"/>
              <a:t>4 CPU</a:t>
            </a:r>
          </a:p>
          <a:p>
            <a:r>
              <a:rPr lang="en-US" dirty="0">
                <a:solidFill>
                  <a:srgbClr val="FF0000"/>
                </a:solidFill>
              </a:rPr>
              <a:t>8 USB ports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Map to only 4 devices</a:t>
            </a:r>
          </a:p>
          <a:p>
            <a:r>
              <a:rPr lang="en-US" dirty="0"/>
              <a:t>I2C interface </a:t>
            </a:r>
          </a:p>
          <a:p>
            <a:pPr lvl="1"/>
            <a:r>
              <a:rPr lang="en-US" dirty="0"/>
              <a:t>Maps to all devices</a:t>
            </a:r>
          </a:p>
          <a:p>
            <a:pPr lvl="1"/>
            <a:r>
              <a:rPr lang="en-US" dirty="0"/>
              <a:t>Communication between devices</a:t>
            </a:r>
          </a:p>
          <a:p>
            <a:r>
              <a:rPr lang="en-US" dirty="0"/>
              <a:t>GPIO </a:t>
            </a:r>
          </a:p>
          <a:p>
            <a:pPr lvl="1"/>
            <a:r>
              <a:rPr lang="en-US" dirty="0"/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F8DC52-451D-CA4F-A49B-D44981F444B9}"/>
              </a:ext>
            </a:extLst>
          </p:cNvPr>
          <p:cNvSpPr/>
          <p:nvPr/>
        </p:nvSpPr>
        <p:spPr>
          <a:xfrm>
            <a:off x="10143459" y="4008328"/>
            <a:ext cx="1595488" cy="420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C8F842A-C274-AF45-A593-EBDD7F05652B}"/>
              </a:ext>
            </a:extLst>
          </p:cNvPr>
          <p:cNvCxnSpPr>
            <a:cxnSpLocks/>
          </p:cNvCxnSpPr>
          <p:nvPr/>
        </p:nvCxnSpPr>
        <p:spPr>
          <a:xfrm rot="10800000">
            <a:off x="8668014" y="3156559"/>
            <a:ext cx="1475445" cy="1127342"/>
          </a:xfrm>
          <a:prstGeom prst="bentConnector3">
            <a:avLst>
              <a:gd name="adj1" fmla="val 5594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40537-8D08-3F49-9B96-03329A6F4737}"/>
              </a:ext>
            </a:extLst>
          </p:cNvPr>
          <p:cNvSpPr/>
          <p:nvPr/>
        </p:nvSpPr>
        <p:spPr>
          <a:xfrm>
            <a:off x="7352778" y="3011832"/>
            <a:ext cx="1410222" cy="295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 </a:t>
            </a:r>
            <a:r>
              <a:rPr lang="en-US" dirty="0" err="1"/>
              <a:t>RaspberryPi</a:t>
            </a:r>
            <a:r>
              <a:rPr lang="en-US" dirty="0"/>
              <a:t> CM3+ modules</a:t>
            </a:r>
          </a:p>
          <a:p>
            <a:pPr lvl="1"/>
            <a:r>
              <a:rPr lang="en-US" dirty="0"/>
              <a:t>1GB RAM</a:t>
            </a:r>
          </a:p>
          <a:p>
            <a:pPr lvl="1"/>
            <a:r>
              <a:rPr lang="en-US" dirty="0"/>
              <a:t>4 CPU</a:t>
            </a:r>
          </a:p>
          <a:p>
            <a:r>
              <a:rPr lang="en-US" dirty="0"/>
              <a:t>8 USB ports</a:t>
            </a:r>
          </a:p>
          <a:p>
            <a:pPr lvl="1"/>
            <a:r>
              <a:rPr lang="en-US" dirty="0"/>
              <a:t>Map to only 4 devices</a:t>
            </a:r>
          </a:p>
          <a:p>
            <a:r>
              <a:rPr lang="en-US" dirty="0">
                <a:solidFill>
                  <a:srgbClr val="FF0000"/>
                </a:solidFill>
              </a:rPr>
              <a:t>I2C interface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Maps to all devices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Communication between devices</a:t>
            </a:r>
          </a:p>
          <a:p>
            <a:r>
              <a:rPr lang="en-US" dirty="0"/>
              <a:t>GPIO </a:t>
            </a:r>
          </a:p>
          <a:p>
            <a:pPr lvl="1"/>
            <a:r>
              <a:rPr lang="en-US" dirty="0"/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F8DC52-451D-CA4F-A49B-D44981F444B9}"/>
              </a:ext>
            </a:extLst>
          </p:cNvPr>
          <p:cNvSpPr/>
          <p:nvPr/>
        </p:nvSpPr>
        <p:spPr>
          <a:xfrm>
            <a:off x="7703507" y="5364126"/>
            <a:ext cx="526093" cy="1102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 </a:t>
            </a:r>
            <a:r>
              <a:rPr lang="en-US" dirty="0" err="1"/>
              <a:t>RaspberryPi</a:t>
            </a:r>
            <a:r>
              <a:rPr lang="en-US" dirty="0"/>
              <a:t> CM3+ modules</a:t>
            </a:r>
          </a:p>
          <a:p>
            <a:pPr lvl="1"/>
            <a:r>
              <a:rPr lang="en-US" dirty="0"/>
              <a:t>1GB RAM</a:t>
            </a:r>
          </a:p>
          <a:p>
            <a:pPr lvl="1"/>
            <a:r>
              <a:rPr lang="en-US" dirty="0"/>
              <a:t>4 CPU</a:t>
            </a:r>
          </a:p>
          <a:p>
            <a:r>
              <a:rPr lang="en-US" dirty="0"/>
              <a:t>8 USB ports</a:t>
            </a:r>
          </a:p>
          <a:p>
            <a:pPr lvl="1"/>
            <a:r>
              <a:rPr lang="en-US" dirty="0"/>
              <a:t>Map to only 4 devices</a:t>
            </a:r>
          </a:p>
          <a:p>
            <a:r>
              <a:rPr lang="en-US" dirty="0"/>
              <a:t>I2C interface </a:t>
            </a:r>
          </a:p>
          <a:p>
            <a:pPr lvl="1"/>
            <a:r>
              <a:rPr lang="en-US" dirty="0"/>
              <a:t>Maps to all devices</a:t>
            </a:r>
          </a:p>
          <a:p>
            <a:pPr lvl="1"/>
            <a:r>
              <a:rPr lang="en-US" dirty="0"/>
              <a:t>Communication between devices</a:t>
            </a:r>
          </a:p>
          <a:p>
            <a:r>
              <a:rPr lang="en-US" dirty="0">
                <a:solidFill>
                  <a:srgbClr val="FF0000"/>
                </a:solidFill>
              </a:rPr>
              <a:t>GPIO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F8DC52-451D-CA4F-A49B-D44981F444B9}"/>
              </a:ext>
            </a:extLst>
          </p:cNvPr>
          <p:cNvSpPr/>
          <p:nvPr/>
        </p:nvSpPr>
        <p:spPr>
          <a:xfrm>
            <a:off x="7352778" y="4283901"/>
            <a:ext cx="1410222" cy="420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2D4B4-BF92-D14A-BF1C-9878B92A2A3D}"/>
              </a:ext>
            </a:extLst>
          </p:cNvPr>
          <p:cNvSpPr txBox="1">
            <a:spLocks/>
          </p:cNvSpPr>
          <p:nvPr/>
        </p:nvSpPr>
        <p:spPr>
          <a:xfrm>
            <a:off x="559904" y="33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318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716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Two Kubernetes Resources</a:t>
            </a:r>
          </a:p>
          <a:p>
            <a:pPr lvl="1"/>
            <a:r>
              <a:rPr lang="en-US" dirty="0"/>
              <a:t>NFD Master (Deployment)</a:t>
            </a:r>
          </a:p>
          <a:p>
            <a:pPr lvl="1"/>
            <a:r>
              <a:rPr lang="en-US" dirty="0"/>
              <a:t>NFD Worker (</a:t>
            </a:r>
            <a:r>
              <a:rPr lang="en-US" dirty="0" err="1"/>
              <a:t>DaemonSet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</a:p>
        </p:txBody>
      </p:sp>
    </p:spTree>
    <p:extLst>
      <p:ext uri="{BB962C8B-B14F-4D97-AF65-F5344CB8AC3E}">
        <p14:creationId xmlns:p14="http://schemas.microsoft.com/office/powerpoint/2010/main" val="399013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Operations team responsibilities</a:t>
            </a:r>
          </a:p>
          <a:p>
            <a:pPr lvl="1"/>
            <a:r>
              <a:rPr lang="en-US" dirty="0"/>
              <a:t>Know your devices</a:t>
            </a:r>
          </a:p>
          <a:p>
            <a:pPr lvl="1"/>
            <a:r>
              <a:rPr lang="en-US" dirty="0"/>
              <a:t>Create configuration defining known resources</a:t>
            </a:r>
          </a:p>
          <a:p>
            <a:pPr lvl="1"/>
            <a:r>
              <a:rPr lang="en-US" dirty="0"/>
              <a:t>NFD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</a:p>
        </p:txBody>
      </p:sp>
    </p:spTree>
    <p:extLst>
      <p:ext uri="{BB962C8B-B14F-4D97-AF65-F5344CB8AC3E}">
        <p14:creationId xmlns:p14="http://schemas.microsoft.com/office/powerpoint/2010/main" val="417774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9491FDD2-60BA-5E43-9A3C-BB5A27E4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CRDs</a:t>
            </a:r>
          </a:p>
          <a:p>
            <a:pPr lvl="1"/>
            <a:r>
              <a:rPr lang="en-US" dirty="0"/>
              <a:t>K8s templates (</a:t>
            </a:r>
            <a:r>
              <a:rPr lang="en-US" dirty="0" err="1"/>
              <a:t>yaml</a:t>
            </a:r>
            <a:r>
              <a:rPr lang="en-US" dirty="0"/>
              <a:t> config)</a:t>
            </a:r>
          </a:p>
          <a:p>
            <a:pPr lvl="1"/>
            <a:r>
              <a:rPr lang="en-US" dirty="0"/>
              <a:t>Helm Chart</a:t>
            </a:r>
          </a:p>
          <a:p>
            <a:pPr lvl="1"/>
            <a:r>
              <a:rPr lang="en-US" dirty="0"/>
              <a:t>Operator </a:t>
            </a:r>
          </a:p>
          <a:p>
            <a:r>
              <a:rPr lang="en-US" dirty="0"/>
              <a:t>NFD does what it does based on a configuration file</a:t>
            </a:r>
          </a:p>
          <a:p>
            <a:r>
              <a:rPr lang="en-US" dirty="0" err="1"/>
              <a:t>Configmap</a:t>
            </a:r>
            <a:r>
              <a:rPr lang="en-US" dirty="0"/>
              <a:t> is the key to the labeling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262E6-D925-6641-9F94-BF696BD7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Node Feature Discovery</a:t>
            </a:r>
          </a:p>
        </p:txBody>
      </p:sp>
    </p:spTree>
    <p:extLst>
      <p:ext uri="{BB962C8B-B14F-4D97-AF65-F5344CB8AC3E}">
        <p14:creationId xmlns:p14="http://schemas.microsoft.com/office/powerpoint/2010/main" val="1653445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E262E6-D925-6641-9F94-BF696BD7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ConfigMap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6BF48-92C9-E94C-8449-DF31F5493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1625"/>
            <a:ext cx="5181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0F912D-24FB-E94C-872F-0AD9EA605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1625"/>
            <a:ext cx="5181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2BF82-FC24-1440-9290-499E10E34865}"/>
              </a:ext>
            </a:extLst>
          </p:cNvPr>
          <p:cNvSpPr/>
          <p:nvPr/>
        </p:nvSpPr>
        <p:spPr>
          <a:xfrm>
            <a:off x="850899" y="1571624"/>
            <a:ext cx="5181601" cy="46166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#core: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labelWhiteList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noPublish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false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sleepInterval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60s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sources: [all]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klog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addDirHeader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false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alsologtostderr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false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logBacktraceAt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logtostderr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true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skipHeaders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false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stderrthreshold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2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v: 0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vmodule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logDir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logFile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logFileMaxSize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1800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skipLogHeaders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false</a:t>
            </a:r>
            <a:endParaRPr lang="en-US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DBF7E-E2B8-4A40-BCD9-E033EB50B588}"/>
              </a:ext>
            </a:extLst>
          </p:cNvPr>
          <p:cNvSpPr/>
          <p:nvPr/>
        </p:nvSpPr>
        <p:spPr>
          <a:xfrm>
            <a:off x="6172200" y="1571625"/>
            <a:ext cx="5181601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sources: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cpu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cpuid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##     NOTE: whitelist has priority over blacklist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attributeBlacklist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    - "BMI1"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attributeWhitelist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kernel: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kconfigFile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"/path/to/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kconfig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configOpts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  - "NO_HZ"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  - "X86"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  - "DMI"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usb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deviceClassWhitelist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    - "03"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deviceLabelFields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    - "class"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    - "vendor"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    - "device"</a:t>
            </a:r>
            <a:endParaRPr lang="en-US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8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2D4B4-BF92-D14A-BF1C-9878B92A2A3D}"/>
              </a:ext>
            </a:extLst>
          </p:cNvPr>
          <p:cNvSpPr txBox="1">
            <a:spLocks/>
          </p:cNvSpPr>
          <p:nvPr/>
        </p:nvSpPr>
        <p:spPr>
          <a:xfrm>
            <a:off x="559904" y="33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Abrams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318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Taming Unbounded Resources with Node Feature Discovery</a:t>
            </a:r>
          </a:p>
        </p:txBody>
      </p:sp>
    </p:spTree>
    <p:extLst>
      <p:ext uri="{BB962C8B-B14F-4D97-AF65-F5344CB8AC3E}">
        <p14:creationId xmlns:p14="http://schemas.microsoft.com/office/powerpoint/2010/main" val="1052877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NFD - Architecture Review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C6BE6-81FF-3645-BF52-4FACD983B2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Center / Cloud</a:t>
            </a:r>
          </a:p>
          <a:p>
            <a:pPr lvl="1"/>
            <a:r>
              <a:rPr lang="en-US" dirty="0"/>
              <a:t>dev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899F53-BA79-5547-BFAF-2A3C5D0FF0E9}"/>
              </a:ext>
            </a:extLst>
          </p:cNvPr>
          <p:cNvGrpSpPr/>
          <p:nvPr/>
        </p:nvGrpSpPr>
        <p:grpSpPr>
          <a:xfrm>
            <a:off x="1494099" y="2651760"/>
            <a:ext cx="2499360" cy="421640"/>
            <a:chOff x="1494099" y="2651760"/>
            <a:chExt cx="2499360" cy="4216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674D66F-6B63-8742-BE59-78DF93EAB259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8" name="Picture 7" descr="Icon&#10;&#10;Description automatically generated">
                <a:extLst>
                  <a:ext uri="{FF2B5EF4-FFF2-40B4-BE49-F238E27FC236}">
                    <a16:creationId xmlns:a16="http://schemas.microsoft.com/office/drawing/2014/main" id="{11AB7CE0-35A8-6843-9770-CCC8CFF4E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4198F4D1-B18E-8540-9CC3-6E49C73B9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8B463B8A-6864-7F46-A48A-BEBA8A044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6978FAE1-63F8-C543-B1CE-7347DF616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1479132C-30BB-C04D-97A5-23BAF214B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E0DA64-FD5E-604D-867E-C781E02690AE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FE5640-BDD9-BC45-BDF9-EC0746C0C64A}"/>
              </a:ext>
            </a:extLst>
          </p:cNvPr>
          <p:cNvGrpSpPr/>
          <p:nvPr/>
        </p:nvGrpSpPr>
        <p:grpSpPr>
          <a:xfrm>
            <a:off x="1494099" y="3454400"/>
            <a:ext cx="2499360" cy="421640"/>
            <a:chOff x="1494099" y="2651760"/>
            <a:chExt cx="2499360" cy="4216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6DD5C7-FE60-1449-886C-C8E2352B742F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DB025184-60ED-3448-8A81-9324AD960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68154F4E-9A5B-DB4C-BF07-AEC07337A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5D4748F0-032C-654C-94DC-65E871773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1E0AD52A-79A0-D748-AA7A-1EF75AD86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408F33F1-D4AC-CC45-AE84-CCE663BE9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FFCAAE-058C-C648-BEEF-23D7570932EC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FDEC49-AC97-FB4D-9A75-C83EC08CC2A4}"/>
              </a:ext>
            </a:extLst>
          </p:cNvPr>
          <p:cNvGrpSpPr/>
          <p:nvPr/>
        </p:nvGrpSpPr>
        <p:grpSpPr>
          <a:xfrm>
            <a:off x="1494099" y="4206240"/>
            <a:ext cx="2499360" cy="421640"/>
            <a:chOff x="1494099" y="2651760"/>
            <a:chExt cx="2499360" cy="42164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1D6394-7A5D-C549-B3C6-B514ED2D4558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52DE854B-2EC0-A841-94E1-79278C8D5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1" name="Picture 30" descr="Icon&#10;&#10;Description automatically generated">
                <a:extLst>
                  <a:ext uri="{FF2B5EF4-FFF2-40B4-BE49-F238E27FC236}">
                    <a16:creationId xmlns:a16="http://schemas.microsoft.com/office/drawing/2014/main" id="{3D54D3CB-A796-9C4B-8456-180B7D009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108FB0A5-58B5-2C4A-903B-60A57FFB7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F7642B47-D511-5640-8155-8DC3B5A03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EEEFA8A1-839C-8240-97BB-24CCA2DC5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83235F-F058-274E-A560-5CDEEB83C28F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BEE0A4-5C61-B143-B492-E63315F3304D}"/>
              </a:ext>
            </a:extLst>
          </p:cNvPr>
          <p:cNvGrpSpPr/>
          <p:nvPr/>
        </p:nvGrpSpPr>
        <p:grpSpPr>
          <a:xfrm>
            <a:off x="1494099" y="4978400"/>
            <a:ext cx="2499360" cy="421640"/>
            <a:chOff x="1494099" y="2651760"/>
            <a:chExt cx="2499360" cy="4216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18C6D3-DAB9-3B4C-8376-99F844D4518B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5E540726-8008-884B-BD62-00125B6DF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B07B93E-CACC-BA44-8920-DA0E4A352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0" name="Picture 39" descr="Icon&#10;&#10;Description automatically generated">
                <a:extLst>
                  <a:ext uri="{FF2B5EF4-FFF2-40B4-BE49-F238E27FC236}">
                    <a16:creationId xmlns:a16="http://schemas.microsoft.com/office/drawing/2014/main" id="{9DA1679F-69DE-8A44-87C3-3EADC6055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B842BED0-A8DD-7C4B-9458-C4BE7744D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2" name="Picture 41" descr="Icon&#10;&#10;Description automatically generated">
                <a:extLst>
                  <a:ext uri="{FF2B5EF4-FFF2-40B4-BE49-F238E27FC236}">
                    <a16:creationId xmlns:a16="http://schemas.microsoft.com/office/drawing/2014/main" id="{E7E898F3-7C8E-3F40-BC9B-ABFBEAB92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F346D1-4CC5-3847-9B9C-AF2319D0CAD6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Content Placeholder 144">
            <a:extLst>
              <a:ext uri="{FF2B5EF4-FFF2-40B4-BE49-F238E27FC236}">
                <a16:creationId xmlns:a16="http://schemas.microsoft.com/office/drawing/2014/main" id="{5D695579-9E75-1045-9569-36EFEDA34C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Practicatl</a:t>
            </a:r>
            <a:r>
              <a:rPr lang="en-US" dirty="0"/>
              <a:t> NFD - Architecture Review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C6BE6-81FF-3645-BF52-4FACD983B2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Center / Cloud</a:t>
            </a:r>
          </a:p>
          <a:p>
            <a:pPr lvl="1"/>
            <a:r>
              <a:rPr lang="en-US" dirty="0"/>
              <a:t>dev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61B89-EE0B-9543-9115-E79F7621BD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Edge - Its all production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899F53-BA79-5547-BFAF-2A3C5D0FF0E9}"/>
              </a:ext>
            </a:extLst>
          </p:cNvPr>
          <p:cNvGrpSpPr/>
          <p:nvPr/>
        </p:nvGrpSpPr>
        <p:grpSpPr>
          <a:xfrm>
            <a:off x="1494099" y="2651760"/>
            <a:ext cx="2499360" cy="421640"/>
            <a:chOff x="1494099" y="2651760"/>
            <a:chExt cx="2499360" cy="4216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674D66F-6B63-8742-BE59-78DF93EAB259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8" name="Picture 7" descr="Icon&#10;&#10;Description automatically generated">
                <a:extLst>
                  <a:ext uri="{FF2B5EF4-FFF2-40B4-BE49-F238E27FC236}">
                    <a16:creationId xmlns:a16="http://schemas.microsoft.com/office/drawing/2014/main" id="{11AB7CE0-35A8-6843-9770-CCC8CFF4E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4198F4D1-B18E-8540-9CC3-6E49C73B9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8B463B8A-6864-7F46-A48A-BEBA8A044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6978FAE1-63F8-C543-B1CE-7347DF616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1479132C-30BB-C04D-97A5-23BAF214B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E0DA64-FD5E-604D-867E-C781E02690AE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2B3C93-F3EF-0E41-B90A-C1DFBCAC7B3C}"/>
              </a:ext>
            </a:extLst>
          </p:cNvPr>
          <p:cNvGrpSpPr/>
          <p:nvPr/>
        </p:nvGrpSpPr>
        <p:grpSpPr>
          <a:xfrm>
            <a:off x="7820463" y="2651760"/>
            <a:ext cx="362232" cy="421640"/>
            <a:chOff x="7820463" y="2651760"/>
            <a:chExt cx="362232" cy="421640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4C6F8074-63A2-2548-8A94-F4114D5AF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997757-75DE-DB4F-9618-2B07C7DF0C2F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FE5640-BDD9-BC45-BDF9-EC0746C0C64A}"/>
              </a:ext>
            </a:extLst>
          </p:cNvPr>
          <p:cNvGrpSpPr/>
          <p:nvPr/>
        </p:nvGrpSpPr>
        <p:grpSpPr>
          <a:xfrm>
            <a:off x="1494099" y="3454400"/>
            <a:ext cx="2499360" cy="421640"/>
            <a:chOff x="1494099" y="2651760"/>
            <a:chExt cx="2499360" cy="4216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6DD5C7-FE60-1449-886C-C8E2352B742F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DB025184-60ED-3448-8A81-9324AD960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68154F4E-9A5B-DB4C-BF07-AEC07337A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5D4748F0-032C-654C-94DC-65E871773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1E0AD52A-79A0-D748-AA7A-1EF75AD86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408F33F1-D4AC-CC45-AE84-CCE663BE9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FFCAAE-058C-C648-BEEF-23D7570932EC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FDEC49-AC97-FB4D-9A75-C83EC08CC2A4}"/>
              </a:ext>
            </a:extLst>
          </p:cNvPr>
          <p:cNvGrpSpPr/>
          <p:nvPr/>
        </p:nvGrpSpPr>
        <p:grpSpPr>
          <a:xfrm>
            <a:off x="1494099" y="4206240"/>
            <a:ext cx="2499360" cy="421640"/>
            <a:chOff x="1494099" y="2651760"/>
            <a:chExt cx="2499360" cy="42164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1D6394-7A5D-C549-B3C6-B514ED2D4558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52DE854B-2EC0-A841-94E1-79278C8D5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1" name="Picture 30" descr="Icon&#10;&#10;Description automatically generated">
                <a:extLst>
                  <a:ext uri="{FF2B5EF4-FFF2-40B4-BE49-F238E27FC236}">
                    <a16:creationId xmlns:a16="http://schemas.microsoft.com/office/drawing/2014/main" id="{3D54D3CB-A796-9C4B-8456-180B7D009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108FB0A5-58B5-2C4A-903B-60A57FFB7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F7642B47-D511-5640-8155-8DC3B5A03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EEEFA8A1-839C-8240-97BB-24CCA2DC5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83235F-F058-274E-A560-5CDEEB83C28F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BEE0A4-5C61-B143-B492-E63315F3304D}"/>
              </a:ext>
            </a:extLst>
          </p:cNvPr>
          <p:cNvGrpSpPr/>
          <p:nvPr/>
        </p:nvGrpSpPr>
        <p:grpSpPr>
          <a:xfrm>
            <a:off x="1494099" y="4978400"/>
            <a:ext cx="2499360" cy="421640"/>
            <a:chOff x="1494099" y="2651760"/>
            <a:chExt cx="2499360" cy="4216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18C6D3-DAB9-3B4C-8376-99F844D4518B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5E540726-8008-884B-BD62-00125B6DF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B07B93E-CACC-BA44-8920-DA0E4A352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0" name="Picture 39" descr="Icon&#10;&#10;Description automatically generated">
                <a:extLst>
                  <a:ext uri="{FF2B5EF4-FFF2-40B4-BE49-F238E27FC236}">
                    <a16:creationId xmlns:a16="http://schemas.microsoft.com/office/drawing/2014/main" id="{9DA1679F-69DE-8A44-87C3-3EADC6055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B842BED0-A8DD-7C4B-9458-C4BE7744D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2" name="Picture 41" descr="Icon&#10;&#10;Description automatically generated">
                <a:extLst>
                  <a:ext uri="{FF2B5EF4-FFF2-40B4-BE49-F238E27FC236}">
                    <a16:creationId xmlns:a16="http://schemas.microsoft.com/office/drawing/2014/main" id="{E7E898F3-7C8E-3F40-BC9B-ABFBEAB92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F346D1-4CC5-3847-9B9C-AF2319D0CAD6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4406C9-1294-7546-8FCC-A342702E5DC6}"/>
              </a:ext>
            </a:extLst>
          </p:cNvPr>
          <p:cNvGrpSpPr/>
          <p:nvPr/>
        </p:nvGrpSpPr>
        <p:grpSpPr>
          <a:xfrm>
            <a:off x="10302931" y="2423160"/>
            <a:ext cx="789940" cy="421640"/>
            <a:chOff x="9907961" y="2799397"/>
            <a:chExt cx="789940" cy="421640"/>
          </a:xfrm>
        </p:grpSpPr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C86ABC78-F11F-A94A-94A5-56625C0B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7961" y="2829877"/>
              <a:ext cx="362232" cy="34544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C70069A-E7C6-9E4E-9452-C407990B6481}"/>
                </a:ext>
              </a:extLst>
            </p:cNvPr>
            <p:cNvSpPr/>
            <p:nvPr/>
          </p:nvSpPr>
          <p:spPr>
            <a:xfrm>
              <a:off x="9907961" y="2799397"/>
              <a:ext cx="78994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39A8E80D-F993-6840-815B-01541731E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4201" y="2829877"/>
              <a:ext cx="362232" cy="34544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28CD095-D6AC-694A-AE03-F69DEFC60360}"/>
              </a:ext>
            </a:extLst>
          </p:cNvPr>
          <p:cNvGrpSpPr/>
          <p:nvPr/>
        </p:nvGrpSpPr>
        <p:grpSpPr>
          <a:xfrm>
            <a:off x="9293663" y="4378960"/>
            <a:ext cx="1083592" cy="421640"/>
            <a:chOff x="9293663" y="4378960"/>
            <a:chExt cx="1083592" cy="421640"/>
          </a:xfrm>
        </p:grpSpPr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F52B87B-4F67-9F4E-BB39-F325A53FC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5023" y="4409440"/>
              <a:ext cx="362232" cy="34544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69E4B0-3916-FD43-945E-57A01235D1DB}"/>
                </a:ext>
              </a:extLst>
            </p:cNvPr>
            <p:cNvSpPr/>
            <p:nvPr/>
          </p:nvSpPr>
          <p:spPr>
            <a:xfrm>
              <a:off x="9293663" y="4378960"/>
              <a:ext cx="108359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3F721A23-0E2C-9443-B4AB-9F08BBA1C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9423" y="4409440"/>
              <a:ext cx="362232" cy="345440"/>
            </a:xfrm>
            <a:prstGeom prst="rect">
              <a:avLst/>
            </a:prstGeom>
          </p:spPr>
        </p:pic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D826EA48-18CF-6A4F-A751-E8CFAF02D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3663" y="4409440"/>
              <a:ext cx="362232" cy="34544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DC99EF-7A03-E24B-80BD-B1B35F745758}"/>
              </a:ext>
            </a:extLst>
          </p:cNvPr>
          <p:cNvGrpSpPr/>
          <p:nvPr/>
        </p:nvGrpSpPr>
        <p:grpSpPr>
          <a:xfrm>
            <a:off x="6491174" y="3665220"/>
            <a:ext cx="1083592" cy="421640"/>
            <a:chOff x="9293663" y="4378960"/>
            <a:chExt cx="1083592" cy="421640"/>
          </a:xfrm>
        </p:grpSpPr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03B70400-704E-3F42-8BF5-FFA6AC27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5023" y="4409440"/>
              <a:ext cx="362232" cy="345440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91D755E-69C5-554C-9639-729C84F1B7F2}"/>
                </a:ext>
              </a:extLst>
            </p:cNvPr>
            <p:cNvSpPr/>
            <p:nvPr/>
          </p:nvSpPr>
          <p:spPr>
            <a:xfrm>
              <a:off x="9293663" y="4378960"/>
              <a:ext cx="108359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DF39D984-19B1-3146-AD1F-8658E5D10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9423" y="4409440"/>
              <a:ext cx="362232" cy="345440"/>
            </a:xfrm>
            <a:prstGeom prst="rect">
              <a:avLst/>
            </a:prstGeom>
          </p:spPr>
        </p:pic>
        <p:pic>
          <p:nvPicPr>
            <p:cNvPr id="57" name="Picture 56" descr="Icon&#10;&#10;Description automatically generated">
              <a:extLst>
                <a:ext uri="{FF2B5EF4-FFF2-40B4-BE49-F238E27FC236}">
                  <a16:creationId xmlns:a16="http://schemas.microsoft.com/office/drawing/2014/main" id="{AD8CB2B2-1EBB-064A-B5D5-65CDCB25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3663" y="4409440"/>
              <a:ext cx="362232" cy="3454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0ECAEA-6A7A-E44E-A1F1-F7B6368178A7}"/>
              </a:ext>
            </a:extLst>
          </p:cNvPr>
          <p:cNvGrpSpPr/>
          <p:nvPr/>
        </p:nvGrpSpPr>
        <p:grpSpPr>
          <a:xfrm>
            <a:off x="9461473" y="3810000"/>
            <a:ext cx="789940" cy="421640"/>
            <a:chOff x="9907961" y="2799397"/>
            <a:chExt cx="789940" cy="421640"/>
          </a:xfrm>
        </p:grpSpPr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F00088BE-1491-5148-8842-0051E3CFF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7961" y="2829877"/>
              <a:ext cx="362232" cy="34544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99FE3A-E866-2844-855C-C9EF14088FED}"/>
                </a:ext>
              </a:extLst>
            </p:cNvPr>
            <p:cNvSpPr/>
            <p:nvPr/>
          </p:nvSpPr>
          <p:spPr>
            <a:xfrm>
              <a:off x="9907961" y="2799397"/>
              <a:ext cx="78994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 descr="Icon&#10;&#10;Description automatically generated">
              <a:extLst>
                <a:ext uri="{FF2B5EF4-FFF2-40B4-BE49-F238E27FC236}">
                  <a16:creationId xmlns:a16="http://schemas.microsoft.com/office/drawing/2014/main" id="{9EF700E9-49FD-C141-8101-9669C82C0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4201" y="2829877"/>
              <a:ext cx="362232" cy="34544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06219F-6CD7-5F4A-BE60-EB2216B351A5}"/>
              </a:ext>
            </a:extLst>
          </p:cNvPr>
          <p:cNvGrpSpPr/>
          <p:nvPr/>
        </p:nvGrpSpPr>
        <p:grpSpPr>
          <a:xfrm>
            <a:off x="7219166" y="5143500"/>
            <a:ext cx="789940" cy="421640"/>
            <a:chOff x="9907961" y="2799397"/>
            <a:chExt cx="789940" cy="421640"/>
          </a:xfrm>
        </p:grpSpPr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CAF25B9A-B86A-AA46-A280-4F7DFA2D4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7961" y="2829877"/>
              <a:ext cx="362232" cy="345440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B7A159-364D-F347-B0E4-DD133CA4AD09}"/>
                </a:ext>
              </a:extLst>
            </p:cNvPr>
            <p:cNvSpPr/>
            <p:nvPr/>
          </p:nvSpPr>
          <p:spPr>
            <a:xfrm>
              <a:off x="9907961" y="2799397"/>
              <a:ext cx="78994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Icon&#10;&#10;Description automatically generated">
              <a:extLst>
                <a:ext uri="{FF2B5EF4-FFF2-40B4-BE49-F238E27FC236}">
                  <a16:creationId xmlns:a16="http://schemas.microsoft.com/office/drawing/2014/main" id="{9F439856-0062-0948-BD40-4B1D28629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4201" y="2829877"/>
              <a:ext cx="362232" cy="34544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268B0A-4919-9648-892C-4664EA00BCC8}"/>
              </a:ext>
            </a:extLst>
          </p:cNvPr>
          <p:cNvGrpSpPr/>
          <p:nvPr/>
        </p:nvGrpSpPr>
        <p:grpSpPr>
          <a:xfrm>
            <a:off x="10411842" y="4912360"/>
            <a:ext cx="362232" cy="421640"/>
            <a:chOff x="7820463" y="2651760"/>
            <a:chExt cx="362232" cy="421640"/>
          </a:xfrm>
        </p:grpSpPr>
        <p:pic>
          <p:nvPicPr>
            <p:cNvPr id="67" name="Picture 66" descr="Icon&#10;&#10;Description automatically generated">
              <a:extLst>
                <a:ext uri="{FF2B5EF4-FFF2-40B4-BE49-F238E27FC236}">
                  <a16:creationId xmlns:a16="http://schemas.microsoft.com/office/drawing/2014/main" id="{8541086E-38B1-5841-9CFE-40CC89DBC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BF13C7-3DCF-3B41-AA04-B750FFD48592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FCEAC9-D985-A74B-8F3E-B3C64D282E09}"/>
              </a:ext>
            </a:extLst>
          </p:cNvPr>
          <p:cNvGrpSpPr/>
          <p:nvPr/>
        </p:nvGrpSpPr>
        <p:grpSpPr>
          <a:xfrm>
            <a:off x="8306379" y="2966482"/>
            <a:ext cx="362232" cy="421640"/>
            <a:chOff x="7820463" y="2651760"/>
            <a:chExt cx="362232" cy="421640"/>
          </a:xfrm>
        </p:grpSpPr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6C939B67-3B52-C541-B2D6-B6856DA6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936B97A-C088-C34D-9DCD-447890CE228E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228DDD5-BF07-7649-BB18-B9A1BFE3D796}"/>
              </a:ext>
            </a:extLst>
          </p:cNvPr>
          <p:cNvGrpSpPr/>
          <p:nvPr/>
        </p:nvGrpSpPr>
        <p:grpSpPr>
          <a:xfrm>
            <a:off x="9869771" y="5606097"/>
            <a:ext cx="362232" cy="421640"/>
            <a:chOff x="7820463" y="2651760"/>
            <a:chExt cx="362232" cy="421640"/>
          </a:xfrm>
        </p:grpSpPr>
        <p:pic>
          <p:nvPicPr>
            <p:cNvPr id="73" name="Picture 72" descr="Icon&#10;&#10;Description automatically generated">
              <a:extLst>
                <a:ext uri="{FF2B5EF4-FFF2-40B4-BE49-F238E27FC236}">
                  <a16:creationId xmlns:a16="http://schemas.microsoft.com/office/drawing/2014/main" id="{6DD22955-7F32-0D41-80A5-08336C4F3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0C09691-9D41-1C49-8685-1D9ADFFBB9FC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291ACA5-0ECF-744A-9B37-DDFA5A8824AD}"/>
              </a:ext>
            </a:extLst>
          </p:cNvPr>
          <p:cNvGrpSpPr/>
          <p:nvPr/>
        </p:nvGrpSpPr>
        <p:grpSpPr>
          <a:xfrm>
            <a:off x="8614529" y="3530600"/>
            <a:ext cx="362232" cy="421640"/>
            <a:chOff x="7820463" y="2651760"/>
            <a:chExt cx="362232" cy="421640"/>
          </a:xfrm>
        </p:grpSpPr>
        <p:pic>
          <p:nvPicPr>
            <p:cNvPr id="76" name="Picture 75" descr="Icon&#10;&#10;Description automatically generated">
              <a:extLst>
                <a:ext uri="{FF2B5EF4-FFF2-40B4-BE49-F238E27FC236}">
                  <a16:creationId xmlns:a16="http://schemas.microsoft.com/office/drawing/2014/main" id="{F2B62B24-49FC-AC46-BB6B-4D7D74762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3A13A4-845A-AE40-B5B8-04D9C147775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7987F5-860E-B341-A3C4-39120D51220C}"/>
              </a:ext>
            </a:extLst>
          </p:cNvPr>
          <p:cNvGrpSpPr/>
          <p:nvPr/>
        </p:nvGrpSpPr>
        <p:grpSpPr>
          <a:xfrm>
            <a:off x="8187084" y="5658803"/>
            <a:ext cx="362232" cy="421640"/>
            <a:chOff x="7820463" y="2651760"/>
            <a:chExt cx="362232" cy="421640"/>
          </a:xfrm>
        </p:grpSpPr>
        <p:pic>
          <p:nvPicPr>
            <p:cNvPr id="79" name="Picture 78" descr="Icon&#10;&#10;Description automatically generated">
              <a:extLst>
                <a:ext uri="{FF2B5EF4-FFF2-40B4-BE49-F238E27FC236}">
                  <a16:creationId xmlns:a16="http://schemas.microsoft.com/office/drawing/2014/main" id="{7A495D56-1ED7-BE4D-9194-9DDF66F4E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162B925-6F41-B244-84CD-B25FB2D191A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DE5D91-0884-A645-AEDE-EE2B25742D38}"/>
              </a:ext>
            </a:extLst>
          </p:cNvPr>
          <p:cNvGrpSpPr/>
          <p:nvPr/>
        </p:nvGrpSpPr>
        <p:grpSpPr>
          <a:xfrm>
            <a:off x="10230726" y="3190240"/>
            <a:ext cx="362232" cy="421640"/>
            <a:chOff x="7820463" y="2651760"/>
            <a:chExt cx="362232" cy="421640"/>
          </a:xfrm>
        </p:grpSpPr>
        <p:pic>
          <p:nvPicPr>
            <p:cNvPr id="82" name="Picture 81" descr="Icon&#10;&#10;Description automatically generated">
              <a:extLst>
                <a:ext uri="{FF2B5EF4-FFF2-40B4-BE49-F238E27FC236}">
                  <a16:creationId xmlns:a16="http://schemas.microsoft.com/office/drawing/2014/main" id="{F807D52A-D60E-1748-B85F-E16B97AD0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8D99DEB-0BC7-DD44-B467-3DF666C53F8B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E596B90-45D2-AC43-8A1C-36415C1D2DF4}"/>
              </a:ext>
            </a:extLst>
          </p:cNvPr>
          <p:cNvGrpSpPr/>
          <p:nvPr/>
        </p:nvGrpSpPr>
        <p:grpSpPr>
          <a:xfrm>
            <a:off x="9238192" y="2804160"/>
            <a:ext cx="362232" cy="421640"/>
            <a:chOff x="7820463" y="2651760"/>
            <a:chExt cx="362232" cy="421640"/>
          </a:xfrm>
        </p:grpSpPr>
        <p:pic>
          <p:nvPicPr>
            <p:cNvPr id="85" name="Picture 84" descr="Icon&#10;&#10;Description automatically generated">
              <a:extLst>
                <a:ext uri="{FF2B5EF4-FFF2-40B4-BE49-F238E27FC236}">
                  <a16:creationId xmlns:a16="http://schemas.microsoft.com/office/drawing/2014/main" id="{12B5CB1C-CEE8-C446-B211-0EB0717C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F063257-8EB6-E743-9B55-99EC21E60E60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B034D62-A972-7543-BBBB-AE40FA4782D6}"/>
              </a:ext>
            </a:extLst>
          </p:cNvPr>
          <p:cNvGrpSpPr/>
          <p:nvPr/>
        </p:nvGrpSpPr>
        <p:grpSpPr>
          <a:xfrm>
            <a:off x="8487495" y="4399438"/>
            <a:ext cx="362232" cy="421640"/>
            <a:chOff x="7820463" y="2651760"/>
            <a:chExt cx="362232" cy="421640"/>
          </a:xfrm>
        </p:grpSpPr>
        <p:pic>
          <p:nvPicPr>
            <p:cNvPr id="88" name="Picture 87" descr="Icon&#10;&#10;Description automatically generated">
              <a:extLst>
                <a:ext uri="{FF2B5EF4-FFF2-40B4-BE49-F238E27FC236}">
                  <a16:creationId xmlns:a16="http://schemas.microsoft.com/office/drawing/2014/main" id="{DF6FB459-0C4D-2C43-978C-FDE57B697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7D0D60-CA76-B54B-AF09-6D37D440E002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6594D8-062F-8248-A93D-BEBC870C4C6F}"/>
              </a:ext>
            </a:extLst>
          </p:cNvPr>
          <p:cNvGrpSpPr/>
          <p:nvPr/>
        </p:nvGrpSpPr>
        <p:grpSpPr>
          <a:xfrm>
            <a:off x="8742539" y="2323942"/>
            <a:ext cx="362232" cy="421640"/>
            <a:chOff x="7820463" y="2651760"/>
            <a:chExt cx="362232" cy="421640"/>
          </a:xfrm>
        </p:grpSpPr>
        <p:pic>
          <p:nvPicPr>
            <p:cNvPr id="91" name="Picture 90" descr="Icon&#10;&#10;Description automatically generated">
              <a:extLst>
                <a:ext uri="{FF2B5EF4-FFF2-40B4-BE49-F238E27FC236}">
                  <a16:creationId xmlns:a16="http://schemas.microsoft.com/office/drawing/2014/main" id="{6FBB5C5D-60BF-1247-BC91-8A36DA163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B14AA14-8A0F-E144-B46E-C35297D2E12B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3288E5-6983-4D4B-B045-D1B69790A1C6}"/>
              </a:ext>
            </a:extLst>
          </p:cNvPr>
          <p:cNvGrpSpPr/>
          <p:nvPr/>
        </p:nvGrpSpPr>
        <p:grpSpPr>
          <a:xfrm>
            <a:off x="7812816" y="3728720"/>
            <a:ext cx="362232" cy="421640"/>
            <a:chOff x="7820463" y="2651760"/>
            <a:chExt cx="362232" cy="421640"/>
          </a:xfrm>
        </p:grpSpPr>
        <p:pic>
          <p:nvPicPr>
            <p:cNvPr id="94" name="Picture 93" descr="Icon&#10;&#10;Description automatically generated">
              <a:extLst>
                <a:ext uri="{FF2B5EF4-FFF2-40B4-BE49-F238E27FC236}">
                  <a16:creationId xmlns:a16="http://schemas.microsoft.com/office/drawing/2014/main" id="{49FA19BF-4D2F-C74A-BF38-5BD9F25A6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E713C08-16BD-C24C-840C-C117B0AA4B8B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B15BF7-D403-6944-88DE-265B88AA9FB7}"/>
              </a:ext>
            </a:extLst>
          </p:cNvPr>
          <p:cNvGrpSpPr/>
          <p:nvPr/>
        </p:nvGrpSpPr>
        <p:grpSpPr>
          <a:xfrm>
            <a:off x="7433020" y="3037840"/>
            <a:ext cx="362232" cy="421640"/>
            <a:chOff x="7820463" y="2651760"/>
            <a:chExt cx="362232" cy="421640"/>
          </a:xfrm>
        </p:grpSpPr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8A073377-4B0E-0849-826A-7480EF0F9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9469D3F-1932-5E41-A0EB-A9CEDAFB12F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E316160-F292-4E44-AD49-62ED98A57F2A}"/>
              </a:ext>
            </a:extLst>
          </p:cNvPr>
          <p:cNvGrpSpPr/>
          <p:nvPr/>
        </p:nvGrpSpPr>
        <p:grpSpPr>
          <a:xfrm>
            <a:off x="8096547" y="2184400"/>
            <a:ext cx="362232" cy="421640"/>
            <a:chOff x="7820463" y="2651760"/>
            <a:chExt cx="362232" cy="421640"/>
          </a:xfrm>
        </p:grpSpPr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2EC9C482-4DFD-3649-ACBD-95683B92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2344228-0AFF-C343-A219-100893407C8D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1CB3240-2D10-6645-867D-374655E26EF5}"/>
              </a:ext>
            </a:extLst>
          </p:cNvPr>
          <p:cNvGrpSpPr/>
          <p:nvPr/>
        </p:nvGrpSpPr>
        <p:grpSpPr>
          <a:xfrm>
            <a:off x="7089240" y="2440940"/>
            <a:ext cx="362232" cy="421640"/>
            <a:chOff x="7820463" y="2651760"/>
            <a:chExt cx="362232" cy="421640"/>
          </a:xfrm>
        </p:grpSpPr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032CB594-3173-F540-B3CF-3D3F14BEC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33BA898-84F9-C040-AF8F-068BA9FDB3B3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60039C9-A3D2-404D-BA8F-F0D6854FFBED}"/>
              </a:ext>
            </a:extLst>
          </p:cNvPr>
          <p:cNvGrpSpPr/>
          <p:nvPr/>
        </p:nvGrpSpPr>
        <p:grpSpPr>
          <a:xfrm>
            <a:off x="7754975" y="4378960"/>
            <a:ext cx="362232" cy="421640"/>
            <a:chOff x="7820463" y="2651760"/>
            <a:chExt cx="362232" cy="421640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67A2E776-57F7-8D43-9FC5-FB49673D5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115DE4E-44B0-6B49-95AD-E83A93F62DFE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3915E2-B22C-9C44-A4C3-75DDA1E9AD16}"/>
              </a:ext>
            </a:extLst>
          </p:cNvPr>
          <p:cNvGrpSpPr/>
          <p:nvPr/>
        </p:nvGrpSpPr>
        <p:grpSpPr>
          <a:xfrm>
            <a:off x="6599618" y="5402897"/>
            <a:ext cx="362232" cy="421640"/>
            <a:chOff x="7820463" y="2651760"/>
            <a:chExt cx="362232" cy="421640"/>
          </a:xfrm>
        </p:grpSpPr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0B14D272-EAC1-C441-825F-B6C71D6E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7AD0F3F-EA52-0548-8852-156BCBECC73C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221F3EC-F64F-0A41-B0F8-0F10500AC50F}"/>
              </a:ext>
            </a:extLst>
          </p:cNvPr>
          <p:cNvGrpSpPr/>
          <p:nvPr/>
        </p:nvGrpSpPr>
        <p:grpSpPr>
          <a:xfrm>
            <a:off x="6510416" y="2844800"/>
            <a:ext cx="362232" cy="421640"/>
            <a:chOff x="7820463" y="2651760"/>
            <a:chExt cx="362232" cy="421640"/>
          </a:xfrm>
        </p:grpSpPr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CDE29AF4-06C6-904F-842D-F4556B3BB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DC259E3-F193-DC4B-8D5F-650389392BD9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E46FCBD-5E45-0942-98F0-1C51F19A78CD}"/>
              </a:ext>
            </a:extLst>
          </p:cNvPr>
          <p:cNvGrpSpPr/>
          <p:nvPr/>
        </p:nvGrpSpPr>
        <p:grpSpPr>
          <a:xfrm>
            <a:off x="6784722" y="4493260"/>
            <a:ext cx="362232" cy="421640"/>
            <a:chOff x="7820463" y="2651760"/>
            <a:chExt cx="362232" cy="421640"/>
          </a:xfrm>
        </p:grpSpPr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EA79E18-D712-3748-A2E8-76DAB2A6D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7DCB05-066E-EB4B-A784-5D737879906C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3E3A504-8814-464D-B015-23C499D39D18}"/>
              </a:ext>
            </a:extLst>
          </p:cNvPr>
          <p:cNvGrpSpPr/>
          <p:nvPr/>
        </p:nvGrpSpPr>
        <p:grpSpPr>
          <a:xfrm>
            <a:off x="9852027" y="5019357"/>
            <a:ext cx="362232" cy="421640"/>
            <a:chOff x="7820463" y="2651760"/>
            <a:chExt cx="362232" cy="421640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E60420CE-DE61-5447-9206-8FE1CB24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9B0E975-DE2B-3D41-88AD-36176020F3C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EA80892-32A2-8B4E-AB50-AE9B50179807}"/>
              </a:ext>
            </a:extLst>
          </p:cNvPr>
          <p:cNvGrpSpPr/>
          <p:nvPr/>
        </p:nvGrpSpPr>
        <p:grpSpPr>
          <a:xfrm>
            <a:off x="10765072" y="4188618"/>
            <a:ext cx="362232" cy="421640"/>
            <a:chOff x="7820463" y="2651760"/>
            <a:chExt cx="362232" cy="421640"/>
          </a:xfrm>
        </p:grpSpPr>
        <p:pic>
          <p:nvPicPr>
            <p:cNvPr id="121" name="Picture 120" descr="Icon&#10;&#10;Description automatically generated">
              <a:extLst>
                <a:ext uri="{FF2B5EF4-FFF2-40B4-BE49-F238E27FC236}">
                  <a16:creationId xmlns:a16="http://schemas.microsoft.com/office/drawing/2014/main" id="{BD743F71-9BA2-7B44-8756-0D3512CCA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5CB67A1-94CA-D54B-BD6D-6FEDD3437E54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6DB7664-F9FB-FE42-A8A2-CF7D84C02638}"/>
              </a:ext>
            </a:extLst>
          </p:cNvPr>
          <p:cNvGrpSpPr/>
          <p:nvPr/>
        </p:nvGrpSpPr>
        <p:grpSpPr>
          <a:xfrm>
            <a:off x="9000036" y="4970780"/>
            <a:ext cx="362232" cy="421640"/>
            <a:chOff x="7820463" y="2651760"/>
            <a:chExt cx="362232" cy="421640"/>
          </a:xfrm>
        </p:grpSpPr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65BA9534-96BF-8F49-8550-B5C59206E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D61D133-ACD9-A944-B315-0E61B1A16045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B7E4CC4-3454-6546-B78A-2B62A0EAA90E}"/>
              </a:ext>
            </a:extLst>
          </p:cNvPr>
          <p:cNvGrpSpPr/>
          <p:nvPr/>
        </p:nvGrpSpPr>
        <p:grpSpPr>
          <a:xfrm>
            <a:off x="8797106" y="5521960"/>
            <a:ext cx="362232" cy="421640"/>
            <a:chOff x="7820463" y="2651760"/>
            <a:chExt cx="362232" cy="421640"/>
          </a:xfrm>
        </p:grpSpPr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693B9A4C-D8CC-2C49-8DCC-D481541BF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4FB4CAC-A021-D142-A521-F9CB74CB6EF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070405D-7053-9C49-9150-EE6ABA3E3F28}"/>
              </a:ext>
            </a:extLst>
          </p:cNvPr>
          <p:cNvGrpSpPr/>
          <p:nvPr/>
        </p:nvGrpSpPr>
        <p:grpSpPr>
          <a:xfrm>
            <a:off x="8368200" y="5036820"/>
            <a:ext cx="362232" cy="421640"/>
            <a:chOff x="7820463" y="2651760"/>
            <a:chExt cx="362232" cy="421640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2A9B60FA-A9CB-1B45-8039-0C61CEDAD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E1A1294-883A-FA4B-A468-95C61BBE8B8D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440F24F-EE3D-924A-8CC2-50D246CB9003}"/>
              </a:ext>
            </a:extLst>
          </p:cNvPr>
          <p:cNvGrpSpPr/>
          <p:nvPr/>
        </p:nvGrpSpPr>
        <p:grpSpPr>
          <a:xfrm>
            <a:off x="10745432" y="5400040"/>
            <a:ext cx="362232" cy="421640"/>
            <a:chOff x="7820463" y="2651760"/>
            <a:chExt cx="362232" cy="421640"/>
          </a:xfrm>
        </p:grpSpPr>
        <p:pic>
          <p:nvPicPr>
            <p:cNvPr id="133" name="Picture 132" descr="Icon&#10;&#10;Description automatically generated">
              <a:extLst>
                <a:ext uri="{FF2B5EF4-FFF2-40B4-BE49-F238E27FC236}">
                  <a16:creationId xmlns:a16="http://schemas.microsoft.com/office/drawing/2014/main" id="{213E95E5-87B2-ED4F-8B98-1F19EB22B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D2D615F-6524-1C4A-9A36-D1DAC81514B1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B4C8F38-0509-E049-B25C-5AC4E4B5BF2A}"/>
              </a:ext>
            </a:extLst>
          </p:cNvPr>
          <p:cNvGrpSpPr/>
          <p:nvPr/>
        </p:nvGrpSpPr>
        <p:grpSpPr>
          <a:xfrm>
            <a:off x="10849174" y="3442335"/>
            <a:ext cx="362232" cy="421640"/>
            <a:chOff x="7820463" y="2651760"/>
            <a:chExt cx="362232" cy="421640"/>
          </a:xfrm>
        </p:grpSpPr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2B85ABC0-8591-6A48-B68F-040462D6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5064EEE-A7D9-A941-988A-78DF40918AD9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C42CD94-5C34-1445-BB55-E72542D6AF91}"/>
              </a:ext>
            </a:extLst>
          </p:cNvPr>
          <p:cNvGrpSpPr/>
          <p:nvPr/>
        </p:nvGrpSpPr>
        <p:grpSpPr>
          <a:xfrm>
            <a:off x="9670911" y="2176780"/>
            <a:ext cx="362232" cy="421640"/>
            <a:chOff x="7820463" y="2651760"/>
            <a:chExt cx="362232" cy="421640"/>
          </a:xfrm>
        </p:grpSpPr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0B9B0E22-BF94-C941-AD2E-D751F2217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4AE7A6-BD60-3745-84B1-89C5E13D8C1E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DEF2E35-C91C-4946-870F-BB849D8DCAFE}"/>
              </a:ext>
            </a:extLst>
          </p:cNvPr>
          <p:cNvGrpSpPr/>
          <p:nvPr/>
        </p:nvGrpSpPr>
        <p:grpSpPr>
          <a:xfrm>
            <a:off x="9362268" y="5486400"/>
            <a:ext cx="362232" cy="421640"/>
            <a:chOff x="7820463" y="2651760"/>
            <a:chExt cx="362232" cy="421640"/>
          </a:xfrm>
        </p:grpSpPr>
        <p:pic>
          <p:nvPicPr>
            <p:cNvPr id="142" name="Picture 141" descr="Icon&#10;&#10;Description automatically generated">
              <a:extLst>
                <a:ext uri="{FF2B5EF4-FFF2-40B4-BE49-F238E27FC236}">
                  <a16:creationId xmlns:a16="http://schemas.microsoft.com/office/drawing/2014/main" id="{A4AAAB05-A704-2748-B095-D04D8A43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B70D11F-34F4-4C4F-8B53-4E85AFE9CA9D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10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48744E63-520D-5248-8154-E34076329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Rancher Fleet</a:t>
            </a:r>
          </a:p>
          <a:p>
            <a:r>
              <a:rPr lang="en-US" dirty="0"/>
              <a:t>Argo CD</a:t>
            </a:r>
          </a:p>
          <a:p>
            <a:r>
              <a:rPr lang="en-US" dirty="0"/>
              <a:t>Flux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D36B-644C-D944-91FE-A24A92AD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GitOps</a:t>
            </a:r>
            <a:r>
              <a:rPr lang="en-US" dirty="0"/>
              <a:t> for Apps and NFD at the Edge</a:t>
            </a:r>
          </a:p>
        </p:txBody>
      </p:sp>
    </p:spTree>
    <p:extLst>
      <p:ext uri="{BB962C8B-B14F-4D97-AF65-F5344CB8AC3E}">
        <p14:creationId xmlns:p14="http://schemas.microsoft.com/office/powerpoint/2010/main" val="2264803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NFD via the </a:t>
            </a:r>
            <a:r>
              <a:rPr lang="en-US" dirty="0" err="1"/>
              <a:t>gitops</a:t>
            </a:r>
            <a:r>
              <a:rPr lang="en-US" dirty="0"/>
              <a:t> pipeline into every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NFD </a:t>
            </a:r>
            <a:r>
              <a:rPr lang="en-US" dirty="0" err="1"/>
              <a:t>configmap</a:t>
            </a:r>
            <a:r>
              <a:rPr lang="en-US" dirty="0"/>
              <a:t>  and commit to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managing the clusters should automatically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recognize changes in downstream cluster node labels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update the cluster labels accordingly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Notify developers </a:t>
            </a:r>
          </a:p>
          <a:p>
            <a:pPr lvl="1"/>
            <a:r>
              <a:rPr lang="en-US" dirty="0"/>
              <a:t>of the node labels available </a:t>
            </a:r>
          </a:p>
          <a:p>
            <a:pPr lvl="1"/>
            <a:r>
              <a:rPr lang="en-US" dirty="0"/>
              <a:t>and what resource it maps to</a:t>
            </a:r>
          </a:p>
          <a:p>
            <a:pPr lvl="1"/>
            <a:endParaRPr lang="en-US" dirty="0"/>
          </a:p>
          <a:p>
            <a:r>
              <a:rPr lang="en-US" dirty="0"/>
              <a:t>Repeat steps 2 - 4 on changes, hardware updates,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gitops</a:t>
            </a:r>
            <a:r>
              <a:rPr lang="en-US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70021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Mutual TLS capable between </a:t>
            </a:r>
            <a:r>
              <a:rPr lang="en-US" dirty="0" err="1"/>
              <a:t>nfd</a:t>
            </a:r>
            <a:r>
              <a:rPr lang="en-US" dirty="0"/>
              <a:t>-master and </a:t>
            </a:r>
            <a:r>
              <a:rPr lang="en-US" dirty="0" err="1"/>
              <a:t>nfd</a:t>
            </a:r>
            <a:r>
              <a:rPr lang="en-US" dirty="0"/>
              <a:t>-worker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Risk: Allowing Local - user specific features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will execute arbitrary files located 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kubernetes</a:t>
            </a:r>
            <a:r>
              <a:rPr lang="en-US" dirty="0"/>
              <a:t>/node-feature-discovery/</a:t>
            </a:r>
            <a:r>
              <a:rPr lang="en-US" dirty="0" err="1"/>
              <a:t>source.d</a:t>
            </a:r>
            <a:r>
              <a:rPr lang="en-US" dirty="0"/>
              <a:t> on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features discovered by specifying exact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Whilelist</a:t>
            </a:r>
            <a:r>
              <a:rPr lang="en-US" dirty="0"/>
              <a:t>/Blacklist features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nfd-worker.conf</a:t>
            </a:r>
            <a:r>
              <a:rPr lang="en-US" dirty="0"/>
              <a:t>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set only specific sources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e.g. sources: [</a:t>
            </a:r>
            <a:r>
              <a:rPr lang="en-US" dirty="0" err="1"/>
              <a:t>usb,custom,local</a:t>
            </a:r>
            <a:r>
              <a:rPr lang="en-US" dirty="0"/>
              <a:t>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09055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Label nodes in a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NFD configuration is cluster scoped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edge will be thousands of single node or small clusters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External tooling is needed to find groups of the same feature (</a:t>
            </a:r>
            <a:r>
              <a:rPr lang="en-US" dirty="0" err="1"/>
              <a:t>gitops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discovery can be specified via configuration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Limited features 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Non kernel module features can be added using the </a:t>
            </a:r>
            <a:r>
              <a:rPr lang="en-US" i="1" dirty="0"/>
              <a:t>local</a:t>
            </a:r>
            <a:r>
              <a:rPr lang="en-US" dirty="0"/>
              <a:t> option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with Kubernetes device plugins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NFD Summary</a:t>
            </a:r>
          </a:p>
        </p:txBody>
      </p:sp>
    </p:spTree>
    <p:extLst>
      <p:ext uri="{BB962C8B-B14F-4D97-AF65-F5344CB8AC3E}">
        <p14:creationId xmlns:p14="http://schemas.microsoft.com/office/powerpoint/2010/main" val="244011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NFD allows drop in </a:t>
            </a:r>
            <a:r>
              <a:rPr lang="en-US" dirty="0" err="1"/>
              <a:t>configmaps</a:t>
            </a:r>
            <a:r>
              <a:rPr lang="en-US" dirty="0"/>
              <a:t> to another location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Vendors can/should provide configs for their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NVIDIA GPU operator currently takes advantage of NFD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NFD is not “just” a labeler.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is a dynamic labeler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is a configurable labeler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NFD Summary</a:t>
            </a:r>
          </a:p>
        </p:txBody>
      </p:sp>
    </p:spTree>
    <p:extLst>
      <p:ext uri="{BB962C8B-B14F-4D97-AF65-F5344CB8AC3E}">
        <p14:creationId xmlns:p14="http://schemas.microsoft.com/office/powerpoint/2010/main" val="118124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Kernel module existence is not a guarantee of functionality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Kernel models can be loaded that have no physical counterpart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K8s health checks may add value 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Hot plugging devices works but it is not immediate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Kubernetes will need some cycles to label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Re-labeling may also require redeployment of workloads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NFD Summary - Pitfalls</a:t>
            </a:r>
          </a:p>
        </p:txBody>
      </p:sp>
    </p:spTree>
    <p:extLst>
      <p:ext uri="{BB962C8B-B14F-4D97-AF65-F5344CB8AC3E}">
        <p14:creationId xmlns:p14="http://schemas.microsoft.com/office/powerpoint/2010/main" val="1140008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https://kubernetes-sigs.github.io/node-feature-discovery/v0.8/get-started/</a:t>
            </a:r>
            <a:endParaRPr lang="en-US" dirty="0"/>
          </a:p>
          <a:p>
            <a:r>
              <a:rPr lang="en-US" dirty="0">
                <a:hlinkClick r:id="rId4"/>
              </a:rPr>
              <a:t>https://kubernetes-sigs.github.io/node-feature-discovery/v0.8/get-started/features.html</a:t>
            </a:r>
            <a:endParaRPr lang="en-US" dirty="0"/>
          </a:p>
          <a:p>
            <a:r>
              <a:rPr lang="en-US" dirty="0">
                <a:hlinkClick r:id="rId5"/>
              </a:rPr>
              <a:t>https://www.usb.org/defined-class-codes</a:t>
            </a:r>
            <a:endParaRPr lang="en-US" dirty="0"/>
          </a:p>
          <a:p>
            <a:r>
              <a:rPr lang="en-US" dirty="0">
                <a:hlinkClick r:id="rId6"/>
              </a:rPr>
              <a:t>https://k3s-io/k3s</a:t>
            </a:r>
            <a:endParaRPr lang="en-US" dirty="0"/>
          </a:p>
          <a:p>
            <a:r>
              <a:rPr lang="en-US" dirty="0">
                <a:hlinkClick r:id="rId7"/>
              </a:rPr>
              <a:t>https://github.com/mak3r/nfd-demo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694073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2D4B4-BF92-D14A-BF1C-9878B92A2A3D}"/>
              </a:ext>
            </a:extLst>
          </p:cNvPr>
          <p:cNvSpPr txBox="1">
            <a:spLocks/>
          </p:cNvSpPr>
          <p:nvPr/>
        </p:nvSpPr>
        <p:spPr>
          <a:xfrm>
            <a:off x="559904" y="33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Abrams - Field Engineer and Edge Specialist SUSE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318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305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FE5BE-E5F2-3140-8131-3C7FB1536A11}"/>
              </a:ext>
            </a:extLst>
          </p:cNvPr>
          <p:cNvSpPr txBox="1"/>
          <p:nvPr/>
        </p:nvSpPr>
        <p:spPr>
          <a:xfrm>
            <a:off x="606287" y="397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1738F-C50F-8A46-8EFD-00EF15A4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Node Feature Discovery (NFD)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9F0BBF-9CC1-2345-93F9-C53D70D646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NFD is simply a fancy labeler</a:t>
            </a:r>
          </a:p>
          <a:p>
            <a:r>
              <a:rPr lang="en-US" dirty="0"/>
              <a:t>K8s node labels</a:t>
            </a:r>
          </a:p>
        </p:txBody>
      </p:sp>
      <p:pic>
        <p:nvPicPr>
          <p:cNvPr id="1026" name="Picture 2" descr="Amazon.com : 8 Digits Price Numerical Tag Gun Label Maker MX5500 EOS with  Sticker Labels &amp; Ink Refill for Office, Retail Shop, Grocery Store,  Organization Marking : Office Products">
            <a:extLst>
              <a:ext uri="{FF2B5EF4-FFF2-40B4-BE49-F238E27FC236}">
                <a16:creationId xmlns:a16="http://schemas.microsoft.com/office/drawing/2014/main" id="{4F47AFE3-C39B-4548-AB8B-40245DBA1F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28654"/>
            <a:ext cx="5181600" cy="41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920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/>
              <a:t>Configmap</a:t>
            </a:r>
            <a:r>
              <a:rPr lang="en-US" dirty="0"/>
              <a:t> now has</a:t>
            </a:r>
          </a:p>
          <a:p>
            <a:r>
              <a:rPr lang="en-US" dirty="0" err="1"/>
              <a:t>feature.node.kubernetes.io</a:t>
            </a:r>
            <a:r>
              <a:rPr lang="en-US" dirty="0"/>
              <a:t>/usb-ff_0424_ec00.present:true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1ACA3-2DD4-0242-97F4-55E77D47B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66" y="2649538"/>
            <a:ext cx="9891744" cy="7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20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/>
              <a:t>Turingpi</a:t>
            </a:r>
            <a:r>
              <a:rPr lang="en-US" dirty="0"/>
              <a:t> v1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06BFCC-8685-8444-BBDF-838DD7D83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80" y="1062052"/>
            <a:ext cx="6828790" cy="564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7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/>
              <a:t>Turingpi</a:t>
            </a:r>
            <a:r>
              <a:rPr lang="en-US" dirty="0"/>
              <a:t> v1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06BFCC-8685-8444-BBDF-838DD7D83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80" y="1062052"/>
            <a:ext cx="6828790" cy="564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5020A17-2497-C342-97C9-6019DB0A856E}"/>
              </a:ext>
            </a:extLst>
          </p:cNvPr>
          <p:cNvSpPr/>
          <p:nvPr/>
        </p:nvSpPr>
        <p:spPr>
          <a:xfrm>
            <a:off x="7660640" y="4358640"/>
            <a:ext cx="985520" cy="5181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35F660-3544-484D-9EB2-A89CD2553DA7}"/>
              </a:ext>
            </a:extLst>
          </p:cNvPr>
          <p:cNvSpPr/>
          <p:nvPr/>
        </p:nvSpPr>
        <p:spPr>
          <a:xfrm>
            <a:off x="4185920" y="3545840"/>
            <a:ext cx="2428240" cy="5982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9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cluster node 3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246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markabrams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@</a:t>
            </a:r>
            <a:r>
              <a:rPr lang="en-US" sz="1400" dirty="0">
                <a:solidFill>
                  <a:srgbClr val="2FB41D"/>
                </a:solidFill>
                <a:latin typeface="Andale Mono" panose="020B0509000000000004" pitchFamily="49" charset="0"/>
              </a:rPr>
              <a:t>mak3r: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~/dev/</a:t>
            </a:r>
            <a:r>
              <a:rPr lang="en-US" sz="1400" dirty="0" err="1">
                <a:solidFill>
                  <a:srgbClr val="9FA01C"/>
                </a:solidFill>
                <a:latin typeface="Andale Mono" panose="020B0509000000000004" pitchFamily="49" charset="0"/>
              </a:rPr>
              <a:t>nfd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-demo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$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ssh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tp3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lsusb</a:t>
            </a:r>
            <a:endParaRPr lang="en-US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Warning: Permanently added the ECDSA host key for IP address 'fe80::d6d1:e799:44cf:e359%en13' to the list of known hosts.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004: ID 0c45:7603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Microdia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003: ID 0424:ec00 Standard Microsystems Corp. SMSC9512/9514 Fast Ethernet Adapter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002: ID 0424:9514 Standard Microsystems Corp. SMC9514 Hub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001: ID 1d6b:0002 Linux Foundation 2.0 root hub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markabrams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@</a:t>
            </a:r>
            <a:r>
              <a:rPr lang="en-US" sz="1400" dirty="0">
                <a:solidFill>
                  <a:srgbClr val="2FB41D"/>
                </a:solidFill>
                <a:latin typeface="Andale Mono" panose="020B0509000000000004" pitchFamily="49" charset="0"/>
              </a:rPr>
              <a:t>mak3r: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~/dev/</a:t>
            </a:r>
            <a:r>
              <a:rPr lang="en-US" sz="1400" dirty="0" err="1">
                <a:solidFill>
                  <a:srgbClr val="9FA01C"/>
                </a:solidFill>
                <a:latin typeface="Andale Mono" panose="020B0509000000000004" pitchFamily="49" charset="0"/>
              </a:rPr>
              <a:t>nfd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-demo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$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ssh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tp6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lsusb</a:t>
            </a:r>
            <a:endParaRPr lang="en-US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003: ID 0424:ec00 Standard Microsystems Corp. SMSC9512/9514 Fast Ethernet Adapter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002: ID 0424:9514 Standard Microsystems Corp. SMC9514 Hub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001: ID 1d6b:0002 Linux Foundation 2.0 root hub</a:t>
            </a:r>
          </a:p>
        </p:txBody>
      </p:sp>
    </p:spTree>
    <p:extLst>
      <p:ext uri="{BB962C8B-B14F-4D97-AF65-F5344CB8AC3E}">
        <p14:creationId xmlns:p14="http://schemas.microsoft.com/office/powerpoint/2010/main" val="36915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cluster node 3 - </a:t>
            </a:r>
            <a:r>
              <a:rPr lang="en-US" dirty="0" err="1"/>
              <a:t>usb</a:t>
            </a:r>
            <a:r>
              <a:rPr lang="en-US" dirty="0"/>
              <a:t> labels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feature.node.kubernetes.io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/usb-ff_0424_ec00.present:true</a:t>
            </a:r>
          </a:p>
        </p:txBody>
      </p:sp>
    </p:spTree>
    <p:extLst>
      <p:ext uri="{BB962C8B-B14F-4D97-AF65-F5344CB8AC3E}">
        <p14:creationId xmlns:p14="http://schemas.microsoft.com/office/powerpoint/2010/main" val="143721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52A07-2E07-1E40-8CFF-E6DBE00C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60" y="3609793"/>
            <a:ext cx="6410960" cy="2924894"/>
          </a:xfrm>
          <a:prstGeom prst="rect">
            <a:avLst/>
          </a:prstGeom>
        </p:spPr>
      </p:pic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Class=Human Interface Device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https://www.usb.org/defined-class-codes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markabrams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@</a:t>
            </a:r>
            <a:r>
              <a:rPr lang="en-US" sz="1400" dirty="0">
                <a:solidFill>
                  <a:srgbClr val="2FB41D"/>
                </a:solidFill>
                <a:latin typeface="Andale Mono" panose="020B0509000000000004" pitchFamily="49" charset="0"/>
              </a:rPr>
              <a:t>mak3r: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~/dev/</a:t>
            </a:r>
            <a:r>
              <a:rPr lang="en-US" sz="1400" dirty="0" err="1">
                <a:solidFill>
                  <a:srgbClr val="9FA01C"/>
                </a:solidFill>
                <a:latin typeface="Andale Mono" panose="020B0509000000000004" pitchFamily="49" charset="0"/>
              </a:rPr>
              <a:t>nfd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-demo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$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ssh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tp3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lsusb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-t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/:  Bus 01.Port 1: Dev 1, Class=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root_hub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, Driver=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dwc_otg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/1p, 480M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|__ Port 1: Dev 2, If 0, Class=Hub, Driver=hub/5p, 480M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|__ Port 1: Dev 3, If 0, Class=Vendor Specific Class, Driver=smsc95xx, 480M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|__ Port 3: Dev 4, If 0, Class=Human Interface Device, Driver=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usbhid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, 1.5M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|__ Port 3: Dev 4, If 1, Class=Human Interface Device, Driver=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usbhid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, 1.5M</a:t>
            </a:r>
          </a:p>
        </p:txBody>
      </p:sp>
    </p:spTree>
    <p:extLst>
      <p:ext uri="{BB962C8B-B14F-4D97-AF65-F5344CB8AC3E}">
        <p14:creationId xmlns:p14="http://schemas.microsoft.com/office/powerpoint/2010/main" val="4226810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Default for </a:t>
            </a:r>
            <a:r>
              <a:rPr lang="en-US" dirty="0" err="1"/>
              <a:t>usb</a:t>
            </a:r>
            <a:r>
              <a:rPr lang="en-US" dirty="0"/>
              <a:t> configuration in NFD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usb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deviceClassWhitelist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"0e"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ef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fe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"ff"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deviceLabelFields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"class"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"vendor"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"device"</a:t>
            </a:r>
          </a:p>
        </p:txBody>
      </p:sp>
    </p:spTree>
    <p:extLst>
      <p:ext uri="{BB962C8B-B14F-4D97-AF65-F5344CB8AC3E}">
        <p14:creationId xmlns:p14="http://schemas.microsoft.com/office/powerpoint/2010/main" val="2347279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Modified </a:t>
            </a:r>
            <a:r>
              <a:rPr lang="en-US" dirty="0" err="1"/>
              <a:t>usb</a:t>
            </a:r>
            <a:r>
              <a:rPr lang="en-US" dirty="0"/>
              <a:t> configuration in NFD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246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usb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deviceClassWhitelist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  - "03”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”0e"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ef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fe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"ff"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deviceLabelFields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  - "class"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  - "vendor"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  - "device"</a:t>
            </a:r>
          </a:p>
        </p:txBody>
      </p:sp>
    </p:spTree>
    <p:extLst>
      <p:ext uri="{BB962C8B-B14F-4D97-AF65-F5344CB8AC3E}">
        <p14:creationId xmlns:p14="http://schemas.microsoft.com/office/powerpoint/2010/main" val="267321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7DBCE277-374E-3449-8979-056AC4039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Mapping workloads to appropriate 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C81980-44BE-3348-BC96-54FA1CBA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a labeler</a:t>
            </a:r>
          </a:p>
        </p:txBody>
      </p:sp>
      <p:pic>
        <p:nvPicPr>
          <p:cNvPr id="3074" name="Picture 2" descr="Freeol Weather Clothes Worksheet Printables Outstanding Photo Ideas Crafts For  Kids – Benchwarmerspodcast">
            <a:extLst>
              <a:ext uri="{FF2B5EF4-FFF2-40B4-BE49-F238E27FC236}">
                <a16:creationId xmlns:a16="http://schemas.microsoft.com/office/drawing/2014/main" id="{48FCDCCE-849B-474C-85A6-1B0E91D5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87" y="2147471"/>
            <a:ext cx="3424825" cy="44280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D23403-9F6D-8D4E-9B41-DFAA3C94FBE9}"/>
              </a:ext>
            </a:extLst>
          </p:cNvPr>
          <p:cNvSpPr txBox="1"/>
          <p:nvPr/>
        </p:nvSpPr>
        <p:spPr>
          <a:xfrm>
            <a:off x="1490597" y="3995803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70D82-6ABF-2F4C-97A1-BAB8AB32D8AC}"/>
              </a:ext>
            </a:extLst>
          </p:cNvPr>
          <p:cNvSpPr txBox="1"/>
          <p:nvPr/>
        </p:nvSpPr>
        <p:spPr>
          <a:xfrm>
            <a:off x="9567181" y="3992167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Workloads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177AD6-53E3-CA41-86D2-8FDFD95BF2B2}"/>
              </a:ext>
            </a:extLst>
          </p:cNvPr>
          <p:cNvCxnSpPr>
            <a:stCxn id="7" idx="3"/>
            <a:endCxn id="3074" idx="1"/>
          </p:cNvCxnSpPr>
          <p:nvPr/>
        </p:nvCxnSpPr>
        <p:spPr>
          <a:xfrm>
            <a:off x="2624818" y="4180469"/>
            <a:ext cx="1758769" cy="1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36996D-2894-9E4E-94FB-7F3380A45357}"/>
              </a:ext>
            </a:extLst>
          </p:cNvPr>
          <p:cNvCxnSpPr>
            <a:stCxn id="9" idx="1"/>
            <a:endCxn id="3074" idx="3"/>
          </p:cNvCxnSpPr>
          <p:nvPr/>
        </p:nvCxnSpPr>
        <p:spPr>
          <a:xfrm flipH="1">
            <a:off x="7808412" y="4176833"/>
            <a:ext cx="1758769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7DBCE277-374E-3449-8979-056AC4039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Because we are delivering cattle not pets</a:t>
            </a:r>
          </a:p>
          <a:p>
            <a:r>
              <a:rPr lang="en-US" dirty="0"/>
              <a:t>Volume - a large number of devices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Accuracy</a:t>
            </a:r>
          </a:p>
          <a:p>
            <a:r>
              <a:rPr lang="en-US" dirty="0"/>
              <a:t>Resources at the Edge </a:t>
            </a:r>
          </a:p>
          <a:p>
            <a:pPr lvl="1"/>
            <a:r>
              <a:rPr lang="en-US" dirty="0"/>
              <a:t>Are not just CPU and RAM</a:t>
            </a:r>
          </a:p>
          <a:p>
            <a:pPr lvl="1"/>
            <a:r>
              <a:rPr lang="en-US" dirty="0"/>
              <a:t>Are Unbounded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C81980-44BE-3348-BC96-54FA1CBA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a labeler</a:t>
            </a:r>
          </a:p>
        </p:txBody>
      </p:sp>
    </p:spTree>
    <p:extLst>
      <p:ext uri="{BB962C8B-B14F-4D97-AF65-F5344CB8AC3E}">
        <p14:creationId xmlns:p14="http://schemas.microsoft.com/office/powerpoint/2010/main" val="260008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7DBCE277-374E-3449-8979-056AC4039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K8s is designed to schedule workloads against resources</a:t>
            </a:r>
          </a:p>
          <a:p>
            <a:r>
              <a:rPr lang="en-US" dirty="0"/>
              <a:t>In the data center (first class features of k8s)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GPU</a:t>
            </a:r>
          </a:p>
          <a:p>
            <a:r>
              <a:rPr lang="en-US" dirty="0"/>
              <a:t>At the edge (not schedulable by default)</a:t>
            </a:r>
          </a:p>
          <a:p>
            <a:pPr lvl="1"/>
            <a:r>
              <a:rPr lang="en-US" dirty="0"/>
              <a:t>Unlimited number of I/O devices are possible</a:t>
            </a:r>
          </a:p>
          <a:p>
            <a:pPr lvl="2"/>
            <a:r>
              <a:rPr lang="en-US" dirty="0"/>
              <a:t>Sensors</a:t>
            </a:r>
          </a:p>
          <a:p>
            <a:pPr lvl="2"/>
            <a:r>
              <a:rPr lang="en-US" dirty="0"/>
              <a:t>Actuators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C81980-44BE-3348-BC96-54FA1CBA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Unbounded Resources?</a:t>
            </a:r>
          </a:p>
        </p:txBody>
      </p:sp>
    </p:spTree>
    <p:extLst>
      <p:ext uri="{BB962C8B-B14F-4D97-AF65-F5344CB8AC3E}">
        <p14:creationId xmlns:p14="http://schemas.microsoft.com/office/powerpoint/2010/main" val="245407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EC390-F42F-574C-9573-9F9B97B0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w/o NFD - Childs Play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885770-9983-594E-A81A-02F155313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 you have any 3’s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5091A-FA95-1E40-B937-2B6F215AB8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 fish</a:t>
            </a:r>
          </a:p>
        </p:txBody>
      </p:sp>
      <p:pic>
        <p:nvPicPr>
          <p:cNvPr id="2050" name="Picture 2" descr="The Hand You are Dealt | SUCCESSTROGEN">
            <a:extLst>
              <a:ext uri="{FF2B5EF4-FFF2-40B4-BE49-F238E27FC236}">
                <a16:creationId xmlns:a16="http://schemas.microsoft.com/office/drawing/2014/main" id="{1ED92C0E-48B7-354C-BF82-E86E0A1C4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81434"/>
            <a:ext cx="3549650" cy="28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Use Card Games for Kids to Promote Movement - The Inspired Treehouse">
            <a:extLst>
              <a:ext uri="{FF2B5EF4-FFF2-40B4-BE49-F238E27FC236}">
                <a16:creationId xmlns:a16="http://schemas.microsoft.com/office/drawing/2014/main" id="{0A0E01B3-7832-6A4F-B002-A1588F4A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7174"/>
            <a:ext cx="4856480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 </a:t>
            </a:r>
            <a:r>
              <a:rPr lang="en-US" dirty="0" err="1"/>
              <a:t>RaspberryPi</a:t>
            </a:r>
            <a:r>
              <a:rPr lang="en-US" dirty="0"/>
              <a:t> CM3+ modules</a:t>
            </a:r>
          </a:p>
          <a:p>
            <a:pPr lvl="1"/>
            <a:r>
              <a:rPr lang="en-US" dirty="0"/>
              <a:t>1GB RAM</a:t>
            </a:r>
          </a:p>
          <a:p>
            <a:pPr lvl="1"/>
            <a:r>
              <a:rPr lang="en-US" dirty="0"/>
              <a:t>4 CPU</a:t>
            </a:r>
          </a:p>
          <a:p>
            <a:r>
              <a:rPr lang="en-US" dirty="0"/>
              <a:t>8 USB ports</a:t>
            </a:r>
          </a:p>
          <a:p>
            <a:pPr lvl="1"/>
            <a:r>
              <a:rPr lang="en-US" dirty="0"/>
              <a:t>Map to only 4 devices</a:t>
            </a:r>
          </a:p>
          <a:p>
            <a:r>
              <a:rPr lang="en-US" dirty="0"/>
              <a:t>I2C interface </a:t>
            </a:r>
          </a:p>
          <a:p>
            <a:pPr lvl="1"/>
            <a:r>
              <a:rPr lang="en-US" dirty="0"/>
              <a:t>Maps to all devices</a:t>
            </a:r>
          </a:p>
          <a:p>
            <a:pPr lvl="1"/>
            <a:r>
              <a:rPr lang="en-US" dirty="0"/>
              <a:t>Communication between devices</a:t>
            </a:r>
          </a:p>
          <a:p>
            <a:r>
              <a:rPr lang="en-US" dirty="0"/>
              <a:t>GPIO </a:t>
            </a:r>
          </a:p>
          <a:p>
            <a:pPr lvl="1"/>
            <a:r>
              <a:rPr lang="en-US" dirty="0"/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2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7 </a:t>
            </a:r>
            <a:r>
              <a:rPr lang="en-US" dirty="0" err="1">
                <a:solidFill>
                  <a:srgbClr val="FF0000"/>
                </a:solidFill>
              </a:rPr>
              <a:t>RaspberryPi</a:t>
            </a:r>
            <a:r>
              <a:rPr lang="en-US" dirty="0">
                <a:solidFill>
                  <a:srgbClr val="FF0000"/>
                </a:solidFill>
              </a:rPr>
              <a:t> CM3+ modules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1GB RAM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 CPU</a:t>
            </a:r>
          </a:p>
          <a:p>
            <a:r>
              <a:rPr lang="en-US" dirty="0"/>
              <a:t>8 USB ports</a:t>
            </a:r>
          </a:p>
          <a:p>
            <a:pPr lvl="1"/>
            <a:r>
              <a:rPr lang="en-US" dirty="0"/>
              <a:t>Map to only 4 devices</a:t>
            </a:r>
          </a:p>
          <a:p>
            <a:r>
              <a:rPr lang="en-US" dirty="0"/>
              <a:t>I2C interface </a:t>
            </a:r>
          </a:p>
          <a:p>
            <a:pPr lvl="1"/>
            <a:r>
              <a:rPr lang="en-US" dirty="0"/>
              <a:t>Maps to all devices</a:t>
            </a:r>
          </a:p>
          <a:p>
            <a:pPr lvl="1"/>
            <a:r>
              <a:rPr lang="en-US" dirty="0"/>
              <a:t>Communication between devices</a:t>
            </a:r>
          </a:p>
          <a:p>
            <a:r>
              <a:rPr lang="en-US" dirty="0"/>
              <a:t>GPIO </a:t>
            </a:r>
          </a:p>
          <a:p>
            <a:pPr lvl="1"/>
            <a:r>
              <a:rPr lang="en-US" dirty="0"/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F8DC52-451D-CA4F-A49B-D44981F444B9}"/>
              </a:ext>
            </a:extLst>
          </p:cNvPr>
          <p:cNvSpPr/>
          <p:nvPr/>
        </p:nvSpPr>
        <p:spPr>
          <a:xfrm>
            <a:off x="7327726" y="2555310"/>
            <a:ext cx="1402915" cy="2818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26152</TotalTime>
  <Words>3479</Words>
  <Application>Microsoft Macintosh PowerPoint</Application>
  <PresentationFormat>Widescreen</PresentationFormat>
  <Paragraphs>542</Paragraphs>
  <Slides>37</Slides>
  <Notes>36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Andale Mono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What is Node Feature Discovery (NFD)</vt:lpstr>
      <vt:lpstr>Why do I need a labeler</vt:lpstr>
      <vt:lpstr>Why do I need a labeler</vt:lpstr>
      <vt:lpstr>Unbounded Resources?</vt:lpstr>
      <vt:lpstr>w/o NFD - Childs Play</vt:lpstr>
      <vt:lpstr>Demo Infrastructure - turingpi v1</vt:lpstr>
      <vt:lpstr>Demo Infrastructure - turingpi v1</vt:lpstr>
      <vt:lpstr>Demo Infrastructure - turingpi v1</vt:lpstr>
      <vt:lpstr>Demo Infrastructure - turingpi v1</vt:lpstr>
      <vt:lpstr>Demo Infrastructure - turingpi v1</vt:lpstr>
      <vt:lpstr>Demo Infrastructure - turingpi v1</vt:lpstr>
      <vt:lpstr>Demo Infrastructure - turingpi v1</vt:lpstr>
      <vt:lpstr>PowerPoint Presentation</vt:lpstr>
      <vt:lpstr>How does it work</vt:lpstr>
      <vt:lpstr>How does it work</vt:lpstr>
      <vt:lpstr>Install Node Feature Discovery</vt:lpstr>
      <vt:lpstr>Example ConfigMap</vt:lpstr>
      <vt:lpstr>Practical NFD - Architecture Review </vt:lpstr>
      <vt:lpstr>Practicatl NFD - Architecture Review </vt:lpstr>
      <vt:lpstr>GitOps for Apps and NFD at the Edge</vt:lpstr>
      <vt:lpstr>Example gitops workflow</vt:lpstr>
      <vt:lpstr>Security</vt:lpstr>
      <vt:lpstr>NFD Summary</vt:lpstr>
      <vt:lpstr>NFD Summary</vt:lpstr>
      <vt:lpstr>NFD Summary - Pitfalls</vt:lpstr>
      <vt:lpstr>Links</vt:lpstr>
      <vt:lpstr>PowerPoint Presentation</vt:lpstr>
      <vt:lpstr>Setting up USB detection</vt:lpstr>
      <vt:lpstr>Setting up USB detection</vt:lpstr>
      <vt:lpstr>Setting up USB detection</vt:lpstr>
      <vt:lpstr>Setting up USB detection</vt:lpstr>
      <vt:lpstr>Setting up USB detection</vt:lpstr>
      <vt:lpstr>Setting up USB detection</vt:lpstr>
      <vt:lpstr>Setting up USB detection</vt:lpstr>
      <vt:lpstr>Setting up USB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Mark Abrams</cp:lastModifiedBy>
  <cp:revision>115</cp:revision>
  <dcterms:created xsi:type="dcterms:W3CDTF">2019-07-29T21:37:05Z</dcterms:created>
  <dcterms:modified xsi:type="dcterms:W3CDTF">2021-04-07T14:59:54Z</dcterms:modified>
</cp:coreProperties>
</file>