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36" r:id="rId3"/>
    <p:sldId id="437" r:id="rId4"/>
    <p:sldId id="438" r:id="rId5"/>
    <p:sldId id="439" r:id="rId6"/>
    <p:sldId id="440" r:id="rId7"/>
    <p:sldId id="441" r:id="rId8"/>
    <p:sldId id="442" r:id="rId9"/>
    <p:sldId id="444" r:id="rId10"/>
    <p:sldId id="445" r:id="rId11"/>
    <p:sldId id="446" r:id="rId12"/>
    <p:sldId id="447" r:id="rId13"/>
    <p:sldId id="448" r:id="rId14"/>
    <p:sldId id="449" r:id="rId15"/>
    <p:sldId id="450" r:id="rId16"/>
    <p:sldId id="451" r:id="rId17"/>
    <p:sldId id="452" r:id="rId18"/>
    <p:sldId id="45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a:t>
            </a:fld>
            <a:endParaRPr lang="en-US" dirty="0"/>
          </a:p>
        </p:txBody>
      </p:sp>
    </p:spTree>
    <p:extLst>
      <p:ext uri="{BB962C8B-B14F-4D97-AF65-F5344CB8AC3E}">
        <p14:creationId xmlns:p14="http://schemas.microsoft.com/office/powerpoint/2010/main" val="2655848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dirty="0"/>
          </a:p>
        </p:txBody>
      </p:sp>
    </p:spTree>
    <p:extLst>
      <p:ext uri="{BB962C8B-B14F-4D97-AF65-F5344CB8AC3E}">
        <p14:creationId xmlns:p14="http://schemas.microsoft.com/office/powerpoint/2010/main" val="285124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dirty="0"/>
          </a:p>
        </p:txBody>
      </p:sp>
    </p:spTree>
    <p:extLst>
      <p:ext uri="{BB962C8B-B14F-4D97-AF65-F5344CB8AC3E}">
        <p14:creationId xmlns:p14="http://schemas.microsoft.com/office/powerpoint/2010/main" val="353938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dirty="0"/>
          </a:p>
        </p:txBody>
      </p:sp>
    </p:spTree>
    <p:extLst>
      <p:ext uri="{BB962C8B-B14F-4D97-AF65-F5344CB8AC3E}">
        <p14:creationId xmlns:p14="http://schemas.microsoft.com/office/powerpoint/2010/main" val="400961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dirty="0"/>
          </a:p>
        </p:txBody>
      </p:sp>
    </p:spTree>
    <p:extLst>
      <p:ext uri="{BB962C8B-B14F-4D97-AF65-F5344CB8AC3E}">
        <p14:creationId xmlns:p14="http://schemas.microsoft.com/office/powerpoint/2010/main" val="4119644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dirty="0"/>
          </a:p>
        </p:txBody>
      </p:sp>
    </p:spTree>
    <p:extLst>
      <p:ext uri="{BB962C8B-B14F-4D97-AF65-F5344CB8AC3E}">
        <p14:creationId xmlns:p14="http://schemas.microsoft.com/office/powerpoint/2010/main" val="3312186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dirty="0"/>
          </a:p>
        </p:txBody>
      </p:sp>
    </p:spTree>
    <p:extLst>
      <p:ext uri="{BB962C8B-B14F-4D97-AF65-F5344CB8AC3E}">
        <p14:creationId xmlns:p14="http://schemas.microsoft.com/office/powerpoint/2010/main" val="1047727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dirty="0"/>
          </a:p>
        </p:txBody>
      </p:sp>
    </p:spTree>
    <p:extLst>
      <p:ext uri="{BB962C8B-B14F-4D97-AF65-F5344CB8AC3E}">
        <p14:creationId xmlns:p14="http://schemas.microsoft.com/office/powerpoint/2010/main" val="3437100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dirty="0"/>
          </a:p>
        </p:txBody>
      </p:sp>
    </p:spTree>
    <p:extLst>
      <p:ext uri="{BB962C8B-B14F-4D97-AF65-F5344CB8AC3E}">
        <p14:creationId xmlns:p14="http://schemas.microsoft.com/office/powerpoint/2010/main" val="239941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dirty="0"/>
          </a:p>
        </p:txBody>
      </p:sp>
    </p:spTree>
    <p:extLst>
      <p:ext uri="{BB962C8B-B14F-4D97-AF65-F5344CB8AC3E}">
        <p14:creationId xmlns:p14="http://schemas.microsoft.com/office/powerpoint/2010/main" val="172322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dirty="0"/>
          </a:p>
        </p:txBody>
      </p:sp>
    </p:spTree>
    <p:extLst>
      <p:ext uri="{BB962C8B-B14F-4D97-AF65-F5344CB8AC3E}">
        <p14:creationId xmlns:p14="http://schemas.microsoft.com/office/powerpoint/2010/main" val="54937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dirty="0"/>
          </a:p>
        </p:txBody>
      </p:sp>
    </p:spTree>
    <p:extLst>
      <p:ext uri="{BB962C8B-B14F-4D97-AF65-F5344CB8AC3E}">
        <p14:creationId xmlns:p14="http://schemas.microsoft.com/office/powerpoint/2010/main" val="607478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dirty="0"/>
          </a:p>
        </p:txBody>
      </p:sp>
    </p:spTree>
    <p:extLst>
      <p:ext uri="{BB962C8B-B14F-4D97-AF65-F5344CB8AC3E}">
        <p14:creationId xmlns:p14="http://schemas.microsoft.com/office/powerpoint/2010/main" val="1724356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dirty="0"/>
          </a:p>
        </p:txBody>
      </p:sp>
    </p:spTree>
    <p:extLst>
      <p:ext uri="{BB962C8B-B14F-4D97-AF65-F5344CB8AC3E}">
        <p14:creationId xmlns:p14="http://schemas.microsoft.com/office/powerpoint/2010/main" val="1713187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dirty="0"/>
          </a:p>
        </p:txBody>
      </p:sp>
    </p:spTree>
    <p:extLst>
      <p:ext uri="{BB962C8B-B14F-4D97-AF65-F5344CB8AC3E}">
        <p14:creationId xmlns:p14="http://schemas.microsoft.com/office/powerpoint/2010/main" val="33041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dirty="0"/>
          </a:p>
        </p:txBody>
      </p:sp>
    </p:spTree>
    <p:extLst>
      <p:ext uri="{BB962C8B-B14F-4D97-AF65-F5344CB8AC3E}">
        <p14:creationId xmlns:p14="http://schemas.microsoft.com/office/powerpoint/2010/main" val="2376813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dirty="0"/>
          </a:p>
        </p:txBody>
      </p:sp>
    </p:spTree>
    <p:extLst>
      <p:ext uri="{BB962C8B-B14F-4D97-AF65-F5344CB8AC3E}">
        <p14:creationId xmlns:p14="http://schemas.microsoft.com/office/powerpoint/2010/main" val="3151518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Kotlin for Android #3</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Passing Lambdas to Functions</a:t>
            </a:r>
          </a:p>
        </p:txBody>
      </p:sp>
      <p:sp>
        <p:nvSpPr>
          <p:cNvPr id="13" name="TextBox 12">
            <a:extLst>
              <a:ext uri="{FF2B5EF4-FFF2-40B4-BE49-F238E27FC236}">
                <a16:creationId xmlns:a16="http://schemas.microsoft.com/office/drawing/2014/main" id="{E01F4B35-D2E9-4861-A954-9643FE155927}"/>
              </a:ext>
            </a:extLst>
          </p:cNvPr>
          <p:cNvSpPr txBox="1"/>
          <p:nvPr/>
        </p:nvSpPr>
        <p:spPr>
          <a:xfrm>
            <a:off x="360783" y="1014743"/>
            <a:ext cx="11433949" cy="923330"/>
          </a:xfrm>
          <a:prstGeom prst="rect">
            <a:avLst/>
          </a:prstGeom>
          <a:noFill/>
        </p:spPr>
        <p:txBody>
          <a:bodyPr wrap="square">
            <a:spAutoFit/>
          </a:bodyPr>
          <a:lstStyle/>
          <a:p>
            <a:r>
              <a:rPr lang="en-US" dirty="0"/>
              <a:t>We can pass lambda expressions as parameters to functions: these are called "higher-order functions", because they are functions of functions. These kinds of functions can accept a lambda or an anonymous function as parameter: for example, the last() collection function returns the last character matching the given predicate.</a:t>
            </a:r>
          </a:p>
        </p:txBody>
      </p:sp>
      <p:sp>
        <p:nvSpPr>
          <p:cNvPr id="7" name="Rectangle 2">
            <a:extLst>
              <a:ext uri="{FF2B5EF4-FFF2-40B4-BE49-F238E27FC236}">
                <a16:creationId xmlns:a16="http://schemas.microsoft.com/office/drawing/2014/main" id="{8AAF7BEE-4735-4FF1-98AB-0D42FA47A887}"/>
              </a:ext>
            </a:extLst>
          </p:cNvPr>
          <p:cNvSpPr>
            <a:spLocks noChangeArrowheads="1"/>
          </p:cNvSpPr>
          <p:nvPr/>
        </p:nvSpPr>
        <p:spPr bwMode="auto">
          <a:xfrm>
            <a:off x="426098" y="2151375"/>
            <a:ext cx="9451327"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stringList</a:t>
            </a:r>
            <a:r>
              <a:rPr kumimoji="0" lang="en-US" altLang="en-US" sz="1600" b="0" i="0" u="none" strike="noStrike" cap="none" normalizeH="0" baseline="0" dirty="0">
                <a:ln>
                  <a:noFill/>
                </a:ln>
                <a:solidFill>
                  <a:srgbClr val="000000"/>
                </a:solidFill>
                <a:effectLst/>
                <a:latin typeface="Source Code Pro"/>
              </a:rPr>
              <a:t>: List&lt;String&gt; = </a:t>
            </a:r>
            <a:r>
              <a:rPr kumimoji="0" lang="en-US" altLang="en-US" sz="1600" b="0" i="0" u="none" strike="noStrike" cap="none" normalizeH="0" baseline="0" dirty="0" err="1">
                <a:ln>
                  <a:noFill/>
                </a:ln>
                <a:solidFill>
                  <a:srgbClr val="000000"/>
                </a:solidFill>
                <a:effectLst/>
                <a:latin typeface="Source Code Pro"/>
              </a:rPr>
              <a:t>listOf</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"in"</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"the"</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"club"</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err="1">
                <a:ln>
                  <a:noFill/>
                </a:ln>
                <a:solidFill>
                  <a:srgbClr val="000000"/>
                </a:solidFill>
                <a:effectLst/>
                <a:latin typeface="Source Code Pro"/>
              </a:rPr>
              <a:t>stringList.last</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will print "club"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err="1">
                <a:ln>
                  <a:noFill/>
                </a:ln>
                <a:solidFill>
                  <a:srgbClr val="000000"/>
                </a:solidFill>
                <a:effectLst/>
                <a:latin typeface="Source Code Pro"/>
              </a:rPr>
              <a:t>stringList.last</a:t>
            </a:r>
            <a:r>
              <a:rPr kumimoji="0" lang="en-US" altLang="en-US" sz="1600" b="0" i="0" u="none" strike="noStrike" cap="none" normalizeH="0" baseline="0" dirty="0">
                <a:ln>
                  <a:noFill/>
                </a:ln>
                <a:solidFill>
                  <a:srgbClr val="000000"/>
                </a:solidFill>
                <a:effectLst/>
                <a:latin typeface="Source Code Pro"/>
              </a:rPr>
              <a:t>({ s: String -&gt; </a:t>
            </a:r>
            <a:r>
              <a:rPr kumimoji="0" lang="en-US" altLang="en-US" sz="1600" b="0" i="0" u="none" strike="noStrike" cap="none" normalizeH="0" baseline="0" dirty="0" err="1">
                <a:ln>
                  <a:noFill/>
                </a:ln>
                <a:solidFill>
                  <a:srgbClr val="000000"/>
                </a:solidFill>
                <a:effectLst/>
                <a:latin typeface="Source Code Pro"/>
              </a:rPr>
              <a:t>s.length</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9900"/>
                </a:solidFill>
                <a:effectLst/>
                <a:latin typeface="Source Code Pro"/>
              </a:rPr>
              <a:t>3</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will print "the"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Rectangle 2">
            <a:extLst>
              <a:ext uri="{FF2B5EF4-FFF2-40B4-BE49-F238E27FC236}">
                <a16:creationId xmlns:a16="http://schemas.microsoft.com/office/drawing/2014/main" id="{267CE7BD-0953-47CF-888D-0746A043B180}"/>
              </a:ext>
            </a:extLst>
          </p:cNvPr>
          <p:cNvSpPr>
            <a:spLocks noChangeArrowheads="1"/>
          </p:cNvSpPr>
          <p:nvPr/>
        </p:nvSpPr>
        <p:spPr bwMode="auto">
          <a:xfrm>
            <a:off x="360783" y="3819874"/>
            <a:ext cx="9516642"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stringList</a:t>
            </a:r>
            <a:r>
              <a:rPr kumimoji="0" lang="en-US" altLang="en-US" sz="1600" b="0" i="0" u="none" strike="noStrike" cap="none" normalizeH="0" baseline="0" dirty="0">
                <a:ln>
                  <a:noFill/>
                </a:ln>
                <a:solidFill>
                  <a:srgbClr val="000000"/>
                </a:solidFill>
                <a:effectLst/>
                <a:latin typeface="Source Code Pro"/>
              </a:rPr>
              <a:t>: List&lt;String&gt; = </a:t>
            </a:r>
            <a:r>
              <a:rPr kumimoji="0" lang="en-US" altLang="en-US" sz="1600" b="0" i="0" u="none" strike="noStrike" cap="none" normalizeH="0" baseline="0" dirty="0" err="1">
                <a:ln>
                  <a:noFill/>
                </a:ln>
                <a:solidFill>
                  <a:srgbClr val="000000"/>
                </a:solidFill>
                <a:effectLst/>
                <a:latin typeface="Source Code Pro"/>
              </a:rPr>
              <a:t>listOf</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"in"</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"the"</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"club"</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err="1">
                <a:ln>
                  <a:noFill/>
                </a:ln>
                <a:solidFill>
                  <a:srgbClr val="000000"/>
                </a:solidFill>
                <a:effectLst/>
                <a:latin typeface="Source Code Pro"/>
              </a:rPr>
              <a:t>stringList.last</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will print "club"</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err="1">
                <a:ln>
                  <a:noFill/>
                </a:ln>
                <a:solidFill>
                  <a:srgbClr val="000000"/>
                </a:solidFill>
                <a:effectLst/>
                <a:latin typeface="Source Code Pro"/>
              </a:rPr>
              <a:t>stringList.last</a:t>
            </a:r>
            <a:r>
              <a:rPr kumimoji="0" lang="en-US" altLang="en-US" sz="1600" b="0" i="0" u="none" strike="noStrike" cap="none" normalizeH="0" baseline="0" dirty="0">
                <a:ln>
                  <a:noFill/>
                </a:ln>
                <a:solidFill>
                  <a:srgbClr val="000000"/>
                </a:solidFill>
                <a:effectLst/>
                <a:latin typeface="Source Code Pro"/>
              </a:rPr>
              <a:t>{ s -&gt; </a:t>
            </a:r>
            <a:r>
              <a:rPr kumimoji="0" lang="en-US" altLang="en-US" sz="1600" b="0" i="0" u="none" strike="noStrike" cap="none" normalizeH="0" baseline="0" dirty="0" err="1">
                <a:ln>
                  <a:noFill/>
                </a:ln>
                <a:solidFill>
                  <a:srgbClr val="000000"/>
                </a:solidFill>
                <a:effectLst/>
                <a:latin typeface="Source Code Pro"/>
              </a:rPr>
              <a:t>s.length</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9900"/>
                </a:solidFill>
                <a:effectLst/>
                <a:latin typeface="Source Code Pro"/>
              </a:rPr>
              <a:t>3</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will print "the"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Arrow: Down 7">
            <a:extLst>
              <a:ext uri="{FF2B5EF4-FFF2-40B4-BE49-F238E27FC236}">
                <a16:creationId xmlns:a16="http://schemas.microsoft.com/office/drawing/2014/main" id="{1AC4B4F1-930B-40E8-96E3-24A4573282DE}"/>
              </a:ext>
            </a:extLst>
          </p:cNvPr>
          <p:cNvSpPr/>
          <p:nvPr/>
        </p:nvSpPr>
        <p:spPr>
          <a:xfrm>
            <a:off x="4037744" y="2979506"/>
            <a:ext cx="421240" cy="616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1720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The </a:t>
            </a:r>
            <a:r>
              <a:rPr lang="en-US" sz="3600" i="1" dirty="0"/>
              <a:t>it</a:t>
            </a:r>
            <a:r>
              <a:rPr lang="en-US" sz="3600" dirty="0"/>
              <a:t> Argument Name</a:t>
            </a:r>
          </a:p>
        </p:txBody>
      </p:sp>
      <p:sp>
        <p:nvSpPr>
          <p:cNvPr id="15" name="TextBox 14">
            <a:extLst>
              <a:ext uri="{FF2B5EF4-FFF2-40B4-BE49-F238E27FC236}">
                <a16:creationId xmlns:a16="http://schemas.microsoft.com/office/drawing/2014/main" id="{35B4D5CF-76AA-4984-9A1D-C54620E89D40}"/>
              </a:ext>
            </a:extLst>
          </p:cNvPr>
          <p:cNvSpPr txBox="1"/>
          <p:nvPr/>
        </p:nvSpPr>
        <p:spPr>
          <a:xfrm>
            <a:off x="360784" y="1076034"/>
            <a:ext cx="11290110" cy="923330"/>
          </a:xfrm>
          <a:prstGeom prst="rect">
            <a:avLst/>
          </a:prstGeom>
          <a:noFill/>
        </p:spPr>
        <p:txBody>
          <a:bodyPr wrap="square">
            <a:spAutoFit/>
          </a:bodyPr>
          <a:lstStyle/>
          <a:p>
            <a:r>
              <a:rPr lang="en-US" dirty="0"/>
              <a:t>We can even simplify the lambda expression further again by replacing the lambda expression argument with the auto-generated default argument name </a:t>
            </a:r>
            <a:r>
              <a:rPr lang="en-US" b="1" dirty="0"/>
              <a:t>it. </a:t>
            </a:r>
            <a:r>
              <a:rPr lang="en-US" dirty="0"/>
              <a:t>The it argument name was auto-generated because last can accept a lambda expression or an anonymous function with only one argument, and its type can be inferred by the compiler. </a:t>
            </a:r>
          </a:p>
        </p:txBody>
      </p:sp>
      <p:sp>
        <p:nvSpPr>
          <p:cNvPr id="3" name="Rectangle 2">
            <a:extLst>
              <a:ext uri="{FF2B5EF4-FFF2-40B4-BE49-F238E27FC236}">
                <a16:creationId xmlns:a16="http://schemas.microsoft.com/office/drawing/2014/main" id="{7A02C0AF-175D-4B2F-8785-CCA6E645BD9D}"/>
              </a:ext>
            </a:extLst>
          </p:cNvPr>
          <p:cNvSpPr>
            <a:spLocks noChangeArrowheads="1"/>
          </p:cNvSpPr>
          <p:nvPr/>
        </p:nvSpPr>
        <p:spPr bwMode="auto">
          <a:xfrm>
            <a:off x="541106" y="2163886"/>
            <a:ext cx="5088169" cy="24622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stringList.last</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it.length</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9900"/>
                </a:solidFill>
                <a:effectLst/>
                <a:latin typeface="Source Code Pro"/>
              </a:rPr>
              <a:t>3</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987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Local Return in Lambda Expressions</a:t>
            </a:r>
          </a:p>
        </p:txBody>
      </p:sp>
      <p:sp>
        <p:nvSpPr>
          <p:cNvPr id="13" name="TextBox 12">
            <a:extLst>
              <a:ext uri="{FF2B5EF4-FFF2-40B4-BE49-F238E27FC236}">
                <a16:creationId xmlns:a16="http://schemas.microsoft.com/office/drawing/2014/main" id="{D435AFC7-BB6B-46C8-AE2C-7666E0167D25}"/>
              </a:ext>
            </a:extLst>
          </p:cNvPr>
          <p:cNvSpPr txBox="1"/>
          <p:nvPr/>
        </p:nvSpPr>
        <p:spPr>
          <a:xfrm>
            <a:off x="426097" y="1076034"/>
            <a:ext cx="7247073" cy="2862322"/>
          </a:xfrm>
          <a:prstGeom prst="rect">
            <a:avLst/>
          </a:prstGeom>
          <a:noFill/>
          <a:ln>
            <a:solidFill>
              <a:schemeClr val="tx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ource Code Pro"/>
              </a:rPr>
              <a:t>fun </a:t>
            </a:r>
            <a:r>
              <a:rPr kumimoji="0" lang="en-US" altLang="en-US" sz="1800" b="0" i="0" u="none" strike="noStrike" cap="none" normalizeH="0" baseline="0" dirty="0" err="1">
                <a:ln>
                  <a:noFill/>
                </a:ln>
                <a:solidFill>
                  <a:srgbClr val="000000"/>
                </a:solidFill>
                <a:effectLst/>
                <a:latin typeface="Source Code Pro"/>
              </a:rPr>
              <a:t>surroundingFunction</a:t>
            </a:r>
            <a:r>
              <a:rPr kumimoji="0" lang="en-US" altLang="en-US" sz="1800" b="0" i="0" u="none" strike="noStrike" cap="none" normalizeH="0" baseline="0" dirty="0">
                <a:ln>
                  <a:noFill/>
                </a:ln>
                <a:solidFill>
                  <a:srgbClr val="000000"/>
                </a:solidFill>
                <a:effectLst/>
                <a:latin typeface="Source Code Pro"/>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err="1">
                <a:ln>
                  <a:noFill/>
                </a:ln>
                <a:solidFill>
                  <a:srgbClr val="000000"/>
                </a:solidFill>
                <a:effectLst/>
                <a:latin typeface="Source Code Pro"/>
              </a:rPr>
              <a:t>val</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err="1">
                <a:ln>
                  <a:noFill/>
                </a:ln>
                <a:solidFill>
                  <a:srgbClr val="000000"/>
                </a:solidFill>
                <a:effectLst/>
                <a:latin typeface="Source Code Pro"/>
              </a:rPr>
              <a:t>intList</a:t>
            </a:r>
            <a:r>
              <a:rPr kumimoji="0" lang="en-US" altLang="en-US" sz="1800" b="0" i="0" u="none" strike="noStrike" cap="none" normalizeH="0" baseline="0" dirty="0">
                <a:ln>
                  <a:noFill/>
                </a:ln>
                <a:solidFill>
                  <a:srgbClr val="000000"/>
                </a:solidFill>
                <a:effectLst/>
                <a:latin typeface="Source Code Pro"/>
              </a:rPr>
              <a:t> = </a:t>
            </a:r>
            <a:r>
              <a:rPr kumimoji="0" lang="en-US" altLang="en-US" sz="1800" b="0" i="0" u="none" strike="noStrike" cap="none" normalizeH="0" baseline="0" dirty="0" err="1">
                <a:ln>
                  <a:noFill/>
                </a:ln>
                <a:solidFill>
                  <a:srgbClr val="000000"/>
                </a:solidFill>
                <a:effectLst/>
                <a:latin typeface="Source Code Pro"/>
              </a:rPr>
              <a:t>listOf</a:t>
            </a:r>
            <a:r>
              <a:rPr kumimoji="0" lang="en-US" altLang="en-US" sz="1800" b="0" i="0" u="none" strike="noStrike" cap="none" normalizeH="0" baseline="0" dirty="0">
                <a:ln>
                  <a:noFill/>
                </a:ln>
                <a:solidFill>
                  <a:srgbClr val="000000"/>
                </a:solidFill>
                <a:effectLst/>
                <a:latin typeface="Source Code Pro"/>
              </a:rPr>
              <a:t>(</a:t>
            </a:r>
            <a:r>
              <a:rPr kumimoji="0" lang="en-US" altLang="en-US" sz="1800" b="0" i="0" u="none" strike="noStrike" cap="none" normalizeH="0" baseline="0" dirty="0">
                <a:ln>
                  <a:noFill/>
                </a:ln>
                <a:solidFill>
                  <a:srgbClr val="009900"/>
                </a:solidFill>
                <a:effectLst/>
                <a:latin typeface="Source Code Pro"/>
              </a:rPr>
              <a:t>1</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a:ln>
                  <a:noFill/>
                </a:ln>
                <a:solidFill>
                  <a:srgbClr val="009900"/>
                </a:solidFill>
                <a:effectLst/>
                <a:latin typeface="Source Code Pro"/>
              </a:rPr>
              <a:t>2</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a:ln>
                  <a:noFill/>
                </a:ln>
                <a:solidFill>
                  <a:srgbClr val="009900"/>
                </a:solidFill>
                <a:effectLst/>
                <a:latin typeface="Source Code Pro"/>
              </a:rPr>
              <a:t>3</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a:ln>
                  <a:noFill/>
                </a:ln>
                <a:solidFill>
                  <a:srgbClr val="009900"/>
                </a:solidFill>
                <a:effectLst/>
                <a:latin typeface="Source Code Pro"/>
              </a:rPr>
              <a:t>4</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a:ln>
                  <a:noFill/>
                </a:ln>
                <a:solidFill>
                  <a:srgbClr val="009900"/>
                </a:solidFill>
                <a:effectLst/>
                <a:latin typeface="Source Code Pro"/>
              </a:rPr>
              <a:t>5</a:t>
            </a:r>
            <a:r>
              <a:rPr kumimoji="0" lang="en-US" altLang="en-US" sz="18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err="1">
                <a:ln>
                  <a:noFill/>
                </a:ln>
                <a:solidFill>
                  <a:srgbClr val="000000"/>
                </a:solidFill>
                <a:effectLst/>
                <a:latin typeface="Source Code Pro"/>
              </a:rPr>
              <a:t>intList.forEach</a:t>
            </a:r>
            <a:r>
              <a:rPr kumimoji="0" lang="en-US" altLang="en-US" sz="1800" b="0" i="0" u="none" strike="noStrike" cap="none" normalizeH="0" baseline="0" dirty="0">
                <a:ln>
                  <a:noFill/>
                </a:ln>
                <a:solidFill>
                  <a:srgbClr val="000000"/>
                </a:solidFill>
                <a:effectLst/>
                <a:latin typeface="Source Code Pro"/>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1" i="0" u="none" strike="noStrike" cap="none" normalizeH="0" baseline="0" dirty="0">
                <a:ln>
                  <a:noFill/>
                </a:ln>
                <a:solidFill>
                  <a:srgbClr val="006699"/>
                </a:solidFill>
                <a:effectLst/>
                <a:latin typeface="Source Code Pro"/>
              </a:rPr>
              <a:t>if</a:t>
            </a: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a:ln>
                  <a:noFill/>
                </a:ln>
                <a:solidFill>
                  <a:srgbClr val="000000"/>
                </a:solidFill>
                <a:effectLst/>
                <a:latin typeface="Source Code Pro"/>
              </a:rPr>
              <a:t>(it % </a:t>
            </a:r>
            <a:r>
              <a:rPr kumimoji="0" lang="en-US" altLang="en-US" sz="1800" b="0" i="0" u="none" strike="noStrike" cap="none" normalizeH="0" baseline="0" dirty="0">
                <a:ln>
                  <a:noFill/>
                </a:ln>
                <a:solidFill>
                  <a:srgbClr val="009900"/>
                </a:solidFill>
                <a:effectLst/>
                <a:latin typeface="Source Code Pro"/>
              </a:rPr>
              <a:t>2</a:t>
            </a: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a:ln>
                  <a:noFill/>
                </a:ln>
                <a:solidFill>
                  <a:srgbClr val="009900"/>
                </a:solidFill>
                <a:effectLst/>
                <a:latin typeface="Source Code Pro"/>
              </a:rPr>
              <a:t>0</a:t>
            </a:r>
            <a:r>
              <a:rPr kumimoji="0" lang="en-US" altLang="en-US" sz="1800" b="0" i="0" u="none" strike="noStrike" cap="none" normalizeH="0" baseline="0" dirty="0">
                <a:ln>
                  <a:noFill/>
                </a:ln>
                <a:solidFill>
                  <a:srgbClr val="000000"/>
                </a:solidFill>
                <a:effectLst/>
                <a:latin typeface="Source Code Pro"/>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1" i="0" u="none" strike="noStrike" cap="none" normalizeH="0" baseline="0" dirty="0">
                <a:ln>
                  <a:noFill/>
                </a:ln>
                <a:solidFill>
                  <a:srgbClr val="006699"/>
                </a:solidFill>
                <a:effectLst/>
                <a:latin typeface="Source Code Pro"/>
              </a:rPr>
              <a:t>return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89898C"/>
                </a:solidFill>
                <a:effectLst/>
                <a:latin typeface="Source Code Pro"/>
              </a:rPr>
              <a:t>    </a:t>
            </a:r>
            <a:r>
              <a:rPr kumimoji="0" lang="en-US" altLang="en-US" sz="1800" b="0" i="0" u="none" strike="noStrike" cap="none" normalizeH="0" baseline="0" dirty="0" err="1">
                <a:ln>
                  <a:noFill/>
                </a:ln>
                <a:solidFill>
                  <a:srgbClr val="000000"/>
                </a:solidFill>
                <a:effectLst/>
                <a:latin typeface="Source Code Pro"/>
              </a:rPr>
              <a:t>println</a:t>
            </a:r>
            <a:r>
              <a:rPr kumimoji="0" lang="en-US" altLang="en-US" sz="1800" b="0" i="0" u="none" strike="noStrike" cap="none" normalizeH="0" baseline="0" dirty="0">
                <a:ln>
                  <a:noFill/>
                </a:ln>
                <a:solidFill>
                  <a:srgbClr val="000000"/>
                </a:solidFill>
                <a:effectLst/>
                <a:latin typeface="Source Code Pro"/>
              </a:rPr>
              <a:t>(</a:t>
            </a:r>
            <a:r>
              <a:rPr kumimoji="0" lang="en-US" altLang="en-US" sz="1800" b="0" i="0" u="none" strike="noStrike" cap="none" normalizeH="0" baseline="0" dirty="0">
                <a:ln>
                  <a:noFill/>
                </a:ln>
                <a:solidFill>
                  <a:srgbClr val="0000FF"/>
                </a:solidFill>
                <a:effectLst/>
                <a:latin typeface="Source Code Pro"/>
              </a:rPr>
              <a:t>"End of </a:t>
            </a:r>
            <a:r>
              <a:rPr kumimoji="0" lang="en-US" altLang="en-US" sz="1800" b="0" i="0" u="none" strike="noStrike" cap="none" normalizeH="0" baseline="0" dirty="0" err="1">
                <a:ln>
                  <a:noFill/>
                </a:ln>
                <a:solidFill>
                  <a:srgbClr val="0000FF"/>
                </a:solidFill>
                <a:effectLst/>
                <a:latin typeface="Source Code Pro"/>
              </a:rPr>
              <a:t>surroundingFunction</a:t>
            </a:r>
            <a:r>
              <a:rPr kumimoji="0" lang="en-US" altLang="en-US" sz="1800" b="0" i="0" u="none" strike="noStrike" cap="none" normalizeH="0" baseline="0" dirty="0">
                <a:ln>
                  <a:noFill/>
                </a:ln>
                <a:solidFill>
                  <a:srgbClr val="0000FF"/>
                </a:solidFill>
                <a:effectLst/>
                <a:latin typeface="Source Code Pro"/>
              </a:rPr>
              <a:t>()"</a:t>
            </a:r>
            <a:r>
              <a:rPr kumimoji="0" lang="en-US" altLang="en-US" sz="18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Source Code Pro"/>
              </a:rPr>
              <a:t>surroundingFunction</a:t>
            </a:r>
            <a:r>
              <a:rPr kumimoji="0" lang="en-US" altLang="en-US" sz="1800" b="0" i="0" u="none" strike="noStrike" cap="none" normalizeH="0" baseline="0" dirty="0">
                <a:ln>
                  <a:noFill/>
                </a:ln>
                <a:solidFill>
                  <a:srgbClr val="000000"/>
                </a:solidFill>
                <a:effectLst/>
                <a:latin typeface="Source Code Pro"/>
              </a:rPr>
              <a:t>() </a:t>
            </a:r>
            <a:r>
              <a:rPr kumimoji="0" lang="en-US" altLang="en-US" sz="1800" b="0" i="0" u="none" strike="noStrike" cap="none" normalizeH="0" baseline="0" dirty="0">
                <a:ln>
                  <a:noFill/>
                </a:ln>
                <a:solidFill>
                  <a:srgbClr val="008200"/>
                </a:solidFill>
                <a:effectLst/>
                <a:latin typeface="Source Code Pro"/>
              </a:rPr>
              <a:t>// nothing printed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1573C51-AC82-442D-B431-0127356C0218}"/>
              </a:ext>
            </a:extLst>
          </p:cNvPr>
          <p:cNvSpPr txBox="1"/>
          <p:nvPr/>
        </p:nvSpPr>
        <p:spPr>
          <a:xfrm>
            <a:off x="7738486" y="1076034"/>
            <a:ext cx="4204698" cy="1477328"/>
          </a:xfrm>
          <a:prstGeom prst="rect">
            <a:avLst/>
          </a:prstGeom>
          <a:noFill/>
        </p:spPr>
        <p:txBody>
          <a:bodyPr wrap="square">
            <a:spAutoFit/>
          </a:bodyPr>
          <a:lstStyle/>
          <a:p>
            <a:r>
              <a:rPr lang="en-US" dirty="0"/>
              <a:t>return statement won't return from the lambda but instead from the containing function </a:t>
            </a:r>
            <a:r>
              <a:rPr lang="en-US" dirty="0" err="1"/>
              <a:t>surroundingFunction</a:t>
            </a:r>
            <a:r>
              <a:rPr lang="en-US" dirty="0"/>
              <a:t>()! This means that the last code statement in the </a:t>
            </a:r>
            <a:r>
              <a:rPr lang="en-US" dirty="0" err="1"/>
              <a:t>surroundingFunction</a:t>
            </a:r>
            <a:r>
              <a:rPr lang="en-US" dirty="0"/>
              <a:t>() won't execute. </a:t>
            </a:r>
          </a:p>
        </p:txBody>
      </p:sp>
    </p:spTree>
    <p:extLst>
      <p:ext uri="{BB962C8B-B14F-4D97-AF65-F5344CB8AC3E}">
        <p14:creationId xmlns:p14="http://schemas.microsoft.com/office/powerpoint/2010/main" val="3061009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Local Return in Lambda Expressions</a:t>
            </a:r>
          </a:p>
        </p:txBody>
      </p:sp>
      <p:sp>
        <p:nvSpPr>
          <p:cNvPr id="7" name="Rectangle 3">
            <a:extLst>
              <a:ext uri="{FF2B5EF4-FFF2-40B4-BE49-F238E27FC236}">
                <a16:creationId xmlns:a16="http://schemas.microsoft.com/office/drawing/2014/main" id="{FD4C2E9A-4A3F-487F-A42E-08A3597263F3}"/>
              </a:ext>
            </a:extLst>
          </p:cNvPr>
          <p:cNvSpPr>
            <a:spLocks noChangeArrowheads="1"/>
          </p:cNvSpPr>
          <p:nvPr/>
        </p:nvSpPr>
        <p:spPr bwMode="auto">
          <a:xfrm>
            <a:off x="426098" y="1076034"/>
            <a:ext cx="8003527" cy="27084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surroundingFunction</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intList</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listOf</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1</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3</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4</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5</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intList.forEach</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(it %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0</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err="1">
                <a:ln>
                  <a:noFill/>
                </a:ln>
                <a:solidFill>
                  <a:srgbClr val="006699"/>
                </a:solidFill>
                <a:effectLst/>
                <a:latin typeface="Source Code Pro"/>
              </a:rPr>
              <a:t>return</a:t>
            </a:r>
            <a:r>
              <a:rPr kumimoji="0" lang="en-US" altLang="en-US" sz="1600" b="0" i="0" u="none" strike="noStrike" cap="none" normalizeH="0" baseline="0" dirty="0" err="1">
                <a:ln>
                  <a:noFill/>
                </a:ln>
                <a:solidFill>
                  <a:srgbClr val="89898C"/>
                </a:solidFill>
                <a:effectLst/>
                <a:latin typeface="Source Code Pro"/>
              </a:rPr>
              <a:t>@forEach</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"End of </a:t>
            </a:r>
            <a:r>
              <a:rPr kumimoji="0" lang="en-US" altLang="en-US" sz="1600" b="0" i="0" u="none" strike="noStrike" cap="none" normalizeH="0" baseline="0" dirty="0" err="1">
                <a:ln>
                  <a:noFill/>
                </a:ln>
                <a:solidFill>
                  <a:srgbClr val="0000FF"/>
                </a:solidFill>
                <a:effectLst/>
                <a:latin typeface="Source Code Pro"/>
              </a:rPr>
              <a:t>surroundingFunction</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Now, it will work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surroundingFunction</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print "End of </a:t>
            </a:r>
            <a:r>
              <a:rPr kumimoji="0" lang="en-US" altLang="en-US" sz="1600" b="0" i="0" u="none" strike="noStrike" cap="none" normalizeH="0" baseline="0" dirty="0" err="1">
                <a:ln>
                  <a:noFill/>
                </a:ln>
                <a:solidFill>
                  <a:srgbClr val="008200"/>
                </a:solidFill>
                <a:effectLst/>
                <a:latin typeface="Source Code Pro"/>
              </a:rPr>
              <a:t>surroundingFunction</a:t>
            </a:r>
            <a:r>
              <a:rPr kumimoji="0" lang="en-US" altLang="en-US" sz="1600" b="0" i="0" u="none" strike="noStrike" cap="none" normalizeH="0" baseline="0" dirty="0">
                <a:ln>
                  <a:noFill/>
                </a:ln>
                <a:solidFill>
                  <a:srgbClr val="0082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52DB478D-5AAA-4FFC-97E9-250FA787D8CC}"/>
              </a:ext>
            </a:extLst>
          </p:cNvPr>
          <p:cNvSpPr txBox="1"/>
          <p:nvPr/>
        </p:nvSpPr>
        <p:spPr>
          <a:xfrm>
            <a:off x="8536690" y="1931789"/>
            <a:ext cx="3471809" cy="646331"/>
          </a:xfrm>
          <a:prstGeom prst="rect">
            <a:avLst/>
          </a:prstGeom>
          <a:noFill/>
        </p:spPr>
        <p:txBody>
          <a:bodyPr wrap="square">
            <a:spAutoFit/>
          </a:bodyPr>
          <a:lstStyle/>
          <a:p>
            <a:r>
              <a:rPr lang="en-US" dirty="0"/>
              <a:t>@</a:t>
            </a:r>
            <a:r>
              <a:rPr lang="en-US" dirty="0" err="1"/>
              <a:t>forEach</a:t>
            </a:r>
            <a:r>
              <a:rPr lang="en-US" dirty="0"/>
              <a:t> label generated by the compiler for the </a:t>
            </a:r>
            <a:r>
              <a:rPr lang="en-US" dirty="0" err="1"/>
              <a:t>forEach</a:t>
            </a:r>
            <a:r>
              <a:rPr lang="en-US" dirty="0"/>
              <a:t> function</a:t>
            </a:r>
          </a:p>
        </p:txBody>
      </p:sp>
      <p:sp>
        <p:nvSpPr>
          <p:cNvPr id="3" name="Rectangle 2">
            <a:extLst>
              <a:ext uri="{FF2B5EF4-FFF2-40B4-BE49-F238E27FC236}">
                <a16:creationId xmlns:a16="http://schemas.microsoft.com/office/drawing/2014/main" id="{AE3E27CE-2F46-4AA9-82AD-D1BC24AE97FB}"/>
              </a:ext>
            </a:extLst>
          </p:cNvPr>
          <p:cNvSpPr>
            <a:spLocks noChangeArrowheads="1"/>
          </p:cNvSpPr>
          <p:nvPr/>
        </p:nvSpPr>
        <p:spPr bwMode="auto">
          <a:xfrm>
            <a:off x="426098" y="4320602"/>
            <a:ext cx="4536427" cy="11387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8200"/>
                </a:solidFill>
                <a:effectLst/>
                <a:latin typeface="Source Code Pr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intList.forEach</a:t>
            </a:r>
            <a:r>
              <a:rPr kumimoji="0" lang="en-US" altLang="en-US" sz="1600" b="0" i="0" u="none" strike="noStrike" cap="none" normalizeH="0" baseline="0" dirty="0">
                <a:ln>
                  <a:noFill/>
                </a:ln>
                <a:solidFill>
                  <a:srgbClr val="000000"/>
                </a:solidFill>
                <a:effectLst/>
                <a:latin typeface="Source Code Pro"/>
              </a:rPr>
              <a:t> </a:t>
            </a:r>
            <a:r>
              <a:rPr kumimoji="0" lang="en-US" altLang="en-US" sz="1600" u="none" strike="noStrike" cap="none" normalizeH="0" baseline="0" dirty="0" err="1">
                <a:ln>
                  <a:noFill/>
                </a:ln>
                <a:solidFill>
                  <a:srgbClr val="000000"/>
                </a:solidFill>
                <a:effectLst/>
                <a:latin typeface="Source Code Pro"/>
              </a:rPr>
              <a:t>myLabel</a:t>
            </a:r>
            <a:r>
              <a:rPr kumimoji="0" lang="en-US" altLang="en-US" sz="160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(it %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0</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err="1">
                <a:ln>
                  <a:noFill/>
                </a:ln>
                <a:solidFill>
                  <a:srgbClr val="006699"/>
                </a:solidFill>
                <a:effectLst/>
                <a:latin typeface="Source Code Pro"/>
              </a:rPr>
              <a:t>return</a:t>
            </a:r>
            <a:r>
              <a:rPr kumimoji="0" lang="en-US" altLang="en-US" sz="1600" b="0" i="0" u="none" strike="noStrike" cap="none" normalizeH="0" baseline="0" dirty="0" err="1">
                <a:ln>
                  <a:noFill/>
                </a:ln>
                <a:solidFill>
                  <a:srgbClr val="89898C"/>
                </a:solidFill>
                <a:effectLst/>
                <a:latin typeface="Source Code Pro"/>
              </a:rPr>
              <a:t>@myLabel</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8200"/>
                </a:solidFill>
                <a:effectLst/>
                <a:latin typeface="Source Code Pro"/>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001F08E5-D2D8-4F77-9A52-3F5D19F2567B}"/>
              </a:ext>
            </a:extLst>
          </p:cNvPr>
          <p:cNvSpPr txBox="1"/>
          <p:nvPr/>
        </p:nvSpPr>
        <p:spPr>
          <a:xfrm>
            <a:off x="5668190" y="4289823"/>
            <a:ext cx="6097712" cy="1200329"/>
          </a:xfrm>
          <a:prstGeom prst="rect">
            <a:avLst/>
          </a:prstGeom>
          <a:noFill/>
        </p:spPr>
        <p:txBody>
          <a:bodyPr wrap="square">
            <a:spAutoFit/>
          </a:bodyPr>
          <a:lstStyle/>
          <a:p>
            <a:r>
              <a:rPr lang="en-US" dirty="0"/>
              <a:t>We defined our custom label called </a:t>
            </a:r>
            <a:r>
              <a:rPr lang="en-US" dirty="0" err="1"/>
              <a:t>myLabel</a:t>
            </a:r>
            <a:r>
              <a:rPr lang="en-US" dirty="0"/>
              <a:t>@ and then specified it for the return keyword. The @</a:t>
            </a:r>
            <a:r>
              <a:rPr lang="en-US" dirty="0" err="1"/>
              <a:t>forEach</a:t>
            </a:r>
            <a:r>
              <a:rPr lang="en-US" dirty="0"/>
              <a:t> label generated by the compiler for the </a:t>
            </a:r>
            <a:r>
              <a:rPr lang="en-US" dirty="0" err="1"/>
              <a:t>forEach</a:t>
            </a:r>
            <a:r>
              <a:rPr lang="en-US" dirty="0"/>
              <a:t> function is no longer available because we have defined our own. </a:t>
            </a:r>
          </a:p>
        </p:txBody>
      </p:sp>
    </p:spTree>
    <p:extLst>
      <p:ext uri="{BB962C8B-B14F-4D97-AF65-F5344CB8AC3E}">
        <p14:creationId xmlns:p14="http://schemas.microsoft.com/office/powerpoint/2010/main" val="644250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Anonymous Functions</a:t>
            </a:r>
          </a:p>
        </p:txBody>
      </p:sp>
      <p:sp>
        <p:nvSpPr>
          <p:cNvPr id="15" name="TextBox 14">
            <a:extLst>
              <a:ext uri="{FF2B5EF4-FFF2-40B4-BE49-F238E27FC236}">
                <a16:creationId xmlns:a16="http://schemas.microsoft.com/office/drawing/2014/main" id="{52DB478D-5AAA-4FFC-97E9-250FA787D8CC}"/>
              </a:ext>
            </a:extLst>
          </p:cNvPr>
          <p:cNvSpPr txBox="1"/>
          <p:nvPr/>
        </p:nvSpPr>
        <p:spPr>
          <a:xfrm>
            <a:off x="426098" y="1004085"/>
            <a:ext cx="10608347" cy="1477328"/>
          </a:xfrm>
          <a:prstGeom prst="rect">
            <a:avLst/>
          </a:prstGeom>
          <a:noFill/>
        </p:spPr>
        <p:txBody>
          <a:bodyPr wrap="square">
            <a:spAutoFit/>
          </a:bodyPr>
          <a:lstStyle/>
          <a:p>
            <a:r>
              <a:rPr lang="en-US" dirty="0"/>
              <a:t>An anonymous function is another way to define a block of code that can be passed to a function. It is not bound to any identifier. Here are the characteristics of an anonymous function in Kotlin:</a:t>
            </a:r>
          </a:p>
          <a:p>
            <a:pPr marL="285750" indent="-285750">
              <a:buFont typeface="Arial" panose="020B0604020202020204" pitchFamily="34" charset="0"/>
              <a:buChar char="•"/>
            </a:pPr>
            <a:r>
              <a:rPr lang="en-US" dirty="0"/>
              <a:t>has no name</a:t>
            </a:r>
          </a:p>
          <a:p>
            <a:pPr marL="285750" indent="-285750">
              <a:buFont typeface="Arial" panose="020B0604020202020204" pitchFamily="34" charset="0"/>
              <a:buChar char="•"/>
            </a:pPr>
            <a:r>
              <a:rPr lang="en-US" dirty="0"/>
              <a:t>is created with the fun keyword</a:t>
            </a:r>
          </a:p>
          <a:p>
            <a:pPr marL="285750" indent="-285750">
              <a:buFont typeface="Arial" panose="020B0604020202020204" pitchFamily="34" charset="0"/>
              <a:buChar char="•"/>
            </a:pPr>
            <a:r>
              <a:rPr lang="en-US" dirty="0"/>
              <a:t>contains a function body</a:t>
            </a:r>
          </a:p>
        </p:txBody>
      </p:sp>
      <p:sp>
        <p:nvSpPr>
          <p:cNvPr id="2" name="Rectangle 2">
            <a:extLst>
              <a:ext uri="{FF2B5EF4-FFF2-40B4-BE49-F238E27FC236}">
                <a16:creationId xmlns:a16="http://schemas.microsoft.com/office/drawing/2014/main" id="{2F1EA3CD-9058-4DB8-A623-9179D34B387B}"/>
              </a:ext>
            </a:extLst>
          </p:cNvPr>
          <p:cNvSpPr>
            <a:spLocks noChangeArrowheads="1"/>
          </p:cNvSpPr>
          <p:nvPr/>
        </p:nvSpPr>
        <p:spPr bwMode="auto">
          <a:xfrm>
            <a:off x="444671" y="2641887"/>
            <a:ext cx="7280103" cy="98488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strLenThree</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stringList.last</a:t>
            </a:r>
            <a:r>
              <a:rPr kumimoji="0" lang="en-US" altLang="en-US" sz="1600" b="0" i="0" u="none" strike="noStrike" cap="none" normalizeH="0" baseline="0" dirty="0">
                <a:ln>
                  <a:noFill/>
                </a:ln>
                <a:solidFill>
                  <a:srgbClr val="000000"/>
                </a:solidFill>
                <a:effectLst/>
                <a:latin typeface="Source Code Pro"/>
              </a:rPr>
              <a:t>( fun(string): Boolean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return</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string.length</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a:ln>
                  <a:noFill/>
                </a:ln>
                <a:solidFill>
                  <a:srgbClr val="009900"/>
                </a:solidFill>
                <a:effectLst/>
                <a:latin typeface="Source Code Pro"/>
              </a:rPr>
              <a:t>3</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err="1">
                <a:ln>
                  <a:noFill/>
                </a:ln>
                <a:solidFill>
                  <a:srgbClr val="000000"/>
                </a:solidFill>
                <a:effectLst/>
                <a:latin typeface="Source Code Pro"/>
              </a:rPr>
              <a:t>strLenThree</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will print "the"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FCA2A18-70D5-4445-A407-8E2A25435191}"/>
              </a:ext>
            </a:extLst>
          </p:cNvPr>
          <p:cNvSpPr txBox="1"/>
          <p:nvPr/>
        </p:nvSpPr>
        <p:spPr>
          <a:xfrm>
            <a:off x="7911326" y="2672664"/>
            <a:ext cx="4031858" cy="923330"/>
          </a:xfrm>
          <a:prstGeom prst="rect">
            <a:avLst/>
          </a:prstGeom>
          <a:noFill/>
        </p:spPr>
        <p:txBody>
          <a:bodyPr wrap="square">
            <a:spAutoFit/>
          </a:bodyPr>
          <a:lstStyle/>
          <a:p>
            <a:r>
              <a:rPr lang="en-US" dirty="0"/>
              <a:t>We have replaced the lambda expression with an anonymous function because we want to be explicit about the return type</a:t>
            </a:r>
          </a:p>
        </p:txBody>
      </p:sp>
      <p:sp>
        <p:nvSpPr>
          <p:cNvPr id="5" name="Rectangle 3">
            <a:extLst>
              <a:ext uri="{FF2B5EF4-FFF2-40B4-BE49-F238E27FC236}">
                <a16:creationId xmlns:a16="http://schemas.microsoft.com/office/drawing/2014/main" id="{B071330A-4A52-4C0B-9B69-2EA1C2A9CC1D}"/>
              </a:ext>
            </a:extLst>
          </p:cNvPr>
          <p:cNvSpPr>
            <a:spLocks noChangeArrowheads="1"/>
          </p:cNvSpPr>
          <p:nvPr/>
        </p:nvSpPr>
        <p:spPr bwMode="auto">
          <a:xfrm>
            <a:off x="2942508" y="3787976"/>
            <a:ext cx="8582742" cy="27084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surroundingFunction</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intList</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listOf</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1</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3</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4</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5</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FF0000"/>
                </a:solidFill>
                <a:effectLst/>
                <a:latin typeface="Source Code Pro"/>
              </a:rPr>
              <a:t>intList.forEach</a:t>
            </a:r>
            <a:r>
              <a:rPr kumimoji="0" lang="en-US" altLang="en-US" sz="1600" b="0" i="0" u="none" strike="noStrike" cap="none" normalizeH="0" baseline="0" dirty="0">
                <a:ln>
                  <a:noFill/>
                </a:ln>
                <a:solidFill>
                  <a:srgbClr val="FF0000"/>
                </a:solidFill>
                <a:effectLst/>
                <a:latin typeface="Source Code Pro"/>
              </a:rPr>
              <a:t> ( fun(number) {</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Source Code Pro"/>
              </a:rPr>
              <a:t>        </a:t>
            </a:r>
            <a:r>
              <a:rPr kumimoji="0" lang="en-US" altLang="en-US" sz="1600" b="1" i="0" u="none" strike="noStrike" cap="none" normalizeH="0" baseline="0" dirty="0">
                <a:ln>
                  <a:noFill/>
                </a:ln>
                <a:solidFill>
                  <a:srgbClr val="FF0000"/>
                </a:solidFill>
                <a:effectLst/>
                <a:latin typeface="Source Code Pro"/>
              </a:rPr>
              <a:t>if</a:t>
            </a:r>
            <a:r>
              <a:rPr kumimoji="0" lang="en-US" altLang="en-US" sz="1600" b="0" i="0" u="none" strike="noStrike" cap="none" normalizeH="0" baseline="0" dirty="0">
                <a:ln>
                  <a:noFill/>
                </a:ln>
                <a:solidFill>
                  <a:srgbClr val="FF0000"/>
                </a:solidFill>
                <a:effectLst/>
                <a:latin typeface="Source Code Pro"/>
              </a:rPr>
              <a:t> (number % 2 == 0) {</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Source Code Pro"/>
              </a:rPr>
              <a:t>            </a:t>
            </a:r>
            <a:r>
              <a:rPr kumimoji="0" lang="en-US" altLang="en-US" sz="1600" b="1" i="0" u="none" strike="noStrike" cap="none" normalizeH="0" baseline="0" dirty="0">
                <a:ln>
                  <a:noFill/>
                </a:ln>
                <a:solidFill>
                  <a:srgbClr val="FF0000"/>
                </a:solidFill>
                <a:effectLst/>
                <a:latin typeface="Source Code Pro"/>
              </a:rPr>
              <a:t>return</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Source Code Pro"/>
              </a:rPr>
              <a:t>        }</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FF0000"/>
                </a:solidFill>
                <a:effectLst/>
                <a:latin typeface="Source Code Pro"/>
              </a:rPr>
              <a:t>    })</a:t>
            </a:r>
            <a:endParaRPr kumimoji="0" lang="en-US" altLang="en-US" sz="16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"End of </a:t>
            </a:r>
            <a:r>
              <a:rPr kumimoji="0" lang="en-US" altLang="en-US" sz="1600" b="0" i="0" u="none" strike="noStrike" cap="none" normalizeH="0" baseline="0" dirty="0" err="1">
                <a:ln>
                  <a:noFill/>
                </a:ln>
                <a:solidFill>
                  <a:srgbClr val="0000FF"/>
                </a:solidFill>
                <a:effectLst/>
                <a:latin typeface="Source Code Pro"/>
              </a:rPr>
              <a:t>surroundingFunction</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statement executed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surroundingFunction</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will print "End of </a:t>
            </a:r>
            <a:r>
              <a:rPr kumimoji="0" lang="en-US" altLang="en-US" sz="1600" b="0" i="0" u="none" strike="noStrike" cap="none" normalizeH="0" baseline="0" dirty="0" err="1">
                <a:ln>
                  <a:noFill/>
                </a:ln>
                <a:solidFill>
                  <a:srgbClr val="008200"/>
                </a:solidFill>
                <a:effectLst/>
                <a:latin typeface="Source Code Pro"/>
              </a:rPr>
              <a:t>surroundingFunction</a:t>
            </a:r>
            <a:r>
              <a:rPr kumimoji="0" lang="en-US" altLang="en-US" sz="1600" b="0" i="0" u="none" strike="noStrike" cap="none" normalizeH="0" baseline="0" dirty="0">
                <a:ln>
                  <a:noFill/>
                </a:ln>
                <a:solidFill>
                  <a:srgbClr val="0082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606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Local or Nested Functions</a:t>
            </a:r>
          </a:p>
        </p:txBody>
      </p:sp>
      <p:sp>
        <p:nvSpPr>
          <p:cNvPr id="15" name="TextBox 14">
            <a:extLst>
              <a:ext uri="{FF2B5EF4-FFF2-40B4-BE49-F238E27FC236}">
                <a16:creationId xmlns:a16="http://schemas.microsoft.com/office/drawing/2014/main" id="{52DB478D-5AAA-4FFC-97E9-250FA787D8CC}"/>
              </a:ext>
            </a:extLst>
          </p:cNvPr>
          <p:cNvSpPr txBox="1"/>
          <p:nvPr/>
        </p:nvSpPr>
        <p:spPr>
          <a:xfrm>
            <a:off x="426098" y="1004085"/>
            <a:ext cx="10608347" cy="1200329"/>
          </a:xfrm>
          <a:prstGeom prst="rect">
            <a:avLst/>
          </a:prstGeom>
          <a:noFill/>
        </p:spPr>
        <p:txBody>
          <a:bodyPr wrap="square">
            <a:spAutoFit/>
          </a:bodyPr>
          <a:lstStyle/>
          <a:p>
            <a:r>
              <a:rPr lang="en-US" dirty="0"/>
              <a:t>To take program modularization further, Kotlin provides us with local functions—also known as nested functions. A local function is a function that is declared inside another function. </a:t>
            </a:r>
          </a:p>
          <a:p>
            <a:endParaRPr lang="en-US" dirty="0"/>
          </a:p>
          <a:p>
            <a:pPr marL="285750" indent="-285750">
              <a:buFont typeface="Arial" panose="020B0604020202020204" pitchFamily="34" charset="0"/>
              <a:buChar char="•"/>
            </a:pPr>
            <a:endParaRPr lang="en-US" dirty="0"/>
          </a:p>
        </p:txBody>
      </p:sp>
      <p:sp>
        <p:nvSpPr>
          <p:cNvPr id="3" name="Rectangle 2">
            <a:extLst>
              <a:ext uri="{FF2B5EF4-FFF2-40B4-BE49-F238E27FC236}">
                <a16:creationId xmlns:a16="http://schemas.microsoft.com/office/drawing/2014/main" id="{7915DDF9-354B-4EC0-80A1-F141EF337073}"/>
              </a:ext>
            </a:extLst>
          </p:cNvPr>
          <p:cNvSpPr>
            <a:spLocks noChangeArrowheads="1"/>
          </p:cNvSpPr>
          <p:nvPr/>
        </p:nvSpPr>
        <p:spPr bwMode="auto">
          <a:xfrm>
            <a:off x="541595" y="1924366"/>
            <a:ext cx="11108810" cy="29546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printCircumferenceAndArea</a:t>
            </a:r>
            <a:r>
              <a:rPr kumimoji="0" lang="en-US" altLang="en-US" sz="1600" b="0" i="0" u="none" strike="noStrike" cap="none" normalizeH="0" baseline="0" dirty="0">
                <a:ln>
                  <a:noFill/>
                </a:ln>
                <a:solidFill>
                  <a:srgbClr val="000000"/>
                </a:solidFill>
                <a:effectLst/>
                <a:latin typeface="Source Code Pro"/>
              </a:rPr>
              <a:t>(radius: Double): Unit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calCircumference</a:t>
            </a:r>
            <a:r>
              <a:rPr kumimoji="0" lang="en-US" altLang="en-US" sz="1600" b="0" i="0" u="none" strike="noStrike" cap="none" normalizeH="0" baseline="0" dirty="0">
                <a:ln>
                  <a:noFill/>
                </a:ln>
                <a:solidFill>
                  <a:srgbClr val="000000"/>
                </a:solidFill>
                <a:effectLst/>
                <a:latin typeface="Source Code Pro"/>
              </a:rPr>
              <a:t>(radius: Double): Double =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Math.PI</a:t>
            </a:r>
            <a:r>
              <a:rPr kumimoji="0" lang="en-US" altLang="en-US" sz="1600" b="0" i="0" u="none" strike="noStrike" cap="none" normalizeH="0" baseline="0" dirty="0">
                <a:ln>
                  <a:noFill/>
                </a:ln>
                <a:solidFill>
                  <a:srgbClr val="000000"/>
                </a:solidFill>
                <a:effectLst/>
                <a:latin typeface="Source Code Pro"/>
              </a:rPr>
              <a:t>) * radius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circumference = </a:t>
            </a:r>
            <a:r>
              <a:rPr kumimoji="0" lang="en-US" altLang="en-US" sz="1600" b="0" i="0" u="none" strike="noStrike" cap="none" normalizeH="0" baseline="0" dirty="0">
                <a:ln>
                  <a:noFill/>
                </a:ln>
                <a:solidFill>
                  <a:srgbClr val="0000FF"/>
                </a:solidFill>
                <a:effectLst/>
                <a:latin typeface="Source Code Pro"/>
              </a:rPr>
              <a:t>"%.2f"</a:t>
            </a:r>
            <a:r>
              <a:rPr kumimoji="0" lang="en-US" altLang="en-US" sz="1600" b="0" i="0" u="none" strike="noStrike" cap="none" normalizeH="0" baseline="0" dirty="0">
                <a:ln>
                  <a:noFill/>
                </a:ln>
                <a:solidFill>
                  <a:srgbClr val="000000"/>
                </a:solidFill>
                <a:effectLst/>
                <a:latin typeface="Source Code Pro"/>
              </a:rPr>
              <a:t>.format(</a:t>
            </a:r>
            <a:r>
              <a:rPr kumimoji="0" lang="en-US" altLang="en-US" sz="1600" b="0" i="0" u="none" strike="noStrike" cap="none" normalizeH="0" baseline="0" dirty="0" err="1">
                <a:ln>
                  <a:noFill/>
                </a:ln>
                <a:solidFill>
                  <a:srgbClr val="000000"/>
                </a:solidFill>
                <a:effectLst/>
                <a:latin typeface="Source Code Pro"/>
              </a:rPr>
              <a:t>calCircumference</a:t>
            </a:r>
            <a:r>
              <a:rPr kumimoji="0" lang="en-US" altLang="en-US" sz="1600" b="0" i="0" u="none" strike="noStrike" cap="none" normalizeH="0" baseline="0" dirty="0">
                <a:ln>
                  <a:noFill/>
                </a:ln>
                <a:solidFill>
                  <a:srgbClr val="000000"/>
                </a:solidFill>
                <a:effectLst/>
                <a:latin typeface="Source Code Pro"/>
              </a:rPr>
              <a:t>(radius))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calArea</a:t>
            </a:r>
            <a:r>
              <a:rPr kumimoji="0" lang="en-US" altLang="en-US" sz="1600" b="0" i="0" u="none" strike="noStrike" cap="none" normalizeH="0" baseline="0" dirty="0">
                <a:ln>
                  <a:noFill/>
                </a:ln>
                <a:solidFill>
                  <a:srgbClr val="000000"/>
                </a:solidFill>
                <a:effectLst/>
                <a:latin typeface="Source Code Pro"/>
              </a:rPr>
              <a:t>(radius: Double): Double = (</a:t>
            </a:r>
            <a:r>
              <a:rPr kumimoji="0" lang="en-US" altLang="en-US" sz="1600" b="0" i="0" u="none" strike="noStrike" cap="none" normalizeH="0" baseline="0" dirty="0" err="1">
                <a:ln>
                  <a:noFill/>
                </a:ln>
                <a:solidFill>
                  <a:srgbClr val="000000"/>
                </a:solidFill>
                <a:effectLst/>
                <a:latin typeface="Source Code Pro"/>
              </a:rPr>
              <a:t>Math.PI</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Math.pow</a:t>
            </a:r>
            <a:r>
              <a:rPr kumimoji="0" lang="en-US" altLang="en-US" sz="1600" b="0" i="0" u="none" strike="noStrike" cap="none" normalizeH="0" baseline="0" dirty="0">
                <a:ln>
                  <a:noFill/>
                </a:ln>
                <a:solidFill>
                  <a:srgbClr val="000000"/>
                </a:solidFill>
                <a:effectLst/>
                <a:latin typeface="Source Code Pro"/>
              </a:rPr>
              <a:t>(radius, </a:t>
            </a:r>
            <a:r>
              <a:rPr kumimoji="0" lang="en-US" altLang="en-US" sz="1600" b="0" i="0" u="none" strike="noStrike" cap="none" normalizeH="0" baseline="0" dirty="0">
                <a:ln>
                  <a:noFill/>
                </a:ln>
                <a:solidFill>
                  <a:srgbClr val="009900"/>
                </a:solidFill>
                <a:effectLst/>
                <a:latin typeface="Source Code Pro"/>
              </a:rPr>
              <a:t>2.0</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area = </a:t>
            </a:r>
            <a:r>
              <a:rPr kumimoji="0" lang="en-US" altLang="en-US" sz="1600" b="0" i="0" u="none" strike="noStrike" cap="none" normalizeH="0" baseline="0" dirty="0">
                <a:ln>
                  <a:noFill/>
                </a:ln>
                <a:solidFill>
                  <a:srgbClr val="0000FF"/>
                </a:solidFill>
                <a:effectLst/>
                <a:latin typeface="Source Code Pro"/>
              </a:rPr>
              <a:t>"%.2f"</a:t>
            </a:r>
            <a:r>
              <a:rPr kumimoji="0" lang="en-US" altLang="en-US" sz="1600" b="0" i="0" u="none" strike="noStrike" cap="none" normalizeH="0" baseline="0" dirty="0">
                <a:ln>
                  <a:noFill/>
                </a:ln>
                <a:solidFill>
                  <a:srgbClr val="000000"/>
                </a:solidFill>
                <a:effectLst/>
                <a:latin typeface="Source Code Pro"/>
              </a:rPr>
              <a:t>.format(</a:t>
            </a:r>
            <a:r>
              <a:rPr kumimoji="0" lang="en-US" altLang="en-US" sz="1600" b="0" i="0" u="none" strike="noStrike" cap="none" normalizeH="0" baseline="0" dirty="0" err="1">
                <a:ln>
                  <a:noFill/>
                </a:ln>
                <a:solidFill>
                  <a:srgbClr val="000000"/>
                </a:solidFill>
                <a:effectLst/>
                <a:latin typeface="Source Code Pro"/>
              </a:rPr>
              <a:t>calArea</a:t>
            </a:r>
            <a:r>
              <a:rPr kumimoji="0" lang="en-US" altLang="en-US" sz="1600" b="0" i="0" u="none" strike="noStrike" cap="none" normalizeH="0" baseline="0" dirty="0">
                <a:ln>
                  <a:noFill/>
                </a:ln>
                <a:solidFill>
                  <a:srgbClr val="000000"/>
                </a:solidFill>
                <a:effectLst/>
                <a:latin typeface="Source Code Pro"/>
              </a:rPr>
              <a:t>(radius))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a:ln>
                  <a:noFill/>
                </a:ln>
                <a:solidFill>
                  <a:srgbClr val="0000FF"/>
                </a:solidFill>
                <a:effectLst/>
                <a:latin typeface="Source Code Pro"/>
              </a:rPr>
              <a:t>"The circle circumference of $radius </a:t>
            </a:r>
            <a:r>
              <a:rPr kumimoji="0" lang="en-US" altLang="en-US" sz="1600" b="0" i="0" u="none" strike="noStrike" cap="none" normalizeH="0" baseline="0" dirty="0" err="1">
                <a:ln>
                  <a:noFill/>
                </a:ln>
                <a:solidFill>
                  <a:srgbClr val="0000FF"/>
                </a:solidFill>
                <a:effectLst/>
                <a:latin typeface="Source Code Pro"/>
              </a:rPr>
              <a:t>radius</a:t>
            </a:r>
            <a:r>
              <a:rPr kumimoji="0" lang="en-US" altLang="en-US" sz="1600" b="0" i="0" u="none" strike="noStrike" cap="none" normalizeH="0" baseline="0" dirty="0">
                <a:ln>
                  <a:noFill/>
                </a:ln>
                <a:solidFill>
                  <a:srgbClr val="0000FF"/>
                </a:solidFill>
                <a:effectLst/>
                <a:latin typeface="Source Code Pro"/>
              </a:rPr>
              <a:t> is $circumference and area is $area"</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printCircumferenceAndArea</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3.0</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The circle circumference of 3.0 radius is 18.85 and area is 28.27</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D413CAC2-0DA8-47B8-838A-2D6F744BCE17}"/>
              </a:ext>
            </a:extLst>
          </p:cNvPr>
          <p:cNvSpPr txBox="1"/>
          <p:nvPr/>
        </p:nvSpPr>
        <p:spPr>
          <a:xfrm>
            <a:off x="426097" y="5049131"/>
            <a:ext cx="9591205" cy="369332"/>
          </a:xfrm>
          <a:prstGeom prst="rect">
            <a:avLst/>
          </a:prstGeom>
          <a:noFill/>
        </p:spPr>
        <p:txBody>
          <a:bodyPr wrap="square">
            <a:spAutoFit/>
          </a:bodyPr>
          <a:lstStyle/>
          <a:p>
            <a:r>
              <a:rPr lang="en-US" dirty="0"/>
              <a:t>The nested functions can be called only from within the enclosing function and not outside.</a:t>
            </a:r>
          </a:p>
        </p:txBody>
      </p:sp>
    </p:spTree>
    <p:extLst>
      <p:ext uri="{BB962C8B-B14F-4D97-AF65-F5344CB8AC3E}">
        <p14:creationId xmlns:p14="http://schemas.microsoft.com/office/powerpoint/2010/main" val="3994075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Local or Nested Functions</a:t>
            </a:r>
          </a:p>
        </p:txBody>
      </p:sp>
      <p:sp>
        <p:nvSpPr>
          <p:cNvPr id="15" name="TextBox 14">
            <a:extLst>
              <a:ext uri="{FF2B5EF4-FFF2-40B4-BE49-F238E27FC236}">
                <a16:creationId xmlns:a16="http://schemas.microsoft.com/office/drawing/2014/main" id="{52DB478D-5AAA-4FFC-97E9-250FA787D8CC}"/>
              </a:ext>
            </a:extLst>
          </p:cNvPr>
          <p:cNvSpPr txBox="1"/>
          <p:nvPr/>
        </p:nvSpPr>
        <p:spPr>
          <a:xfrm>
            <a:off x="426098" y="1004085"/>
            <a:ext cx="10608347" cy="923330"/>
          </a:xfrm>
          <a:prstGeom prst="rect">
            <a:avLst/>
          </a:prstGeom>
          <a:noFill/>
        </p:spPr>
        <p:txBody>
          <a:bodyPr wrap="square">
            <a:spAutoFit/>
          </a:bodyPr>
          <a:lstStyle/>
          <a:p>
            <a:r>
              <a:rPr lang="en-US" dirty="0"/>
              <a:t>We can make our local functions more concise by not explicitly passing parameters to them. This is possible because local functions have access to all parameters and variables of the enclosing function.</a:t>
            </a:r>
          </a:p>
          <a:p>
            <a:pPr marL="285750" indent="-285750">
              <a:buFont typeface="Arial" panose="020B0604020202020204" pitchFamily="34" charset="0"/>
              <a:buChar char="•"/>
            </a:pPr>
            <a:endParaRPr lang="en-US" dirty="0"/>
          </a:p>
        </p:txBody>
      </p:sp>
      <p:sp>
        <p:nvSpPr>
          <p:cNvPr id="2" name="Rectangle 2">
            <a:extLst>
              <a:ext uri="{FF2B5EF4-FFF2-40B4-BE49-F238E27FC236}">
                <a16:creationId xmlns:a16="http://schemas.microsoft.com/office/drawing/2014/main" id="{12655A58-AF4C-4B37-B752-5F968537F256}"/>
              </a:ext>
            </a:extLst>
          </p:cNvPr>
          <p:cNvSpPr>
            <a:spLocks noChangeArrowheads="1"/>
          </p:cNvSpPr>
          <p:nvPr/>
        </p:nvSpPr>
        <p:spPr bwMode="auto">
          <a:xfrm>
            <a:off x="534257" y="1860792"/>
            <a:ext cx="8322067" cy="22159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printCircumferenceAndArea</a:t>
            </a:r>
            <a:r>
              <a:rPr kumimoji="0" lang="en-US" altLang="en-US" sz="1600" b="0" i="0" u="none" strike="noStrike" cap="none" normalizeH="0" baseline="0" dirty="0">
                <a:ln>
                  <a:noFill/>
                </a:ln>
                <a:solidFill>
                  <a:srgbClr val="000000"/>
                </a:solidFill>
                <a:effectLst/>
                <a:latin typeface="Source Code Pro"/>
              </a:rPr>
              <a:t>(radius: Double): Unit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calCircumference</a:t>
            </a:r>
            <a:r>
              <a:rPr kumimoji="0" lang="en-US" altLang="en-US" sz="1600" b="0" i="0" u="none" strike="noStrike" cap="none" normalizeH="0" baseline="0" dirty="0">
                <a:ln>
                  <a:noFill/>
                </a:ln>
                <a:solidFill>
                  <a:srgbClr val="000000"/>
                </a:solidFill>
                <a:effectLst/>
                <a:latin typeface="Source Code Pro"/>
              </a:rPr>
              <a:t>(): Double =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Math.PI</a:t>
            </a:r>
            <a:r>
              <a:rPr kumimoji="0" lang="en-US" altLang="en-US" sz="1600" b="0" i="0" u="none" strike="noStrike" cap="none" normalizeH="0" baseline="0" dirty="0">
                <a:ln>
                  <a:noFill/>
                </a:ln>
                <a:solidFill>
                  <a:srgbClr val="000000"/>
                </a:solidFill>
                <a:effectLst/>
                <a:latin typeface="Source Code Pro"/>
              </a:rPr>
              <a:t>) * radius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circumference = </a:t>
            </a:r>
            <a:r>
              <a:rPr kumimoji="0" lang="en-US" altLang="en-US" sz="1600" b="0" i="0" u="none" strike="noStrike" cap="none" normalizeH="0" baseline="0" dirty="0">
                <a:ln>
                  <a:noFill/>
                </a:ln>
                <a:solidFill>
                  <a:srgbClr val="0000FF"/>
                </a:solidFill>
                <a:effectLst/>
                <a:latin typeface="Source Code Pro"/>
              </a:rPr>
              <a:t>"%.2f"</a:t>
            </a:r>
            <a:r>
              <a:rPr kumimoji="0" lang="en-US" altLang="en-US" sz="1600" b="0" i="0" u="none" strike="noStrike" cap="none" normalizeH="0" baseline="0" dirty="0">
                <a:ln>
                  <a:noFill/>
                </a:ln>
                <a:solidFill>
                  <a:srgbClr val="000000"/>
                </a:solidFill>
                <a:effectLst/>
                <a:latin typeface="Source Code Pro"/>
              </a:rPr>
              <a:t>.format(</a:t>
            </a:r>
            <a:r>
              <a:rPr kumimoji="0" lang="en-US" altLang="en-US" sz="1600" b="0" i="0" u="none" strike="noStrike" cap="none" normalizeH="0" baseline="0" dirty="0" err="1">
                <a:ln>
                  <a:noFill/>
                </a:ln>
                <a:solidFill>
                  <a:srgbClr val="000000"/>
                </a:solidFill>
                <a:effectLst/>
                <a:latin typeface="Source Code Pro"/>
              </a:rPr>
              <a:t>calCircumference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calArea</a:t>
            </a:r>
            <a:r>
              <a:rPr kumimoji="0" lang="en-US" altLang="en-US" sz="1600" b="0" i="0" u="none" strike="noStrike" cap="none" normalizeH="0" baseline="0" dirty="0">
                <a:ln>
                  <a:noFill/>
                </a:ln>
                <a:solidFill>
                  <a:srgbClr val="000000"/>
                </a:solidFill>
                <a:effectLst/>
                <a:latin typeface="Source Code Pro"/>
              </a:rPr>
              <a:t>(): Double = (</a:t>
            </a:r>
            <a:r>
              <a:rPr kumimoji="0" lang="en-US" altLang="en-US" sz="1600" b="0" i="0" u="none" strike="noStrike" cap="none" normalizeH="0" baseline="0" dirty="0" err="1">
                <a:ln>
                  <a:noFill/>
                </a:ln>
                <a:solidFill>
                  <a:srgbClr val="000000"/>
                </a:solidFill>
                <a:effectLst/>
                <a:latin typeface="Source Code Pro"/>
              </a:rPr>
              <a:t>Math.PI</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Math.pow</a:t>
            </a:r>
            <a:r>
              <a:rPr kumimoji="0" lang="en-US" altLang="en-US" sz="1600" b="0" i="0" u="none" strike="noStrike" cap="none" normalizeH="0" baseline="0" dirty="0">
                <a:ln>
                  <a:noFill/>
                </a:ln>
                <a:solidFill>
                  <a:srgbClr val="000000"/>
                </a:solidFill>
                <a:effectLst/>
                <a:latin typeface="Source Code Pro"/>
              </a:rPr>
              <a:t>(radius, </a:t>
            </a:r>
            <a:r>
              <a:rPr kumimoji="0" lang="en-US" altLang="en-US" sz="1600" b="0" i="0" u="none" strike="noStrike" cap="none" normalizeH="0" baseline="0" dirty="0">
                <a:ln>
                  <a:noFill/>
                </a:ln>
                <a:solidFill>
                  <a:srgbClr val="009900"/>
                </a:solidFill>
                <a:effectLst/>
                <a:latin typeface="Source Code Pro"/>
              </a:rPr>
              <a:t>2.0</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area = </a:t>
            </a:r>
            <a:r>
              <a:rPr kumimoji="0" lang="en-US" altLang="en-US" sz="1600" b="0" i="0" u="none" strike="noStrike" cap="none" normalizeH="0" baseline="0" dirty="0">
                <a:ln>
                  <a:noFill/>
                </a:ln>
                <a:solidFill>
                  <a:srgbClr val="0000FF"/>
                </a:solidFill>
                <a:effectLst/>
                <a:latin typeface="Source Code Pro"/>
              </a:rPr>
              <a:t>"%.2f"</a:t>
            </a:r>
            <a:r>
              <a:rPr kumimoji="0" lang="en-US" altLang="en-US" sz="1600" b="0" i="0" u="none" strike="noStrike" cap="none" normalizeH="0" baseline="0" dirty="0">
                <a:ln>
                  <a:noFill/>
                </a:ln>
                <a:solidFill>
                  <a:srgbClr val="000000"/>
                </a:solidFill>
                <a:effectLst/>
                <a:latin typeface="Source Code Pro"/>
              </a:rPr>
              <a:t>.format(</a:t>
            </a:r>
            <a:r>
              <a:rPr kumimoji="0" lang="en-US" altLang="en-US" sz="1600" b="0" i="0" u="none" strike="noStrike" cap="none" normalizeH="0" baseline="0" dirty="0" err="1">
                <a:ln>
                  <a:noFill/>
                </a:ln>
                <a:solidFill>
                  <a:srgbClr val="000000"/>
                </a:solidFill>
                <a:effectLst/>
                <a:latin typeface="Source Code Pro"/>
              </a:rPr>
              <a:t>calArea</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11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Nested Classes</a:t>
            </a:r>
          </a:p>
        </p:txBody>
      </p:sp>
      <p:sp>
        <p:nvSpPr>
          <p:cNvPr id="15" name="TextBox 14">
            <a:extLst>
              <a:ext uri="{FF2B5EF4-FFF2-40B4-BE49-F238E27FC236}">
                <a16:creationId xmlns:a16="http://schemas.microsoft.com/office/drawing/2014/main" id="{52DB478D-5AAA-4FFC-97E9-250FA787D8CC}"/>
              </a:ext>
            </a:extLst>
          </p:cNvPr>
          <p:cNvSpPr txBox="1"/>
          <p:nvPr/>
        </p:nvSpPr>
        <p:spPr>
          <a:xfrm>
            <a:off x="426098" y="1004085"/>
            <a:ext cx="10608347" cy="369332"/>
          </a:xfrm>
          <a:prstGeom prst="rect">
            <a:avLst/>
          </a:prstGeom>
          <a:noFill/>
        </p:spPr>
        <p:txBody>
          <a:bodyPr wrap="square">
            <a:spAutoFit/>
          </a:bodyPr>
          <a:lstStyle/>
          <a:p>
            <a:r>
              <a:rPr lang="en-US" dirty="0"/>
              <a:t>Kotlin supports nested classes—a class created inside another class. </a:t>
            </a:r>
          </a:p>
        </p:txBody>
      </p:sp>
      <p:sp>
        <p:nvSpPr>
          <p:cNvPr id="4" name="Rectangle 2">
            <a:extLst>
              <a:ext uri="{FF2B5EF4-FFF2-40B4-BE49-F238E27FC236}">
                <a16:creationId xmlns:a16="http://schemas.microsoft.com/office/drawing/2014/main" id="{C5025055-405F-4025-B5A9-ED792E18F9B6}"/>
              </a:ext>
            </a:extLst>
          </p:cNvPr>
          <p:cNvSpPr>
            <a:spLocks noChangeArrowheads="1"/>
          </p:cNvSpPr>
          <p:nvPr/>
        </p:nvSpPr>
        <p:spPr bwMode="auto">
          <a:xfrm>
            <a:off x="595901" y="1585693"/>
            <a:ext cx="5614399"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OuterClass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NestedClass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nestedClassFunc</a:t>
            </a:r>
            <a:r>
              <a:rPr kumimoji="0" lang="en-US" altLang="en-US" sz="1600" b="0" i="0" u="none" strike="noStrike" cap="none" normalizeH="0" baseline="0" dirty="0">
                <a:ln>
                  <a:noFill/>
                </a:ln>
                <a:solidFill>
                  <a:srgbClr val="000000"/>
                </a:solidFill>
                <a:effectLst/>
                <a:latin typeface="Source Code Pro"/>
              </a:rPr>
              <a:t>() {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8BEA6DDD-9FA7-4DE1-A6CE-3C0F6A4E01B4}"/>
              </a:ext>
            </a:extLst>
          </p:cNvPr>
          <p:cNvSpPr txBox="1"/>
          <p:nvPr/>
        </p:nvSpPr>
        <p:spPr>
          <a:xfrm>
            <a:off x="511139" y="3179197"/>
            <a:ext cx="11211674" cy="646331"/>
          </a:xfrm>
          <a:prstGeom prst="rect">
            <a:avLst/>
          </a:prstGeom>
          <a:noFill/>
        </p:spPr>
        <p:txBody>
          <a:bodyPr wrap="square">
            <a:spAutoFit/>
          </a:bodyPr>
          <a:lstStyle/>
          <a:p>
            <a:r>
              <a:rPr lang="en-US" dirty="0"/>
              <a:t>A nested class in Kotlin is equivalent to a static nested class in Java. Note that nested classes can't store a reference to their outer class. </a:t>
            </a:r>
          </a:p>
        </p:txBody>
      </p:sp>
      <p:sp>
        <p:nvSpPr>
          <p:cNvPr id="7" name="Rectangle 3">
            <a:extLst>
              <a:ext uri="{FF2B5EF4-FFF2-40B4-BE49-F238E27FC236}">
                <a16:creationId xmlns:a16="http://schemas.microsoft.com/office/drawing/2014/main" id="{CC31732C-EDC2-4A0E-BD9A-EB8222A7ED54}"/>
              </a:ext>
            </a:extLst>
          </p:cNvPr>
          <p:cNvSpPr>
            <a:spLocks noChangeArrowheads="1"/>
          </p:cNvSpPr>
          <p:nvPr/>
        </p:nvSpPr>
        <p:spPr bwMode="auto">
          <a:xfrm>
            <a:off x="595901" y="4043323"/>
            <a:ext cx="5614399"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nestedClass</a:t>
            </a:r>
            <a:r>
              <a:rPr kumimoji="0" lang="en-US" altLang="en-US" sz="1600" b="0" i="0" u="none" strike="noStrike" cap="none" normalizeH="0" baseline="0" dirty="0">
                <a:ln>
                  <a:noFill/>
                </a:ln>
                <a:solidFill>
                  <a:srgbClr val="000000"/>
                </a:solidFill>
                <a:effectLst/>
                <a:latin typeface="Source Code Pro"/>
              </a:rPr>
              <a:t> = </a:t>
            </a:r>
            <a:r>
              <a:rPr kumimoji="0" lang="en-US" altLang="en-US" sz="1600" b="0" i="0" u="none" strike="noStrike" cap="none" normalizeH="0" baseline="0" dirty="0" err="1">
                <a:ln>
                  <a:noFill/>
                </a:ln>
                <a:solidFill>
                  <a:srgbClr val="000000"/>
                </a:solidFill>
                <a:effectLst/>
                <a:latin typeface="Source Code Pro"/>
              </a:rPr>
              <a:t>OuterClass.NestedClass</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nestedClass.nestedClassFunc</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39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8430225" cy="646331"/>
          </a:xfrm>
          <a:prstGeom prst="rect">
            <a:avLst/>
          </a:prstGeom>
          <a:noFill/>
        </p:spPr>
        <p:txBody>
          <a:bodyPr wrap="square" rtlCol="0">
            <a:spAutoFit/>
          </a:bodyPr>
          <a:lstStyle/>
          <a:p>
            <a:pPr lvl="0"/>
            <a:r>
              <a:rPr lang="en-US" sz="3600" dirty="0"/>
              <a:t>Inner Classes</a:t>
            </a:r>
          </a:p>
        </p:txBody>
      </p:sp>
      <p:sp>
        <p:nvSpPr>
          <p:cNvPr id="13" name="TextBox 12">
            <a:extLst>
              <a:ext uri="{FF2B5EF4-FFF2-40B4-BE49-F238E27FC236}">
                <a16:creationId xmlns:a16="http://schemas.microsoft.com/office/drawing/2014/main" id="{6BE93670-83B0-4BBE-96D4-8922EBB39282}"/>
              </a:ext>
            </a:extLst>
          </p:cNvPr>
          <p:cNvSpPr txBox="1"/>
          <p:nvPr/>
        </p:nvSpPr>
        <p:spPr>
          <a:xfrm>
            <a:off x="426097" y="1081862"/>
            <a:ext cx="11440555" cy="646331"/>
          </a:xfrm>
          <a:prstGeom prst="rect">
            <a:avLst/>
          </a:prstGeom>
          <a:noFill/>
        </p:spPr>
        <p:txBody>
          <a:bodyPr wrap="square">
            <a:spAutoFit/>
          </a:bodyPr>
          <a:lstStyle/>
          <a:p>
            <a:r>
              <a:rPr lang="en-US" dirty="0"/>
              <a:t>Inner classes, on the other hand, can reference the outer class it was declared in. To create an inner class, we place the inner keyword before the class keyword in a nested class. </a:t>
            </a:r>
          </a:p>
        </p:txBody>
      </p:sp>
      <p:sp>
        <p:nvSpPr>
          <p:cNvPr id="5" name="Rectangle 2">
            <a:extLst>
              <a:ext uri="{FF2B5EF4-FFF2-40B4-BE49-F238E27FC236}">
                <a16:creationId xmlns:a16="http://schemas.microsoft.com/office/drawing/2014/main" id="{42F375C4-95F3-416D-BE23-D9535C1E681C}"/>
              </a:ext>
            </a:extLst>
          </p:cNvPr>
          <p:cNvSpPr>
            <a:spLocks noChangeArrowheads="1"/>
          </p:cNvSpPr>
          <p:nvPr/>
        </p:nvSpPr>
        <p:spPr bwMode="auto">
          <a:xfrm>
            <a:off x="534257" y="1865242"/>
            <a:ext cx="6614845" cy="27084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OuterClass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oCPropt</a:t>
            </a:r>
            <a:r>
              <a:rPr kumimoji="0" lang="en-US" altLang="en-US" sz="1600" b="0" i="0" u="none" strike="noStrike" cap="none" normalizeH="0" baseline="0" dirty="0">
                <a:ln>
                  <a:noFill/>
                </a:ln>
                <a:solidFill>
                  <a:srgbClr val="000000"/>
                </a:solidFill>
                <a:effectLst/>
                <a:latin typeface="Source Code Pro"/>
              </a:rPr>
              <a:t>: String = </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err="1">
                <a:ln>
                  <a:noFill/>
                </a:ln>
                <a:solidFill>
                  <a:srgbClr val="0000FF"/>
                </a:solidFill>
                <a:effectLst/>
                <a:latin typeface="Source Code Pro"/>
              </a:rPr>
              <a:t>Yo</a:t>
            </a:r>
            <a:r>
              <a:rPr kumimoji="0" lang="en-US" altLang="en-US" sz="1600" b="0" i="0" u="none" strike="noStrike" cap="none" normalizeH="0" baseline="0" dirty="0">
                <a:ln>
                  <a:noFill/>
                </a:ln>
                <a:solidFill>
                  <a:srgbClr val="0000FF"/>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inner </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InnerClass</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innerClassFunc</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outerClass</a:t>
            </a:r>
            <a:r>
              <a:rPr kumimoji="0" lang="en-US" altLang="en-US" sz="1600" b="0" i="0" u="none" strike="noStrike" cap="none" normalizeH="0" baseline="0" dirty="0">
                <a:ln>
                  <a:noFill/>
                </a:ln>
                <a:solidFill>
                  <a:srgbClr val="000000"/>
                </a:solidFill>
                <a:effectLst/>
                <a:latin typeface="Source Code Pro"/>
              </a:rPr>
              <a:t> = </a:t>
            </a:r>
            <a:r>
              <a:rPr kumimoji="0" lang="en-US" altLang="en-US" sz="1600" b="1" i="0" u="none" strike="noStrike" cap="none" normalizeH="0" baseline="0" dirty="0" err="1">
                <a:ln>
                  <a:noFill/>
                </a:ln>
                <a:solidFill>
                  <a:srgbClr val="006699"/>
                </a:solidFill>
                <a:effectLst/>
                <a:latin typeface="Source Code Pro"/>
              </a:rPr>
              <a:t>this</a:t>
            </a:r>
            <a:r>
              <a:rPr kumimoji="0" lang="en-US" altLang="en-US" sz="1600" b="0" i="0" u="none" strike="noStrike" cap="none" normalizeH="0" baseline="0" dirty="0" err="1">
                <a:ln>
                  <a:noFill/>
                </a:ln>
                <a:solidFill>
                  <a:srgbClr val="89898C"/>
                </a:solidFill>
                <a:effectLst/>
                <a:latin typeface="Source Code Pro"/>
              </a:rPr>
              <a:t>@OuterClass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print(</a:t>
            </a:r>
            <a:r>
              <a:rPr kumimoji="0" lang="en-US" altLang="en-US" sz="1600" b="0" i="0" u="none" strike="noStrike" cap="none" normalizeH="0" baseline="0" dirty="0" err="1">
                <a:ln>
                  <a:noFill/>
                </a:ln>
                <a:solidFill>
                  <a:srgbClr val="000000"/>
                </a:solidFill>
                <a:effectLst/>
                <a:latin typeface="Source Code Pro"/>
              </a:rPr>
              <a:t>outerClass.oCPropt</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prints "</a:t>
            </a:r>
            <a:r>
              <a:rPr kumimoji="0" lang="en-US" altLang="en-US" sz="1600" b="0" i="0" u="none" strike="noStrike" cap="none" normalizeH="0" baseline="0" dirty="0" err="1">
                <a:ln>
                  <a:noFill/>
                </a:ln>
                <a:solidFill>
                  <a:srgbClr val="008200"/>
                </a:solidFill>
                <a:effectLst/>
                <a:latin typeface="Source Code Pro"/>
              </a:rPr>
              <a:t>Yo</a:t>
            </a:r>
            <a:r>
              <a:rPr kumimoji="0" lang="en-US" altLang="en-US" sz="1600" b="0" i="0" u="none" strike="noStrike" cap="none" normalizeH="0" baseline="0" dirty="0">
                <a:ln>
                  <a:noFill/>
                </a:ln>
                <a:solidFill>
                  <a:srgbClr val="0082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810C2D17-BD68-45F2-ADBB-C5A0E03DFD80}"/>
              </a:ext>
            </a:extLst>
          </p:cNvPr>
          <p:cNvSpPr txBox="1"/>
          <p:nvPr/>
        </p:nvSpPr>
        <p:spPr>
          <a:xfrm>
            <a:off x="7149102" y="2422067"/>
            <a:ext cx="4204698" cy="646331"/>
          </a:xfrm>
          <a:prstGeom prst="rect">
            <a:avLst/>
          </a:prstGeom>
          <a:noFill/>
        </p:spPr>
        <p:txBody>
          <a:bodyPr wrap="square">
            <a:spAutoFit/>
          </a:bodyPr>
          <a:lstStyle/>
          <a:p>
            <a:r>
              <a:rPr lang="en-US" dirty="0"/>
              <a:t>Here we reference the </a:t>
            </a:r>
            <a:r>
              <a:rPr lang="en-US" dirty="0" err="1"/>
              <a:t>OuterClass</a:t>
            </a:r>
            <a:r>
              <a:rPr lang="en-US" dirty="0"/>
              <a:t> from the </a:t>
            </a:r>
            <a:r>
              <a:rPr lang="en-US" dirty="0" err="1"/>
              <a:t>InnerClass</a:t>
            </a:r>
            <a:r>
              <a:rPr lang="en-US" dirty="0"/>
              <a:t> by using  </a:t>
            </a:r>
            <a:r>
              <a:rPr lang="en-US" dirty="0" err="1"/>
              <a:t>this@OuterClass</a:t>
            </a:r>
            <a:r>
              <a:rPr lang="en-US" dirty="0"/>
              <a:t>.</a:t>
            </a:r>
          </a:p>
        </p:txBody>
      </p:sp>
    </p:spTree>
    <p:extLst>
      <p:ext uri="{BB962C8B-B14F-4D97-AF65-F5344CB8AC3E}">
        <p14:creationId xmlns:p14="http://schemas.microsoft.com/office/powerpoint/2010/main" val="324663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Exceptions in Kotlin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809F5A4-0C2F-43A1-89DB-9FEFE33C4FC5}"/>
              </a:ext>
            </a:extLst>
          </p:cNvPr>
          <p:cNvSpPr txBox="1"/>
          <p:nvPr/>
        </p:nvSpPr>
        <p:spPr>
          <a:xfrm>
            <a:off x="410041" y="987649"/>
            <a:ext cx="11483886" cy="1200329"/>
          </a:xfrm>
          <a:prstGeom prst="rect">
            <a:avLst/>
          </a:prstGeom>
          <a:noFill/>
        </p:spPr>
        <p:txBody>
          <a:bodyPr wrap="square">
            <a:spAutoFit/>
          </a:bodyPr>
          <a:lstStyle/>
          <a:p>
            <a:r>
              <a:rPr lang="en-US" dirty="0"/>
              <a:t>The main difference between Kotlin and Java exception mechanisms is that all exceptions are unchecked in Kotlin. In other words, they are not explicitly declared in the function signatures, as they are in Java. If we think this exception might arise, we should still handle it by surrounding the method with a try...catch block—but this is not enforced by the Kotlin compiler. </a:t>
            </a:r>
          </a:p>
        </p:txBody>
      </p:sp>
      <p:sp>
        <p:nvSpPr>
          <p:cNvPr id="3" name="Rectangle 2">
            <a:extLst>
              <a:ext uri="{FF2B5EF4-FFF2-40B4-BE49-F238E27FC236}">
                <a16:creationId xmlns:a16="http://schemas.microsoft.com/office/drawing/2014/main" id="{C1037E4D-336F-4752-A35C-9710E2AB9932}"/>
              </a:ext>
            </a:extLst>
          </p:cNvPr>
          <p:cNvSpPr>
            <a:spLocks noChangeArrowheads="1"/>
          </p:cNvSpPr>
          <p:nvPr/>
        </p:nvSpPr>
        <p:spPr bwMode="auto">
          <a:xfrm>
            <a:off x="508290" y="2278431"/>
            <a:ext cx="4937249"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try</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editFile</a:t>
            </a:r>
            <a:r>
              <a:rPr kumimoji="0" lang="en-US" altLang="en-US" sz="1600" b="0" i="0" u="none" strike="noStrike" cap="none" normalizeH="0" baseline="0" dirty="0">
                <a:ln>
                  <a:noFill/>
                </a:ln>
                <a:solidFill>
                  <a:srgbClr val="000000"/>
                </a:solidFill>
                <a:effectLst/>
                <a:latin typeface="Source Code Pro"/>
              </a:rPr>
              <a:t>(File(</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"text 123"</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catch</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(e: </a:t>
            </a:r>
            <a:r>
              <a:rPr kumimoji="0" lang="en-US" altLang="en-US" sz="1600" b="0" i="0" u="none" strike="noStrike" cap="none" normalizeH="0" baseline="0" dirty="0" err="1">
                <a:ln>
                  <a:noFill/>
                </a:ln>
                <a:solidFill>
                  <a:srgbClr val="000000"/>
                </a:solidFill>
                <a:effectLst/>
                <a:latin typeface="Source Code Pro"/>
              </a:rPr>
              <a:t>IOException</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e.printStackTrace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
        <p:nvSpPr>
          <p:cNvPr id="5" name="Rectangle 4">
            <a:extLst>
              <a:ext uri="{FF2B5EF4-FFF2-40B4-BE49-F238E27FC236}">
                <a16:creationId xmlns:a16="http://schemas.microsoft.com/office/drawing/2014/main" id="{DFB9D701-BB22-4A73-92DB-BDE5195B190D}"/>
              </a:ext>
            </a:extLst>
          </p:cNvPr>
          <p:cNvSpPr>
            <a:spLocks noChangeArrowheads="1"/>
          </p:cNvSpPr>
          <p:nvPr/>
        </p:nvSpPr>
        <p:spPr bwMode="auto">
          <a:xfrm>
            <a:off x="4830504" y="3782108"/>
            <a:ext cx="6828096" cy="2215991"/>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foo()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try</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throw</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Exception(</a:t>
            </a:r>
            <a:r>
              <a:rPr kumimoji="0" lang="en-US" altLang="en-US" sz="1600" b="0" i="0" u="none" strike="noStrike" cap="none" normalizeH="0" baseline="0" dirty="0">
                <a:ln>
                  <a:noFill/>
                </a:ln>
                <a:solidFill>
                  <a:srgbClr val="0000FF"/>
                </a:solidFill>
                <a:effectLst/>
                <a:latin typeface="Source Code Pro"/>
              </a:rPr>
              <a:t>"Exception message"</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catch</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(e: Exception) {</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"Exception handled"</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finally</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"inside finally block"</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Source Code Pro"/>
            </a:endParaRPr>
          </a:p>
        </p:txBody>
      </p:sp>
    </p:spTree>
    <p:extLst>
      <p:ext uri="{BB962C8B-B14F-4D97-AF65-F5344CB8AC3E}">
        <p14:creationId xmlns:p14="http://schemas.microsoft.com/office/powerpoint/2010/main" val="174627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360784" y="107990"/>
            <a:ext cx="9244240" cy="646331"/>
          </a:xfrm>
          <a:prstGeom prst="rect">
            <a:avLst/>
          </a:prstGeom>
          <a:noFill/>
        </p:spPr>
        <p:txBody>
          <a:bodyPr wrap="square" rtlCol="0">
            <a:spAutoFit/>
          </a:bodyPr>
          <a:lstStyle/>
          <a:p>
            <a:pPr lvl="0"/>
            <a:r>
              <a:rPr lang="en-US" sz="3600" dirty="0"/>
              <a:t>Try and throw construct are expressions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9E3CBB7-B9B8-4F1A-9514-A949BBAC9D6D}"/>
              </a:ext>
            </a:extLst>
          </p:cNvPr>
          <p:cNvSpPr>
            <a:spLocks noChangeArrowheads="1"/>
          </p:cNvSpPr>
          <p:nvPr/>
        </p:nvSpPr>
        <p:spPr bwMode="auto">
          <a:xfrm>
            <a:off x="426097" y="1076034"/>
            <a:ext cx="10117493" cy="123110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result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(letter in </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err="1">
                <a:ln>
                  <a:noFill/>
                </a:ln>
                <a:solidFill>
                  <a:srgbClr val="0000FF"/>
                </a:solidFill>
                <a:effectLst/>
                <a:latin typeface="Source Code Pro"/>
              </a:rPr>
              <a:t>a'</a:t>
            </a:r>
            <a:r>
              <a:rPr kumimoji="0" lang="en-US" altLang="en-US" sz="1600" b="0" i="0" u="none" strike="noStrike" cap="none" normalizeH="0" baseline="0" dirty="0" err="1">
                <a:ln>
                  <a:noFill/>
                </a:ln>
                <a:solidFill>
                  <a:srgbClr val="000000"/>
                </a:solidFill>
                <a:effectLst/>
                <a:latin typeface="Source Code Pro"/>
              </a:rPr>
              <a:t>..</a:t>
            </a:r>
            <a:r>
              <a:rPr kumimoji="0" lang="en-US" altLang="en-US" sz="1600" b="0" i="0" u="none" strike="noStrike" cap="none" normalizeH="0" baseline="0" dirty="0" err="1">
                <a:ln>
                  <a:noFill/>
                </a:ln>
                <a:solidFill>
                  <a:srgbClr val="0000FF"/>
                </a:solidFill>
                <a:effectLst/>
                <a:latin typeface="Source Code Pro"/>
              </a:rPr>
              <a:t>'z</a:t>
            </a:r>
            <a:r>
              <a:rPr kumimoji="0" lang="en-US" altLang="en-US" sz="1600" b="0" i="0" u="none" strike="noStrike" cap="none" normalizeH="0" baseline="0" dirty="0">
                <a:ln>
                  <a:noFill/>
                </a:ln>
                <a:solidFill>
                  <a:srgbClr val="0000FF"/>
                </a:solidFill>
                <a:effectLst/>
                <a:latin typeface="Source Code Pro"/>
              </a:rPr>
              <a:t>'</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letter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else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throw</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IllegalArgumentException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"A letter must be between a to z"</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01547D6F-9219-4244-BFDB-7DFA611439A3}"/>
              </a:ext>
            </a:extLst>
          </p:cNvPr>
          <p:cNvSpPr>
            <a:spLocks noChangeArrowheads="1"/>
          </p:cNvSpPr>
          <p:nvPr/>
        </p:nvSpPr>
        <p:spPr bwMode="auto">
          <a:xfrm>
            <a:off x="5606342" y="2854417"/>
            <a:ext cx="5624875" cy="29546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foo(number: Int)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result =  </a:t>
            </a:r>
            <a:r>
              <a:rPr kumimoji="0" lang="en-US" altLang="en-US" sz="1600" b="1" i="0" u="none" strike="noStrike" cap="none" normalizeH="0" baseline="0" dirty="0">
                <a:ln>
                  <a:noFill/>
                </a:ln>
                <a:solidFill>
                  <a:srgbClr val="006699"/>
                </a:solidFill>
                <a:effectLst/>
                <a:latin typeface="Source Code Pro"/>
              </a:rPr>
              <a:t>try</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(number != </a:t>
            </a:r>
            <a:r>
              <a:rPr kumimoji="0" lang="en-US" altLang="en-US" sz="1600" b="0" i="0" u="none" strike="noStrike" cap="none" normalizeH="0" baseline="0" dirty="0">
                <a:ln>
                  <a:noFill/>
                </a:ln>
                <a:solidFill>
                  <a:srgbClr val="009900"/>
                </a:solidFill>
                <a:effectLst/>
                <a:latin typeface="Source Code Pro"/>
              </a:rPr>
              <a:t>1</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throw</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IllegalArgumentException</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true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catch</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(e: </a:t>
            </a:r>
            <a:r>
              <a:rPr kumimoji="0" lang="en-US" altLang="en-US" sz="1600" b="0" i="0" u="none" strike="noStrike" cap="none" normalizeH="0" baseline="0" dirty="0" err="1">
                <a:ln>
                  <a:noFill/>
                </a:ln>
                <a:solidFill>
                  <a:srgbClr val="000000"/>
                </a:solidFill>
                <a:effectLst/>
                <a:latin typeface="Source Code Pro"/>
              </a:rPr>
              <a:t>IllegalArgumentException</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false</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(result)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6862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Java Interoperability</a:t>
            </a:r>
          </a:p>
        </p:txBody>
      </p:sp>
      <p:pic>
        <p:nvPicPr>
          <p:cNvPr id="13" name="Picture 4" descr="Download Java Language Text Programming Logo Programmer HQ PNG Image |  FreePNGImg">
            <a:extLst>
              <a:ext uri="{FF2B5EF4-FFF2-40B4-BE49-F238E27FC236}">
                <a16:creationId xmlns:a16="http://schemas.microsoft.com/office/drawing/2014/main" id="{E6C0C1CD-A52E-4A03-A0FC-657B60DBD5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0240" y="-10469"/>
            <a:ext cx="1307237" cy="8032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7EC011E4-C5BB-4F11-8EEE-96C71F34D155}"/>
              </a:ext>
            </a:extLst>
          </p:cNvPr>
          <p:cNvSpPr>
            <a:spLocks noChangeArrowheads="1"/>
          </p:cNvSpPr>
          <p:nvPr/>
        </p:nvSpPr>
        <p:spPr bwMode="auto">
          <a:xfrm>
            <a:off x="360783" y="1014032"/>
            <a:ext cx="9309555" cy="17235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@Throws</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err="1">
                <a:ln>
                  <a:noFill/>
                </a:ln>
                <a:solidFill>
                  <a:srgbClr val="000000"/>
                </a:solidFill>
                <a:effectLst/>
                <a:latin typeface="Source Code Pro"/>
              </a:rPr>
              <a:t>IllegalArgumentException</a:t>
            </a:r>
            <a:r>
              <a:rPr kumimoji="0" lang="en-US" altLang="en-US" sz="1600" b="0" i="0" u="none" strike="noStrike" cap="none" normalizeH="0" baseline="0" dirty="0">
                <a:ln>
                  <a:noFill/>
                </a:ln>
                <a:solidFill>
                  <a:srgbClr val="000000"/>
                </a:solidFill>
                <a:effectLst/>
                <a:latin typeface="Source Code Pro"/>
              </a:rPr>
              <a:t>::</a:t>
            </a:r>
            <a:r>
              <a:rPr kumimoji="0" lang="en-US" altLang="en-US" sz="1600" b="1" i="0" u="none" strike="noStrike" cap="none" normalizeH="0" baseline="0" dirty="0">
                <a:ln>
                  <a:noFill/>
                </a:ln>
                <a:solidFill>
                  <a:srgbClr val="006699"/>
                </a:solidFill>
                <a:effectLst/>
                <a:latin typeface="Source Code Pro"/>
              </a:rPr>
              <a:t>class</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addNumberToTwo</a:t>
            </a:r>
            <a:r>
              <a:rPr kumimoji="0" lang="en-US" altLang="en-US" sz="1600" b="0" i="0" u="none" strike="noStrike" cap="none" normalizeH="0" baseline="0" dirty="0">
                <a:ln>
                  <a:noFill/>
                </a:ln>
                <a:solidFill>
                  <a:srgbClr val="000000"/>
                </a:solidFill>
                <a:effectLst/>
                <a:latin typeface="Source Code Pro"/>
              </a:rPr>
              <a:t>(a: Any): Int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if</a:t>
            </a:r>
            <a:r>
              <a:rPr kumimoji="0" lang="en-US" altLang="en-US" sz="1600" b="0" i="0" u="none" strike="noStrike" cap="none" normalizeH="0" baseline="0" dirty="0">
                <a:ln>
                  <a:noFill/>
                </a:ln>
                <a:solidFill>
                  <a:srgbClr val="000000"/>
                </a:solidFill>
                <a:effectLst/>
                <a:latin typeface="Source Code Pro"/>
              </a:rPr>
              <a:t>(a !is Int)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throw</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IllegalArgumentException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"Number must be an integer"</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return</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2</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 a</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39DE2816-6A54-475D-A5A3-9C8E1891E5F0}"/>
              </a:ext>
            </a:extLst>
          </p:cNvPr>
          <p:cNvSpPr>
            <a:spLocks noChangeArrowheads="1"/>
          </p:cNvSpPr>
          <p:nvPr/>
        </p:nvSpPr>
        <p:spPr bwMode="auto">
          <a:xfrm>
            <a:off x="3904179" y="3227868"/>
            <a:ext cx="7935395" cy="8925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public</a:t>
            </a: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void</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myJavaMethod</a:t>
            </a:r>
            <a:r>
              <a:rPr kumimoji="0" lang="en-US" altLang="en-US" sz="1600" b="0" i="0" u="none" strike="noStrike" cap="none" normalizeH="0" baseline="0" dirty="0">
                <a:ln>
                  <a:noFill/>
                </a:ln>
                <a:solidFill>
                  <a:srgbClr val="000000"/>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throws</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IllegalArgumentException</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Integer result = </a:t>
            </a:r>
            <a:r>
              <a:rPr kumimoji="0" lang="en-US" altLang="en-US" sz="1600" b="0" i="0" u="none" strike="noStrike" cap="none" normalizeH="0" baseline="0" dirty="0" err="1">
                <a:ln>
                  <a:noFill/>
                </a:ln>
                <a:solidFill>
                  <a:srgbClr val="000000"/>
                </a:solidFill>
                <a:effectLst/>
                <a:latin typeface="Source Code Pro"/>
              </a:rPr>
              <a:t>FunctionsKt.addNumberToTwo</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5</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System.out.println</a:t>
            </a:r>
            <a:r>
              <a:rPr kumimoji="0" lang="en-US" altLang="en-US" sz="1600" b="0" i="0" u="none" strike="noStrike" cap="none" normalizeH="0" baseline="0" dirty="0">
                <a:ln>
                  <a:noFill/>
                </a:ln>
                <a:solidFill>
                  <a:srgbClr val="000000"/>
                </a:solidFill>
                <a:effectLst/>
                <a:latin typeface="Source Code Pro"/>
              </a:rPr>
              <a:t>(result);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9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Use() method</a:t>
            </a:r>
          </a:p>
        </p:txBody>
      </p:sp>
      <p:sp>
        <p:nvSpPr>
          <p:cNvPr id="14" name="TextBox 13">
            <a:extLst>
              <a:ext uri="{FF2B5EF4-FFF2-40B4-BE49-F238E27FC236}">
                <a16:creationId xmlns:a16="http://schemas.microsoft.com/office/drawing/2014/main" id="{80DC44B7-136E-4860-8D6A-2E3FD2B7903A}"/>
              </a:ext>
            </a:extLst>
          </p:cNvPr>
          <p:cNvSpPr txBox="1"/>
          <p:nvPr/>
        </p:nvSpPr>
        <p:spPr>
          <a:xfrm>
            <a:off x="426098" y="1076034"/>
            <a:ext cx="11517086" cy="2031325"/>
          </a:xfrm>
          <a:prstGeom prst="rect">
            <a:avLst/>
          </a:prstGeom>
          <a:noFill/>
        </p:spPr>
        <p:txBody>
          <a:bodyPr wrap="square">
            <a:spAutoFit/>
          </a:bodyPr>
          <a:lstStyle/>
          <a:p>
            <a:r>
              <a:rPr lang="en-US" b="0" i="0" dirty="0">
                <a:solidFill>
                  <a:srgbClr val="000000"/>
                </a:solidFill>
                <a:effectLst/>
              </a:rPr>
              <a:t>In Java, objects that hold a resource and are eligible for automatic resource management implement a specific interface: Closeable for I/O related resources and </a:t>
            </a:r>
            <a:r>
              <a:rPr lang="en-US" b="0" i="0" dirty="0" err="1">
                <a:solidFill>
                  <a:srgbClr val="000000"/>
                </a:solidFill>
                <a:effectLst/>
              </a:rPr>
              <a:t>AutoCloseable</a:t>
            </a:r>
            <a:r>
              <a:rPr lang="en-US" b="0" i="0" dirty="0">
                <a:solidFill>
                  <a:srgbClr val="000000"/>
                </a:solidFill>
                <a:effectLst/>
              </a:rPr>
              <a:t>. Kotlin has the same concept of resource holders: that is, objects implementing either Closeable or </a:t>
            </a:r>
            <a:r>
              <a:rPr lang="en-US" b="0" i="0" dirty="0" err="1">
                <a:solidFill>
                  <a:srgbClr val="000000"/>
                </a:solidFill>
                <a:effectLst/>
              </a:rPr>
              <a:t>AutoCloseable</a:t>
            </a:r>
            <a:r>
              <a:rPr lang="en-US" b="0" i="0" dirty="0">
                <a:solidFill>
                  <a:srgbClr val="000000"/>
                </a:solidFill>
                <a:effectLst/>
              </a:rPr>
              <a:t>. To automatically manage resources, Java introduced try-with-resources statement. Kotlin doesn’t have a language construct akin to try-with-resources in Java. Instead, we can find an extension method called use() in its standard library.</a:t>
            </a:r>
          </a:p>
          <a:p>
            <a:endParaRPr lang="en-US" dirty="0">
              <a:solidFill>
                <a:srgbClr val="000000"/>
              </a:solidFill>
            </a:endParaRPr>
          </a:p>
          <a:p>
            <a:endParaRPr lang="en-US" dirty="0"/>
          </a:p>
        </p:txBody>
      </p:sp>
      <p:sp>
        <p:nvSpPr>
          <p:cNvPr id="15" name="TextBox 14">
            <a:extLst>
              <a:ext uri="{FF2B5EF4-FFF2-40B4-BE49-F238E27FC236}">
                <a16:creationId xmlns:a16="http://schemas.microsoft.com/office/drawing/2014/main" id="{C422255C-69B9-482A-B2FD-122D85DA3EED}"/>
              </a:ext>
            </a:extLst>
          </p:cNvPr>
          <p:cNvSpPr txBox="1"/>
          <p:nvPr/>
        </p:nvSpPr>
        <p:spPr>
          <a:xfrm>
            <a:off x="607189" y="2657276"/>
            <a:ext cx="6097712" cy="1200329"/>
          </a:xfrm>
          <a:prstGeom prst="rect">
            <a:avLst/>
          </a:prstGeom>
          <a:noFill/>
          <a:ln>
            <a:solidFill>
              <a:schemeClr val="tx1"/>
            </a:solidFill>
          </a:ln>
        </p:spPr>
        <p:txBody>
          <a:bodyPr wrap="square">
            <a:spAutoFit/>
          </a:bodyPr>
          <a:lstStyle/>
          <a:p>
            <a:r>
              <a:rPr lang="en-US" b="0" i="0" dirty="0" err="1">
                <a:solidFill>
                  <a:srgbClr val="444444"/>
                </a:solidFill>
                <a:effectLst/>
                <a:latin typeface="source code pro"/>
              </a:rPr>
              <a:t>val</a:t>
            </a:r>
            <a:r>
              <a:rPr lang="en-US" b="0" i="0" dirty="0">
                <a:solidFill>
                  <a:srgbClr val="444444"/>
                </a:solidFill>
                <a:effectLst/>
                <a:latin typeface="source code pro"/>
              </a:rPr>
              <a:t> writer = </a:t>
            </a:r>
            <a:r>
              <a:rPr lang="en-US" b="0" i="0" dirty="0" err="1">
                <a:solidFill>
                  <a:srgbClr val="444444"/>
                </a:solidFill>
                <a:effectLst/>
                <a:latin typeface="source code pro"/>
              </a:rPr>
              <a:t>FileWriter</a:t>
            </a:r>
            <a:r>
              <a:rPr lang="en-US" b="0" i="0" dirty="0">
                <a:solidFill>
                  <a:srgbClr val="444444"/>
                </a:solidFill>
                <a:effectLst/>
                <a:latin typeface="source code pro"/>
              </a:rPr>
              <a:t>(</a:t>
            </a:r>
            <a:r>
              <a:rPr lang="en-US" b="0" i="0" dirty="0">
                <a:solidFill>
                  <a:srgbClr val="BA7714"/>
                </a:solidFill>
                <a:effectLst/>
                <a:latin typeface="source code pro"/>
              </a:rPr>
              <a:t>"test.txt"</a:t>
            </a:r>
            <a:r>
              <a:rPr lang="en-US" b="0" i="0" dirty="0">
                <a:solidFill>
                  <a:srgbClr val="444444"/>
                </a:solidFill>
                <a:effectLst/>
                <a:latin typeface="source code pro"/>
              </a:rPr>
              <a:t>) </a:t>
            </a:r>
          </a:p>
          <a:p>
            <a:r>
              <a:rPr lang="en-US" b="0" i="0" dirty="0" err="1">
                <a:solidFill>
                  <a:srgbClr val="444444"/>
                </a:solidFill>
                <a:effectLst/>
                <a:latin typeface="source code pro"/>
              </a:rPr>
              <a:t>writer.use</a:t>
            </a:r>
            <a:r>
              <a:rPr lang="en-US" b="0" i="0" dirty="0">
                <a:solidFill>
                  <a:srgbClr val="444444"/>
                </a:solidFill>
                <a:effectLst/>
                <a:latin typeface="source code pro"/>
              </a:rPr>
              <a:t> { </a:t>
            </a:r>
          </a:p>
          <a:p>
            <a:r>
              <a:rPr lang="en-US" dirty="0">
                <a:solidFill>
                  <a:srgbClr val="444444"/>
                </a:solidFill>
                <a:latin typeface="source code pro"/>
              </a:rPr>
              <a:t>    </a:t>
            </a:r>
            <a:r>
              <a:rPr lang="en-US" b="0" i="0" dirty="0" err="1">
                <a:solidFill>
                  <a:srgbClr val="444444"/>
                </a:solidFill>
                <a:effectLst/>
                <a:latin typeface="source code pro"/>
              </a:rPr>
              <a:t>writer.write</a:t>
            </a:r>
            <a:r>
              <a:rPr lang="en-US" b="0" i="0" dirty="0">
                <a:solidFill>
                  <a:srgbClr val="444444"/>
                </a:solidFill>
                <a:effectLst/>
                <a:latin typeface="source code pro"/>
              </a:rPr>
              <a:t>(</a:t>
            </a:r>
            <a:r>
              <a:rPr lang="en-US" b="0" i="0" dirty="0">
                <a:solidFill>
                  <a:srgbClr val="BA7714"/>
                </a:solidFill>
                <a:effectLst/>
                <a:latin typeface="source code pro"/>
              </a:rPr>
              <a:t>"something"</a:t>
            </a:r>
            <a:r>
              <a:rPr lang="en-US" b="0" i="0" dirty="0">
                <a:solidFill>
                  <a:srgbClr val="444444"/>
                </a:solidFill>
                <a:effectLst/>
                <a:latin typeface="source code pro"/>
              </a:rPr>
              <a:t>) </a:t>
            </a:r>
          </a:p>
          <a:p>
            <a:r>
              <a:rPr lang="en-US" b="0" i="0" dirty="0">
                <a:solidFill>
                  <a:srgbClr val="444444"/>
                </a:solidFill>
                <a:effectLst/>
                <a:latin typeface="source code pro"/>
              </a:rPr>
              <a:t>}</a:t>
            </a:r>
            <a:endParaRPr lang="en-US" dirty="0"/>
          </a:p>
        </p:txBody>
      </p:sp>
      <p:sp>
        <p:nvSpPr>
          <p:cNvPr id="16" name="TextBox 15">
            <a:extLst>
              <a:ext uri="{FF2B5EF4-FFF2-40B4-BE49-F238E27FC236}">
                <a16:creationId xmlns:a16="http://schemas.microsoft.com/office/drawing/2014/main" id="{CAA2D119-FE58-4B83-8D68-FE13DD53D755}"/>
              </a:ext>
            </a:extLst>
          </p:cNvPr>
          <p:cNvSpPr txBox="1"/>
          <p:nvPr/>
        </p:nvSpPr>
        <p:spPr>
          <a:xfrm>
            <a:off x="504447" y="4088436"/>
            <a:ext cx="10637326" cy="1200329"/>
          </a:xfrm>
          <a:prstGeom prst="rect">
            <a:avLst/>
          </a:prstGeom>
          <a:noFill/>
        </p:spPr>
        <p:txBody>
          <a:bodyPr wrap="square">
            <a:spAutoFit/>
          </a:bodyPr>
          <a:lstStyle/>
          <a:p>
            <a:r>
              <a:rPr lang="en-US" dirty="0"/>
              <a:t>We can invoke the use function on any object which implements </a:t>
            </a:r>
            <a:r>
              <a:rPr lang="en-US" dirty="0" err="1"/>
              <a:t>AutoCloseable</a:t>
            </a:r>
            <a:r>
              <a:rPr lang="en-US" dirty="0"/>
              <a:t> or Closeable, just as with try-with-resources in Java. The method takes a lambda expression, executes it, and disposes of the resource of (by calling close() on it) whenever execution leaves the block, either normally or with an exception. So, in this case, after use, the writer is no longer usable, because Kotlin has automatically closed it.</a:t>
            </a:r>
          </a:p>
        </p:txBody>
      </p:sp>
      <p:sp>
        <p:nvSpPr>
          <p:cNvPr id="17" name="TextBox 16">
            <a:extLst>
              <a:ext uri="{FF2B5EF4-FFF2-40B4-BE49-F238E27FC236}">
                <a16:creationId xmlns:a16="http://schemas.microsoft.com/office/drawing/2014/main" id="{A7F33901-2DD9-45C4-9038-51C45404A2D7}"/>
              </a:ext>
            </a:extLst>
          </p:cNvPr>
          <p:cNvSpPr txBox="1"/>
          <p:nvPr/>
        </p:nvSpPr>
        <p:spPr>
          <a:xfrm>
            <a:off x="5561744" y="5491646"/>
            <a:ext cx="6097712" cy="923330"/>
          </a:xfrm>
          <a:prstGeom prst="rect">
            <a:avLst/>
          </a:prstGeom>
          <a:noFill/>
          <a:ln>
            <a:solidFill>
              <a:schemeClr val="tx1"/>
            </a:solidFill>
          </a:ln>
        </p:spPr>
        <p:txBody>
          <a:bodyPr wrap="square">
            <a:spAutoFit/>
          </a:bodyPr>
          <a:lstStyle/>
          <a:p>
            <a:r>
              <a:rPr lang="en-US" b="0" i="0" dirty="0" err="1">
                <a:solidFill>
                  <a:srgbClr val="444444"/>
                </a:solidFill>
                <a:effectLst/>
                <a:latin typeface="source code pro"/>
              </a:rPr>
              <a:t>FileWriter</a:t>
            </a:r>
            <a:r>
              <a:rPr lang="en-US" b="0" i="0" dirty="0">
                <a:solidFill>
                  <a:srgbClr val="444444"/>
                </a:solidFill>
                <a:effectLst/>
                <a:latin typeface="source code pro"/>
              </a:rPr>
              <a:t>(</a:t>
            </a:r>
            <a:r>
              <a:rPr lang="en-US" b="0" i="0" dirty="0">
                <a:solidFill>
                  <a:srgbClr val="BA7714"/>
                </a:solidFill>
                <a:effectLst/>
                <a:latin typeface="source code pro"/>
              </a:rPr>
              <a:t>"test.txt"</a:t>
            </a:r>
            <a:r>
              <a:rPr lang="en-US" b="0" i="0" dirty="0">
                <a:solidFill>
                  <a:srgbClr val="444444"/>
                </a:solidFill>
                <a:effectLst/>
                <a:latin typeface="source code pro"/>
              </a:rPr>
              <a:t>) .use {</a:t>
            </a:r>
          </a:p>
          <a:p>
            <a:r>
              <a:rPr lang="en-US" dirty="0">
                <a:solidFill>
                  <a:srgbClr val="444444"/>
                </a:solidFill>
                <a:latin typeface="source code pro"/>
              </a:rPr>
              <a:t>    </a:t>
            </a:r>
            <a:r>
              <a:rPr lang="en-US" b="0" i="0" dirty="0">
                <a:solidFill>
                  <a:srgbClr val="444444"/>
                </a:solidFill>
                <a:effectLst/>
                <a:latin typeface="source code pro"/>
              </a:rPr>
              <a:t>w -&gt; </a:t>
            </a:r>
            <a:r>
              <a:rPr lang="en-US" b="0" i="0" dirty="0" err="1">
                <a:solidFill>
                  <a:srgbClr val="444444"/>
                </a:solidFill>
                <a:effectLst/>
                <a:latin typeface="source code pro"/>
              </a:rPr>
              <a:t>w.write</a:t>
            </a:r>
            <a:r>
              <a:rPr lang="en-US" b="0" i="0" dirty="0">
                <a:solidFill>
                  <a:srgbClr val="444444"/>
                </a:solidFill>
                <a:effectLst/>
                <a:latin typeface="source code pro"/>
              </a:rPr>
              <a:t>(</a:t>
            </a:r>
            <a:r>
              <a:rPr lang="en-US" b="0" i="0" dirty="0">
                <a:solidFill>
                  <a:srgbClr val="BA7714"/>
                </a:solidFill>
                <a:effectLst/>
                <a:latin typeface="source code pro"/>
              </a:rPr>
              <a:t>"something"</a:t>
            </a:r>
            <a:r>
              <a:rPr lang="en-US" b="0" i="0" dirty="0">
                <a:solidFill>
                  <a:srgbClr val="444444"/>
                </a:solidFill>
                <a:effectLst/>
                <a:latin typeface="source code pro"/>
              </a:rPr>
              <a:t>) </a:t>
            </a:r>
          </a:p>
          <a:p>
            <a:r>
              <a:rPr lang="en-US" b="0" i="0" dirty="0">
                <a:solidFill>
                  <a:srgbClr val="444444"/>
                </a:solidFill>
                <a:effectLst/>
                <a:latin typeface="source code pro"/>
              </a:rPr>
              <a:t>}</a:t>
            </a:r>
            <a:endParaRPr lang="en-US" dirty="0"/>
          </a:p>
        </p:txBody>
      </p:sp>
    </p:spTree>
    <p:extLst>
      <p:ext uri="{BB962C8B-B14F-4D97-AF65-F5344CB8AC3E}">
        <p14:creationId xmlns:p14="http://schemas.microsoft.com/office/powerpoint/2010/main" val="86405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Kotlin packages</a:t>
            </a:r>
          </a:p>
        </p:txBody>
      </p:sp>
      <p:sp>
        <p:nvSpPr>
          <p:cNvPr id="14" name="TextBox 13">
            <a:extLst>
              <a:ext uri="{FF2B5EF4-FFF2-40B4-BE49-F238E27FC236}">
                <a16:creationId xmlns:a16="http://schemas.microsoft.com/office/drawing/2014/main" id="{80DC44B7-136E-4860-8D6A-2E3FD2B7903A}"/>
              </a:ext>
            </a:extLst>
          </p:cNvPr>
          <p:cNvSpPr txBox="1"/>
          <p:nvPr/>
        </p:nvSpPr>
        <p:spPr>
          <a:xfrm>
            <a:off x="426098" y="1076034"/>
            <a:ext cx="11517086" cy="1200329"/>
          </a:xfrm>
          <a:prstGeom prst="rect">
            <a:avLst/>
          </a:prstGeom>
          <a:noFill/>
        </p:spPr>
        <p:txBody>
          <a:bodyPr wrap="square">
            <a:spAutoFit/>
          </a:bodyPr>
          <a:lstStyle/>
          <a:p>
            <a:r>
              <a:rPr lang="en-US" b="0" i="0" dirty="0">
                <a:solidFill>
                  <a:srgbClr val="000000"/>
                </a:solidFill>
                <a:effectLst/>
              </a:rPr>
              <a:t>Kotlin packages are very similar to Java packages. We still declare package with the </a:t>
            </a:r>
            <a:r>
              <a:rPr lang="en-US" b="1" i="0" dirty="0">
                <a:solidFill>
                  <a:srgbClr val="000000"/>
                </a:solidFill>
                <a:effectLst/>
              </a:rPr>
              <a:t>package</a:t>
            </a:r>
            <a:r>
              <a:rPr lang="en-US" b="0" i="0" dirty="0">
                <a:solidFill>
                  <a:srgbClr val="000000"/>
                </a:solidFill>
                <a:effectLst/>
              </a:rPr>
              <a:t> keyword, and any Kotlin file with a package declaration at the beginning can contain declarations of classes, functions, or interfaces. </a:t>
            </a:r>
          </a:p>
          <a:p>
            <a:endParaRPr lang="en-US" dirty="0">
              <a:solidFill>
                <a:srgbClr val="000000"/>
              </a:solidFill>
            </a:endParaRPr>
          </a:p>
          <a:p>
            <a:endParaRPr lang="en-US" dirty="0"/>
          </a:p>
        </p:txBody>
      </p:sp>
      <p:sp>
        <p:nvSpPr>
          <p:cNvPr id="2" name="Rectangle 2">
            <a:extLst>
              <a:ext uri="{FF2B5EF4-FFF2-40B4-BE49-F238E27FC236}">
                <a16:creationId xmlns:a16="http://schemas.microsoft.com/office/drawing/2014/main" id="{5EBA442D-294A-4356-8EE8-DC547A8617F4}"/>
              </a:ext>
            </a:extLst>
          </p:cNvPr>
          <p:cNvSpPr>
            <a:spLocks noChangeArrowheads="1"/>
          </p:cNvSpPr>
          <p:nvPr/>
        </p:nvSpPr>
        <p:spPr bwMode="auto">
          <a:xfrm>
            <a:off x="543989" y="1947925"/>
            <a:ext cx="4351861" cy="11387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package</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com.chikekotlin.projectx</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a:t>
            </a:r>
            <a:r>
              <a:rPr kumimoji="0" lang="en-US" altLang="en-US" sz="1600" b="0" i="0" u="none" strike="noStrike" cap="none" normalizeH="0" baseline="0" dirty="0" err="1">
                <a:ln>
                  <a:noFill/>
                </a:ln>
                <a:solidFill>
                  <a:srgbClr val="000000"/>
                </a:solidFill>
                <a:effectLst/>
                <a:latin typeface="Source Code Pro"/>
              </a:rPr>
              <a:t>saySomething</a:t>
            </a:r>
            <a:r>
              <a:rPr kumimoji="0" lang="en-US" altLang="en-US" sz="1600" b="0" i="0" u="none" strike="noStrike" cap="none" normalizeH="0" baseline="0" dirty="0">
                <a:ln>
                  <a:noFill/>
                </a:ln>
                <a:solidFill>
                  <a:srgbClr val="000000"/>
                </a:solidFill>
                <a:effectLst/>
                <a:latin typeface="Source Code Pro"/>
              </a:rPr>
              <a:t>(): String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1" i="0" u="none" strike="noStrike" cap="none" normalizeH="0" baseline="0" dirty="0">
                <a:ln>
                  <a:noFill/>
                </a:ln>
                <a:solidFill>
                  <a:srgbClr val="006699"/>
                </a:solidFill>
                <a:effectLst/>
                <a:latin typeface="Source Code Pro"/>
              </a:rPr>
              <a:t>return</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FF"/>
                </a:solidFill>
                <a:effectLst/>
                <a:latin typeface="Source Code Pro"/>
              </a:rPr>
              <a:t>"How far?"</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Source Code Pr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310208B-3E72-4F7A-A0A1-0E9F097AE887}"/>
              </a:ext>
            </a:extLst>
          </p:cNvPr>
          <p:cNvSpPr txBox="1"/>
          <p:nvPr/>
        </p:nvSpPr>
        <p:spPr>
          <a:xfrm>
            <a:off x="5484844" y="1993536"/>
            <a:ext cx="6097712" cy="923330"/>
          </a:xfrm>
          <a:prstGeom prst="rect">
            <a:avLst/>
          </a:prstGeom>
          <a:noFill/>
        </p:spPr>
        <p:txBody>
          <a:bodyPr wrap="square">
            <a:spAutoFit/>
          </a:bodyPr>
          <a:lstStyle/>
          <a:p>
            <a:r>
              <a:rPr lang="en-US" dirty="0"/>
              <a:t>We created a top-level function and the fully qualified name for the function </a:t>
            </a:r>
            <a:r>
              <a:rPr lang="en-US" dirty="0" err="1"/>
              <a:t>saySomething</a:t>
            </a:r>
            <a:r>
              <a:rPr lang="en-US" dirty="0"/>
              <a:t>() is </a:t>
            </a:r>
            <a:r>
              <a:rPr lang="en-US" dirty="0" err="1"/>
              <a:t>com.chikekotlin.projectx.saySomething</a:t>
            </a:r>
            <a:r>
              <a:rPr lang="en-US" dirty="0"/>
              <a:t>.</a:t>
            </a:r>
          </a:p>
        </p:txBody>
      </p:sp>
      <p:sp>
        <p:nvSpPr>
          <p:cNvPr id="18" name="TextBox 17">
            <a:extLst>
              <a:ext uri="{FF2B5EF4-FFF2-40B4-BE49-F238E27FC236}">
                <a16:creationId xmlns:a16="http://schemas.microsoft.com/office/drawing/2014/main" id="{AC1FD189-E0BA-4879-A62A-463E21913BF5}"/>
              </a:ext>
            </a:extLst>
          </p:cNvPr>
          <p:cNvSpPr txBox="1"/>
          <p:nvPr/>
        </p:nvSpPr>
        <p:spPr>
          <a:xfrm>
            <a:off x="483986" y="3303607"/>
            <a:ext cx="11335995" cy="923330"/>
          </a:xfrm>
          <a:prstGeom prst="rect">
            <a:avLst/>
          </a:prstGeom>
          <a:noFill/>
        </p:spPr>
        <p:txBody>
          <a:bodyPr wrap="square">
            <a:spAutoFit/>
          </a:bodyPr>
          <a:lstStyle/>
          <a:p>
            <a:r>
              <a:rPr lang="en-US" dirty="0"/>
              <a:t>In Kotlin import declaration allows to locate the classes, interfaces, functions or methods.</a:t>
            </a:r>
          </a:p>
          <a:p>
            <a:endParaRPr lang="en-US" dirty="0"/>
          </a:p>
          <a:p>
            <a:r>
              <a:rPr lang="en-US" dirty="0"/>
              <a:t>Kotlin also supports wildcard imports using the * </a:t>
            </a:r>
          </a:p>
        </p:txBody>
      </p:sp>
    </p:spTree>
    <p:extLst>
      <p:ext uri="{BB962C8B-B14F-4D97-AF65-F5344CB8AC3E}">
        <p14:creationId xmlns:p14="http://schemas.microsoft.com/office/powerpoint/2010/main" val="294663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Import aliasing</a:t>
            </a:r>
          </a:p>
        </p:txBody>
      </p:sp>
      <p:sp>
        <p:nvSpPr>
          <p:cNvPr id="14" name="TextBox 13">
            <a:extLst>
              <a:ext uri="{FF2B5EF4-FFF2-40B4-BE49-F238E27FC236}">
                <a16:creationId xmlns:a16="http://schemas.microsoft.com/office/drawing/2014/main" id="{80DC44B7-136E-4860-8D6A-2E3FD2B7903A}"/>
              </a:ext>
            </a:extLst>
          </p:cNvPr>
          <p:cNvSpPr txBox="1"/>
          <p:nvPr/>
        </p:nvSpPr>
        <p:spPr>
          <a:xfrm>
            <a:off x="426098" y="1076034"/>
            <a:ext cx="11517086" cy="923330"/>
          </a:xfrm>
          <a:prstGeom prst="rect">
            <a:avLst/>
          </a:prstGeom>
          <a:noFill/>
        </p:spPr>
        <p:txBody>
          <a:bodyPr wrap="square">
            <a:spAutoFit/>
          </a:bodyPr>
          <a:lstStyle/>
          <a:p>
            <a:r>
              <a:rPr lang="en-US" b="0" i="0" dirty="0">
                <a:solidFill>
                  <a:srgbClr val="000000"/>
                </a:solidFill>
                <a:effectLst/>
              </a:rPr>
              <a:t>When you have libraries that have conflicting class or function names (e.g. they each declare a function with the same name), you can use the </a:t>
            </a:r>
            <a:r>
              <a:rPr lang="en-US" b="1" i="0" dirty="0">
                <a:solidFill>
                  <a:srgbClr val="000000"/>
                </a:solidFill>
                <a:effectLst/>
              </a:rPr>
              <a:t>as</a:t>
            </a:r>
            <a:r>
              <a:rPr lang="en-US" b="0" i="0" dirty="0">
                <a:solidFill>
                  <a:srgbClr val="000000"/>
                </a:solidFill>
                <a:effectLst/>
              </a:rPr>
              <a:t> keyword to give that imported entity a temporary name.</a:t>
            </a:r>
            <a:endParaRPr lang="en-US" dirty="0">
              <a:solidFill>
                <a:srgbClr val="000000"/>
              </a:solidFill>
            </a:endParaRPr>
          </a:p>
          <a:p>
            <a:endParaRPr lang="en-US" dirty="0"/>
          </a:p>
        </p:txBody>
      </p:sp>
      <p:sp>
        <p:nvSpPr>
          <p:cNvPr id="3" name="Rectangle 2">
            <a:extLst>
              <a:ext uri="{FF2B5EF4-FFF2-40B4-BE49-F238E27FC236}">
                <a16:creationId xmlns:a16="http://schemas.microsoft.com/office/drawing/2014/main" id="{C2CC69CA-FB9D-447A-99F6-16C28D8D8E6D}"/>
              </a:ext>
            </a:extLst>
          </p:cNvPr>
          <p:cNvSpPr>
            <a:spLocks noChangeArrowheads="1"/>
          </p:cNvSpPr>
          <p:nvPr/>
        </p:nvSpPr>
        <p:spPr bwMode="auto">
          <a:xfrm>
            <a:off x="534255" y="2006569"/>
            <a:ext cx="8828819"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import</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com.chikekotlin.projectx.saySomething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6699"/>
                </a:solidFill>
                <a:effectLst/>
                <a:latin typeface="Source Code Pro"/>
              </a:rPr>
              <a:t>import</a:t>
            </a: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com.chikekotlin.projecty.saySomething</a:t>
            </a:r>
            <a:r>
              <a:rPr kumimoji="0" lang="en-US" altLang="en-US" sz="1600" b="0" i="0" u="none" strike="noStrike" cap="none" normalizeH="0" baseline="0" dirty="0">
                <a:ln>
                  <a:noFill/>
                </a:ln>
                <a:solidFill>
                  <a:srgbClr val="000000"/>
                </a:solidFill>
                <a:effectLst/>
                <a:latin typeface="Source Code Pro"/>
              </a:rPr>
              <a:t> as </a:t>
            </a:r>
            <a:r>
              <a:rPr kumimoji="0" lang="en-US" altLang="en-US" sz="1600" b="0" i="0" u="none" strike="noStrike" cap="none" normalizeH="0" baseline="0" dirty="0" err="1">
                <a:ln>
                  <a:noFill/>
                </a:ln>
                <a:solidFill>
                  <a:srgbClr val="000000"/>
                </a:solidFill>
                <a:effectLst/>
                <a:latin typeface="Source Code Pro"/>
              </a:rPr>
              <a:t>projectYSaySomething</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fun main(</a:t>
            </a:r>
            <a:r>
              <a:rPr kumimoji="0" lang="en-US" altLang="en-US" sz="1600" b="0" i="0" u="none" strike="noStrike" cap="none" normalizeH="0" baseline="0" dirty="0" err="1">
                <a:ln>
                  <a:noFill/>
                </a:ln>
                <a:solidFill>
                  <a:srgbClr val="000000"/>
                </a:solidFill>
                <a:effectLst/>
                <a:latin typeface="Source Code Pro"/>
              </a:rPr>
              <a:t>args</a:t>
            </a:r>
            <a:r>
              <a:rPr kumimoji="0" lang="en-US" altLang="en-US" sz="1600" b="0" i="0" u="none" strike="noStrike" cap="none" normalizeH="0" baseline="0" dirty="0">
                <a:ln>
                  <a:noFill/>
                </a:ln>
                <a:solidFill>
                  <a:srgbClr val="000000"/>
                </a:solidFill>
                <a:effectLst/>
                <a:latin typeface="Source Code Pro"/>
              </a:rPr>
              <a:t>: Array&lt;String&gt;)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projectYSaySomething</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70795541-057D-4BF0-BA40-DF9DC38E39E3}"/>
              </a:ext>
            </a:extLst>
          </p:cNvPr>
          <p:cNvSpPr txBox="1"/>
          <p:nvPr/>
        </p:nvSpPr>
        <p:spPr>
          <a:xfrm>
            <a:off x="426097" y="3626773"/>
            <a:ext cx="9169965" cy="369332"/>
          </a:xfrm>
          <a:prstGeom prst="rect">
            <a:avLst/>
          </a:prstGeom>
          <a:noFill/>
        </p:spPr>
        <p:txBody>
          <a:bodyPr wrap="square">
            <a:spAutoFit/>
          </a:bodyPr>
          <a:lstStyle/>
          <a:p>
            <a:r>
              <a:rPr lang="en-US" b="0" i="0" dirty="0">
                <a:solidFill>
                  <a:srgbClr val="3A3A3A"/>
                </a:solidFill>
                <a:effectLst/>
              </a:rPr>
              <a:t>Note that the temporary name is used only within the file where it was assigned.</a:t>
            </a:r>
            <a:endParaRPr lang="en-US" dirty="0"/>
          </a:p>
        </p:txBody>
      </p:sp>
    </p:spTree>
    <p:extLst>
      <p:ext uri="{BB962C8B-B14F-4D97-AF65-F5344CB8AC3E}">
        <p14:creationId xmlns:p14="http://schemas.microsoft.com/office/powerpoint/2010/main" val="163790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Lambda Expressions</a:t>
            </a:r>
          </a:p>
        </p:txBody>
      </p:sp>
      <p:sp>
        <p:nvSpPr>
          <p:cNvPr id="14" name="TextBox 13">
            <a:extLst>
              <a:ext uri="{FF2B5EF4-FFF2-40B4-BE49-F238E27FC236}">
                <a16:creationId xmlns:a16="http://schemas.microsoft.com/office/drawing/2014/main" id="{80DC44B7-136E-4860-8D6A-2E3FD2B7903A}"/>
              </a:ext>
            </a:extLst>
          </p:cNvPr>
          <p:cNvSpPr txBox="1"/>
          <p:nvPr/>
        </p:nvSpPr>
        <p:spPr>
          <a:xfrm>
            <a:off x="426098" y="1076034"/>
            <a:ext cx="11517086" cy="4247317"/>
          </a:xfrm>
          <a:prstGeom prst="rect">
            <a:avLst/>
          </a:prstGeom>
          <a:noFill/>
        </p:spPr>
        <p:txBody>
          <a:bodyPr wrap="square">
            <a:spAutoFit/>
          </a:bodyPr>
          <a:lstStyle/>
          <a:p>
            <a:r>
              <a:rPr lang="en-US" b="0" i="0" dirty="0">
                <a:solidFill>
                  <a:srgbClr val="000000"/>
                </a:solidFill>
                <a:effectLst/>
              </a:rPr>
              <a:t>Lambda expressions (or function literals) are also not bound to any entity such as a class, object, or interface. They can be passed as arguments to other functions called </a:t>
            </a:r>
            <a:r>
              <a:rPr lang="en-US" b="0" i="0">
                <a:solidFill>
                  <a:srgbClr val="000000"/>
                </a:solidFill>
                <a:effectLst/>
              </a:rPr>
              <a:t>higher-order functions. </a:t>
            </a:r>
            <a:r>
              <a:rPr lang="en-US" b="0" i="0" dirty="0">
                <a:solidFill>
                  <a:srgbClr val="000000"/>
                </a:solidFill>
                <a:effectLst/>
              </a:rPr>
              <a:t>A lambda expression represents just the block of a function, and using them reduces the noise in our code. Because lambda is not supported in Java 6 or 7, for Kotlin to interoperate with it, Kotlin creates a Java anonymous class behind the scene.</a:t>
            </a:r>
          </a:p>
          <a:p>
            <a:endParaRPr lang="en-US" dirty="0">
              <a:solidFill>
                <a:srgbClr val="000000"/>
              </a:solidFill>
            </a:endParaRPr>
          </a:p>
          <a:p>
            <a:r>
              <a:rPr lang="en-US" dirty="0">
                <a:solidFill>
                  <a:srgbClr val="000000"/>
                </a:solidFill>
              </a:rPr>
              <a:t>Here are the characteristics of a lambda expression in Kotlin:</a:t>
            </a:r>
          </a:p>
          <a:p>
            <a:pPr marL="285750" indent="-285750">
              <a:buFont typeface="Arial" panose="020B0604020202020204" pitchFamily="34" charset="0"/>
              <a:buChar char="•"/>
            </a:pPr>
            <a:endParaRPr lang="en-US" dirty="0">
              <a:solidFill>
                <a:srgbClr val="000000"/>
              </a:solidFill>
            </a:endParaRPr>
          </a:p>
          <a:p>
            <a:pPr marL="285750" indent="-285750">
              <a:buFont typeface="Arial" panose="020B0604020202020204" pitchFamily="34" charset="0"/>
              <a:buChar char="•"/>
            </a:pPr>
            <a:r>
              <a:rPr lang="en-US" dirty="0">
                <a:solidFill>
                  <a:srgbClr val="000000"/>
                </a:solidFill>
              </a:rPr>
              <a:t>It must be surrounded by curly braces {}.</a:t>
            </a:r>
          </a:p>
          <a:p>
            <a:pPr marL="285750" indent="-285750">
              <a:buFont typeface="Arial" panose="020B0604020202020204" pitchFamily="34" charset="0"/>
              <a:buChar char="•"/>
            </a:pPr>
            <a:r>
              <a:rPr lang="en-US" dirty="0">
                <a:solidFill>
                  <a:srgbClr val="000000"/>
                </a:solidFill>
              </a:rPr>
              <a:t>It doesn't have the fun keyword. </a:t>
            </a:r>
          </a:p>
          <a:p>
            <a:pPr marL="285750" indent="-285750">
              <a:buFont typeface="Arial" panose="020B0604020202020204" pitchFamily="34" charset="0"/>
              <a:buChar char="•"/>
            </a:pPr>
            <a:r>
              <a:rPr lang="en-US" dirty="0">
                <a:solidFill>
                  <a:srgbClr val="000000"/>
                </a:solidFill>
              </a:rPr>
              <a:t>There is no access modifier (private, public or protected) because it doesn't belong to any class, object, or interface.</a:t>
            </a:r>
          </a:p>
          <a:p>
            <a:pPr marL="285750" indent="-285750">
              <a:buFont typeface="Arial" panose="020B0604020202020204" pitchFamily="34" charset="0"/>
              <a:buChar char="•"/>
            </a:pPr>
            <a:r>
              <a:rPr lang="en-US" dirty="0">
                <a:solidFill>
                  <a:srgbClr val="000000"/>
                </a:solidFill>
              </a:rPr>
              <a:t>It has no function name. In other words, it's anonymous. </a:t>
            </a:r>
          </a:p>
          <a:p>
            <a:pPr marL="285750" indent="-285750">
              <a:buFont typeface="Arial" panose="020B0604020202020204" pitchFamily="34" charset="0"/>
              <a:buChar char="•"/>
            </a:pPr>
            <a:r>
              <a:rPr lang="en-US" dirty="0">
                <a:solidFill>
                  <a:srgbClr val="000000"/>
                </a:solidFill>
              </a:rPr>
              <a:t>No return type is specified because it will be inferred by the compiler.</a:t>
            </a:r>
          </a:p>
          <a:p>
            <a:pPr marL="285750" indent="-285750">
              <a:buFont typeface="Arial" panose="020B0604020202020204" pitchFamily="34" charset="0"/>
              <a:buChar char="•"/>
            </a:pPr>
            <a:r>
              <a:rPr lang="en-US" dirty="0">
                <a:solidFill>
                  <a:srgbClr val="000000"/>
                </a:solidFill>
              </a:rPr>
              <a:t>Parameters are not surrounded by parentheses (). </a:t>
            </a:r>
          </a:p>
          <a:p>
            <a:pPr marL="285750" indent="-285750">
              <a:buFont typeface="Arial" panose="020B0604020202020204" pitchFamily="34" charset="0"/>
              <a:buChar char="•"/>
            </a:pPr>
            <a:r>
              <a:rPr lang="en-US" dirty="0">
                <a:solidFill>
                  <a:srgbClr val="000000"/>
                </a:solidFill>
              </a:rPr>
              <a:t>And, what's more, we can assign a lambda expression to a variable and then execute it. </a:t>
            </a:r>
          </a:p>
          <a:p>
            <a:endParaRPr lang="en-US" dirty="0"/>
          </a:p>
        </p:txBody>
      </p:sp>
    </p:spTree>
    <p:extLst>
      <p:ext uri="{BB962C8B-B14F-4D97-AF65-F5344CB8AC3E}">
        <p14:creationId xmlns:p14="http://schemas.microsoft.com/office/powerpoint/2010/main" val="3519108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1ADE030-FA0D-49D4-9BBC-27E3B9130619}"/>
              </a:ext>
            </a:extLst>
          </p:cNvPr>
          <p:cNvSpPr txBox="1"/>
          <p:nvPr/>
        </p:nvSpPr>
        <p:spPr>
          <a:xfrm>
            <a:off x="426099" y="107990"/>
            <a:ext cx="6459893" cy="646331"/>
          </a:xfrm>
          <a:prstGeom prst="rect">
            <a:avLst/>
          </a:prstGeom>
          <a:noFill/>
        </p:spPr>
        <p:txBody>
          <a:bodyPr wrap="square" rtlCol="0">
            <a:spAutoFit/>
          </a:bodyPr>
          <a:lstStyle/>
          <a:p>
            <a:pPr lvl="0"/>
            <a:r>
              <a:rPr lang="en-US" sz="3600" dirty="0"/>
              <a:t>Creating Lambda Expressions</a:t>
            </a:r>
          </a:p>
        </p:txBody>
      </p:sp>
      <p:sp>
        <p:nvSpPr>
          <p:cNvPr id="2" name="Rectangle 2">
            <a:extLst>
              <a:ext uri="{FF2B5EF4-FFF2-40B4-BE49-F238E27FC236}">
                <a16:creationId xmlns:a16="http://schemas.microsoft.com/office/drawing/2014/main" id="{B2E9BECE-2E24-4D65-BB3B-E469CC78A6E0}"/>
              </a:ext>
            </a:extLst>
          </p:cNvPr>
          <p:cNvSpPr>
            <a:spLocks noChangeArrowheads="1"/>
          </p:cNvSpPr>
          <p:nvPr/>
        </p:nvSpPr>
        <p:spPr bwMode="auto">
          <a:xfrm>
            <a:off x="514159" y="1076034"/>
            <a:ext cx="8096441" cy="4924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message = {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"Hey, Kotlin is really cool!"</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message() </a:t>
            </a:r>
            <a:r>
              <a:rPr kumimoji="0" lang="en-US" altLang="en-US" sz="1600" b="0" i="0" u="none" strike="noStrike" cap="none" normalizeH="0" baseline="0" dirty="0">
                <a:ln>
                  <a:noFill/>
                </a:ln>
                <a:solidFill>
                  <a:srgbClr val="008200"/>
                </a:solidFill>
                <a:effectLst/>
                <a:latin typeface="Source Code Pro"/>
              </a:rPr>
              <a:t>// "Hey, Kotlin is really cool!"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9E7E1AE0-40EE-47E8-AE73-D1E90C0AF5A6}"/>
              </a:ext>
            </a:extLst>
          </p:cNvPr>
          <p:cNvSpPr>
            <a:spLocks noChangeArrowheads="1"/>
          </p:cNvSpPr>
          <p:nvPr/>
        </p:nvSpPr>
        <p:spPr bwMode="auto">
          <a:xfrm>
            <a:off x="514159" y="2021744"/>
            <a:ext cx="8096441" cy="7386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message = { </a:t>
            </a:r>
            <a:r>
              <a:rPr kumimoji="0" lang="en-US" altLang="en-US" sz="1600" b="0" i="0" u="none" strike="noStrike" cap="none" normalizeH="0" baseline="0" dirty="0" err="1">
                <a:ln>
                  <a:noFill/>
                </a:ln>
                <a:solidFill>
                  <a:srgbClr val="000000"/>
                </a:solidFill>
                <a:effectLst/>
                <a:latin typeface="Source Code Pro"/>
              </a:rPr>
              <a:t>myString</a:t>
            </a:r>
            <a:r>
              <a:rPr kumimoji="0" lang="en-US" altLang="en-US" sz="1600" b="0" i="0" u="none" strike="noStrike" cap="none" normalizeH="0" baseline="0" dirty="0">
                <a:ln>
                  <a:noFill/>
                </a:ln>
                <a:solidFill>
                  <a:srgbClr val="000000"/>
                </a:solidFill>
                <a:effectLst/>
                <a:latin typeface="Source Code Pro"/>
              </a:rPr>
              <a:t>: String -&gt;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err="1">
                <a:ln>
                  <a:noFill/>
                </a:ln>
                <a:solidFill>
                  <a:srgbClr val="000000"/>
                </a:solidFill>
                <a:effectLst/>
                <a:latin typeface="Source Code Pro"/>
              </a:rPr>
              <a:t>myString</a:t>
            </a:r>
            <a:r>
              <a:rPr kumimoji="0" lang="en-US" altLang="en-US" sz="1600" b="0" i="0" u="none" strike="noStrike" cap="none" normalizeH="0" baseline="0" dirty="0">
                <a:ln>
                  <a:noFill/>
                </a:ln>
                <a:solidFill>
                  <a:srgbClr val="000000"/>
                </a:solidFill>
                <a:effectLst/>
                <a:latin typeface="Source Code Pro"/>
              </a:rPr>
              <a:t>) }</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message(</a:t>
            </a:r>
            <a:r>
              <a:rPr kumimoji="0" lang="en-US" altLang="en-US" sz="1600" b="0" i="0" u="none" strike="noStrike" cap="none" normalizeH="0" baseline="0" dirty="0">
                <a:ln>
                  <a:noFill/>
                </a:ln>
                <a:solidFill>
                  <a:srgbClr val="0000FF"/>
                </a:solidFill>
                <a:effectLst/>
                <a:latin typeface="Source Code Pro"/>
              </a:rPr>
              <a:t>"I love Kotlin"</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"I love Kotlin"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ource Code Pro"/>
              </a:rPr>
              <a:t>message(</a:t>
            </a:r>
            <a:r>
              <a:rPr kumimoji="0" lang="en-US" altLang="en-US" sz="1600" b="0" i="0" u="none" strike="noStrike" cap="none" normalizeH="0" baseline="0" dirty="0">
                <a:ln>
                  <a:noFill/>
                </a:ln>
                <a:solidFill>
                  <a:srgbClr val="0000FF"/>
                </a:solidFill>
                <a:effectLst/>
                <a:latin typeface="Source Code Pro"/>
              </a:rPr>
              <a:t>"How far?"</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8200"/>
                </a:solidFill>
                <a:effectLst/>
                <a:latin typeface="Source Code Pro"/>
              </a:rPr>
              <a:t>// "How far?"</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0C808EF-8537-43F2-ADBD-9864587346CC}"/>
              </a:ext>
            </a:extLst>
          </p:cNvPr>
          <p:cNvSpPr>
            <a:spLocks noChangeArrowheads="1"/>
          </p:cNvSpPr>
          <p:nvPr/>
        </p:nvSpPr>
        <p:spPr bwMode="auto">
          <a:xfrm>
            <a:off x="514158" y="3166598"/>
            <a:ext cx="8096441"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addNumbers</a:t>
            </a:r>
            <a:r>
              <a:rPr kumimoji="0" lang="en-US" altLang="en-US" sz="1600" b="0" i="0" u="none" strike="noStrike" cap="none" normalizeH="0" baseline="0" dirty="0">
                <a:ln>
                  <a:noFill/>
                </a:ln>
                <a:solidFill>
                  <a:srgbClr val="000000"/>
                </a:solidFill>
                <a:effectLst/>
                <a:latin typeface="Source Code Pro"/>
              </a:rPr>
              <a:t> = { number1: Int, number2: Int -&gt;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"Adding $number1 and $number2"</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val</a:t>
            </a:r>
            <a:r>
              <a:rPr kumimoji="0" lang="en-US" altLang="en-US" sz="1600" b="0" i="0" u="none" strike="noStrike" cap="none" normalizeH="0" baseline="0" dirty="0">
                <a:ln>
                  <a:noFill/>
                </a:ln>
                <a:solidFill>
                  <a:srgbClr val="000000"/>
                </a:solidFill>
                <a:effectLst/>
                <a:latin typeface="Source Code Pro"/>
              </a:rPr>
              <a:t> result = number1 + number2</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err="1">
                <a:ln>
                  <a:noFill/>
                </a:ln>
                <a:solidFill>
                  <a:srgbClr val="000000"/>
                </a:solidFill>
                <a:effectLst/>
                <a:latin typeface="Source Code Pro"/>
              </a:rPr>
              <a:t>println</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00FF"/>
                </a:solidFill>
                <a:effectLst/>
                <a:latin typeface="Source Code Pro"/>
              </a:rPr>
              <a:t>"The result is $result"</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89898C"/>
                </a:solidFill>
                <a:effectLst/>
                <a:latin typeface="Source Code Pro"/>
              </a:rPr>
              <a:t>    </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Source Code Pro"/>
              </a:rPr>
              <a:t>addNumbers</a:t>
            </a:r>
            <a:r>
              <a:rPr kumimoji="0" lang="en-US" altLang="en-US" sz="1600" b="0" i="0" u="none" strike="noStrike" cap="none" normalizeH="0" baseline="0" dirty="0">
                <a:ln>
                  <a:noFill/>
                </a:ln>
                <a:solidFill>
                  <a:srgbClr val="000000"/>
                </a:solidFill>
                <a:effectLst/>
                <a:latin typeface="Source Code Pro"/>
              </a:rPr>
              <a:t>(</a:t>
            </a:r>
            <a:r>
              <a:rPr kumimoji="0" lang="en-US" altLang="en-US" sz="1600" b="0" i="0" u="none" strike="noStrike" cap="none" normalizeH="0" baseline="0" dirty="0">
                <a:ln>
                  <a:noFill/>
                </a:ln>
                <a:solidFill>
                  <a:srgbClr val="009900"/>
                </a:solidFill>
                <a:effectLst/>
                <a:latin typeface="Source Code Pro"/>
              </a:rPr>
              <a:t>1</a:t>
            </a:r>
            <a:r>
              <a:rPr kumimoji="0" lang="en-US" altLang="en-US" sz="1600" b="0" i="0" u="none" strike="noStrike" cap="none" normalizeH="0" baseline="0" dirty="0">
                <a:ln>
                  <a:noFill/>
                </a:ln>
                <a:solidFill>
                  <a:srgbClr val="000000"/>
                </a:solidFill>
                <a:effectLst/>
                <a:latin typeface="Source Code Pro"/>
              </a:rPr>
              <a:t>, </a:t>
            </a:r>
            <a:r>
              <a:rPr kumimoji="0" lang="en-US" altLang="en-US" sz="1600" b="0" i="0" u="none" strike="noStrike" cap="none" normalizeH="0" baseline="0" dirty="0">
                <a:ln>
                  <a:noFill/>
                </a:ln>
                <a:solidFill>
                  <a:srgbClr val="009900"/>
                </a:solidFill>
                <a:effectLst/>
                <a:latin typeface="Source Code Pro"/>
              </a:rPr>
              <a:t>3</a:t>
            </a:r>
            <a:r>
              <a:rPr kumimoji="0" lang="en-US" altLang="en-US" sz="1600" b="0" i="0" u="none" strike="noStrike" cap="none" normalizeH="0" baseline="0" dirty="0">
                <a:ln>
                  <a:noFill/>
                </a:ln>
                <a:solidFill>
                  <a:srgbClr val="000000"/>
                </a:solidFill>
                <a:effectLst/>
                <a:latin typeface="Source Code Pr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699679"/>
      </p:ext>
    </p:extLst>
  </p:cSld>
  <p:clrMapOvr>
    <a:masterClrMapping/>
  </p:clrMapOvr>
</p:sld>
</file>

<file path=ppt/theme/theme1.xml><?xml version="1.0" encoding="utf-8"?>
<a:theme xmlns:a="http://schemas.openxmlformats.org/drawingml/2006/main" name="Android Debugg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 Debugging</Template>
  <TotalTime>11581</TotalTime>
  <Words>2191</Words>
  <Application>Microsoft Office PowerPoint</Application>
  <PresentationFormat>Widescreen</PresentationFormat>
  <Paragraphs>267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Source Code Pro</vt:lpstr>
      <vt:lpstr>Source Code Pro</vt:lpstr>
      <vt:lpstr>Android 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349</cp:revision>
  <dcterms:created xsi:type="dcterms:W3CDTF">2017-07-26T20:32:54Z</dcterms:created>
  <dcterms:modified xsi:type="dcterms:W3CDTF">2024-11-08T07:57:58Z</dcterms:modified>
</cp:coreProperties>
</file>