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36" r:id="rId3"/>
    <p:sldId id="322" r:id="rId4"/>
    <p:sldId id="415" r:id="rId5"/>
    <p:sldId id="416" r:id="rId6"/>
    <p:sldId id="417" r:id="rId7"/>
    <p:sldId id="418" r:id="rId8"/>
    <p:sldId id="419" r:id="rId9"/>
    <p:sldId id="420" r:id="rId10"/>
    <p:sldId id="422" r:id="rId11"/>
    <p:sldId id="421" r:id="rId12"/>
    <p:sldId id="423" r:id="rId13"/>
    <p:sldId id="424" r:id="rId14"/>
    <p:sldId id="425" r:id="rId15"/>
    <p:sldId id="426" r:id="rId16"/>
    <p:sldId id="427" r:id="rId17"/>
    <p:sldId id="428" r:id="rId18"/>
    <p:sldId id="429" r:id="rId19"/>
    <p:sldId id="430" r:id="rId20"/>
    <p:sldId id="432" r:id="rId21"/>
    <p:sldId id="433" r:id="rId22"/>
    <p:sldId id="431" r:id="rId23"/>
    <p:sldId id="434" r:id="rId24"/>
    <p:sldId id="435"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a:t>
            </a:fld>
            <a:endParaRPr lang="en-US" dirty="0"/>
          </a:p>
        </p:txBody>
      </p:sp>
    </p:spTree>
    <p:extLst>
      <p:ext uri="{BB962C8B-B14F-4D97-AF65-F5344CB8AC3E}">
        <p14:creationId xmlns:p14="http://schemas.microsoft.com/office/powerpoint/2010/main" val="2655848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dirty="0"/>
          </a:p>
        </p:txBody>
      </p:sp>
    </p:spTree>
    <p:extLst>
      <p:ext uri="{BB962C8B-B14F-4D97-AF65-F5344CB8AC3E}">
        <p14:creationId xmlns:p14="http://schemas.microsoft.com/office/powerpoint/2010/main" val="75869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dirty="0"/>
          </a:p>
        </p:txBody>
      </p:sp>
    </p:spTree>
    <p:extLst>
      <p:ext uri="{BB962C8B-B14F-4D97-AF65-F5344CB8AC3E}">
        <p14:creationId xmlns:p14="http://schemas.microsoft.com/office/powerpoint/2010/main" val="2431569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dirty="0"/>
          </a:p>
        </p:txBody>
      </p:sp>
    </p:spTree>
    <p:extLst>
      <p:ext uri="{BB962C8B-B14F-4D97-AF65-F5344CB8AC3E}">
        <p14:creationId xmlns:p14="http://schemas.microsoft.com/office/powerpoint/2010/main" val="200454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dirty="0"/>
          </a:p>
        </p:txBody>
      </p:sp>
    </p:spTree>
    <p:extLst>
      <p:ext uri="{BB962C8B-B14F-4D97-AF65-F5344CB8AC3E}">
        <p14:creationId xmlns:p14="http://schemas.microsoft.com/office/powerpoint/2010/main" val="464058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dirty="0"/>
          </a:p>
        </p:txBody>
      </p:sp>
    </p:spTree>
    <p:extLst>
      <p:ext uri="{BB962C8B-B14F-4D97-AF65-F5344CB8AC3E}">
        <p14:creationId xmlns:p14="http://schemas.microsoft.com/office/powerpoint/2010/main" val="253994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dirty="0"/>
          </a:p>
        </p:txBody>
      </p:sp>
    </p:spTree>
    <p:extLst>
      <p:ext uri="{BB962C8B-B14F-4D97-AF65-F5344CB8AC3E}">
        <p14:creationId xmlns:p14="http://schemas.microsoft.com/office/powerpoint/2010/main" val="83207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dirty="0"/>
          </a:p>
        </p:txBody>
      </p:sp>
    </p:spTree>
    <p:extLst>
      <p:ext uri="{BB962C8B-B14F-4D97-AF65-F5344CB8AC3E}">
        <p14:creationId xmlns:p14="http://schemas.microsoft.com/office/powerpoint/2010/main" val="322324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dirty="0"/>
          </a:p>
        </p:txBody>
      </p:sp>
    </p:spTree>
    <p:extLst>
      <p:ext uri="{BB962C8B-B14F-4D97-AF65-F5344CB8AC3E}">
        <p14:creationId xmlns:p14="http://schemas.microsoft.com/office/powerpoint/2010/main" val="2450863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dirty="0"/>
          </a:p>
        </p:txBody>
      </p:sp>
    </p:spTree>
    <p:extLst>
      <p:ext uri="{BB962C8B-B14F-4D97-AF65-F5344CB8AC3E}">
        <p14:creationId xmlns:p14="http://schemas.microsoft.com/office/powerpoint/2010/main" val="4244135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dirty="0"/>
          </a:p>
        </p:txBody>
      </p:sp>
    </p:spTree>
    <p:extLst>
      <p:ext uri="{BB962C8B-B14F-4D97-AF65-F5344CB8AC3E}">
        <p14:creationId xmlns:p14="http://schemas.microsoft.com/office/powerpoint/2010/main" val="6638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dirty="0"/>
          </a:p>
        </p:txBody>
      </p:sp>
    </p:spTree>
    <p:extLst>
      <p:ext uri="{BB962C8B-B14F-4D97-AF65-F5344CB8AC3E}">
        <p14:creationId xmlns:p14="http://schemas.microsoft.com/office/powerpoint/2010/main" val="128052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dirty="0"/>
          </a:p>
        </p:txBody>
      </p:sp>
    </p:spTree>
    <p:extLst>
      <p:ext uri="{BB962C8B-B14F-4D97-AF65-F5344CB8AC3E}">
        <p14:creationId xmlns:p14="http://schemas.microsoft.com/office/powerpoint/2010/main" val="306752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dirty="0"/>
          </a:p>
        </p:txBody>
      </p:sp>
    </p:spTree>
    <p:extLst>
      <p:ext uri="{BB962C8B-B14F-4D97-AF65-F5344CB8AC3E}">
        <p14:creationId xmlns:p14="http://schemas.microsoft.com/office/powerpoint/2010/main" val="371587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dirty="0"/>
          </a:p>
        </p:txBody>
      </p:sp>
    </p:spTree>
    <p:extLst>
      <p:ext uri="{BB962C8B-B14F-4D97-AF65-F5344CB8AC3E}">
        <p14:creationId xmlns:p14="http://schemas.microsoft.com/office/powerpoint/2010/main" val="16662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dirty="0"/>
          </a:p>
        </p:txBody>
      </p:sp>
    </p:spTree>
    <p:extLst>
      <p:ext uri="{BB962C8B-B14F-4D97-AF65-F5344CB8AC3E}">
        <p14:creationId xmlns:p14="http://schemas.microsoft.com/office/powerpoint/2010/main" val="45074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dirty="0"/>
          </a:p>
        </p:txBody>
      </p:sp>
    </p:spTree>
    <p:extLst>
      <p:ext uri="{BB962C8B-B14F-4D97-AF65-F5344CB8AC3E}">
        <p14:creationId xmlns:p14="http://schemas.microsoft.com/office/powerpoint/2010/main" val="310096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dirty="0"/>
          </a:p>
        </p:txBody>
      </p:sp>
    </p:spTree>
    <p:extLst>
      <p:ext uri="{BB962C8B-B14F-4D97-AF65-F5344CB8AC3E}">
        <p14:creationId xmlns:p14="http://schemas.microsoft.com/office/powerpoint/2010/main" val="354070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dirty="0"/>
          </a:p>
        </p:txBody>
      </p:sp>
    </p:spTree>
    <p:extLst>
      <p:ext uri="{BB962C8B-B14F-4D97-AF65-F5344CB8AC3E}">
        <p14:creationId xmlns:p14="http://schemas.microsoft.com/office/powerpoint/2010/main" val="329885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dirty="0"/>
          </a:p>
        </p:txBody>
      </p:sp>
    </p:spTree>
    <p:extLst>
      <p:ext uri="{BB962C8B-B14F-4D97-AF65-F5344CB8AC3E}">
        <p14:creationId xmlns:p14="http://schemas.microsoft.com/office/powerpoint/2010/main" val="410064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dirty="0"/>
          </a:p>
        </p:txBody>
      </p:sp>
    </p:spTree>
    <p:extLst>
      <p:ext uri="{BB962C8B-B14F-4D97-AF65-F5344CB8AC3E}">
        <p14:creationId xmlns:p14="http://schemas.microsoft.com/office/powerpoint/2010/main" val="64176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dirty="0"/>
          </a:p>
        </p:txBody>
      </p:sp>
    </p:spTree>
    <p:extLst>
      <p:ext uri="{BB962C8B-B14F-4D97-AF65-F5344CB8AC3E}">
        <p14:creationId xmlns:p14="http://schemas.microsoft.com/office/powerpoint/2010/main" val="373269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dirty="0"/>
          </a:p>
        </p:txBody>
      </p:sp>
    </p:spTree>
    <p:extLst>
      <p:ext uri="{BB962C8B-B14F-4D97-AF65-F5344CB8AC3E}">
        <p14:creationId xmlns:p14="http://schemas.microsoft.com/office/powerpoint/2010/main" val="399026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www.myapi.com/" TargetMode="External"/><Relationship Id="rId5" Type="http://schemas.openxmlformats.org/officeDocument/2006/relationships/hyperlink" Target="https://www.myapi.com/"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try.kotlinlang.org/"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Kotlin for Android #2</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More on Constructors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426097" y="1023403"/>
            <a:ext cx="11173427" cy="1200329"/>
          </a:xfrm>
          <a:prstGeom prst="rect">
            <a:avLst/>
          </a:prstGeom>
          <a:noFill/>
        </p:spPr>
        <p:txBody>
          <a:bodyPr wrap="square">
            <a:spAutoFit/>
          </a:bodyPr>
          <a:lstStyle/>
          <a:p>
            <a:r>
              <a:rPr lang="en-US" dirty="0"/>
              <a:t>We have two types of constructors in Kotlin: primary and secondary. We have the freedom to combine both of them in a single class and we can have multiple secondary constructors in the same class. We can't declare properties inside a secondary constructor, as we did for the primary constructor. If we want to do this, we have to declare it inside the class body and then initialize it in the secondary constructor.</a:t>
            </a:r>
          </a:p>
        </p:txBody>
      </p:sp>
      <p:sp>
        <p:nvSpPr>
          <p:cNvPr id="2" name="Rectangle 2">
            <a:extLst>
              <a:ext uri="{FF2B5EF4-FFF2-40B4-BE49-F238E27FC236}">
                <a16:creationId xmlns:a16="http://schemas.microsoft.com/office/drawing/2014/main" id="{D0665426-7E5E-428C-8F22-EFD99D4281E2}"/>
              </a:ext>
            </a:extLst>
          </p:cNvPr>
          <p:cNvSpPr>
            <a:spLocks noChangeArrowheads="1"/>
          </p:cNvSpPr>
          <p:nvPr/>
        </p:nvSpPr>
        <p:spPr bwMode="auto">
          <a:xfrm>
            <a:off x="556543" y="2390850"/>
            <a:ext cx="11042981"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Car(</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name: String,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plateNo</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var </a:t>
            </a:r>
            <a:r>
              <a:rPr kumimoji="0" lang="en-US" altLang="en-US" sz="1600" b="1" i="0" u="none" strike="noStrike" cap="none" normalizeH="0" baseline="0" dirty="0">
                <a:ln>
                  <a:noFill/>
                </a:ln>
                <a:solidFill>
                  <a:srgbClr val="006699"/>
                </a:solidFill>
                <a:effectLst/>
                <a:latin typeface="Source Code Pro"/>
              </a:rPr>
              <a:t>new</a:t>
            </a:r>
            <a:r>
              <a:rPr kumimoji="0" lang="en-US" altLang="en-US" sz="1600" b="0" i="0" u="none" strike="noStrike" cap="none" normalizeH="0" baseline="0" dirty="0">
                <a:ln>
                  <a:noFill/>
                </a:ln>
                <a:solidFill>
                  <a:srgbClr val="000000"/>
                </a:solidFill>
                <a:effectLst/>
                <a:latin typeface="Source Code Pro"/>
              </a:rPr>
              <a:t>: Boolean = </a:t>
            </a:r>
            <a:r>
              <a:rPr kumimoji="0" lang="en-US" altLang="en-US" sz="1600" b="1" i="0" u="none" strike="noStrike" cap="none" normalizeH="0" baseline="0" dirty="0">
                <a:ln>
                  <a:noFill/>
                </a:ln>
                <a:solidFill>
                  <a:srgbClr val="006699"/>
                </a:solidFill>
                <a:effectLst/>
                <a:latin typeface="Source Code Pro"/>
              </a:rPr>
              <a:t>true</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constructor(name: String, </a:t>
            </a:r>
            <a:r>
              <a:rPr kumimoji="0" lang="en-US" altLang="en-US" sz="1600" b="0" i="0" u="none" strike="noStrike" cap="none" normalizeH="0" baseline="0" dirty="0" err="1">
                <a:ln>
                  <a:noFill/>
                </a:ln>
                <a:solidFill>
                  <a:srgbClr val="000000"/>
                </a:solidFill>
                <a:effectLst/>
                <a:latin typeface="Source Code Pro"/>
              </a:rPr>
              <a:t>plateNo</a:t>
            </a:r>
            <a:r>
              <a:rPr kumimoji="0" lang="en-US" altLang="en-US" sz="1600" b="0" i="0" u="none" strike="noStrike" cap="none" normalizeH="0" baseline="0" dirty="0">
                <a:ln>
                  <a:noFill/>
                </a:ln>
                <a:solidFill>
                  <a:srgbClr val="000000"/>
                </a:solidFill>
                <a:effectLst/>
                <a:latin typeface="Source Code Pro"/>
              </a:rPr>
              <a:t>: String, </a:t>
            </a:r>
            <a:r>
              <a:rPr kumimoji="0" lang="en-US" altLang="en-US" sz="1600" b="1" i="0" u="none" strike="noStrike" cap="none" normalizeH="0" baseline="0" dirty="0">
                <a:ln>
                  <a:noFill/>
                </a:ln>
                <a:solidFill>
                  <a:srgbClr val="006699"/>
                </a:solidFill>
                <a:effectLst/>
                <a:latin typeface="Source Code Pro"/>
              </a:rPr>
              <a:t>new</a:t>
            </a:r>
            <a:r>
              <a:rPr kumimoji="0" lang="en-US" altLang="en-US" sz="1600" b="0" i="0" u="none" strike="noStrike" cap="none" normalizeH="0" baseline="0" dirty="0">
                <a:ln>
                  <a:noFill/>
                </a:ln>
                <a:solidFill>
                  <a:srgbClr val="000000"/>
                </a:solidFill>
                <a:effectLst/>
                <a:latin typeface="Source Code Pro"/>
              </a:rPr>
              <a:t>: Boolean) : </a:t>
            </a:r>
            <a:r>
              <a:rPr kumimoji="0" lang="en-US" altLang="en-US" sz="1600" b="1" i="0" u="none" strike="noStrike" cap="none" normalizeH="0" baseline="0" dirty="0">
                <a:ln>
                  <a:noFill/>
                </a:ln>
                <a:solidFill>
                  <a:srgbClr val="006699"/>
                </a:solidFill>
                <a:effectLst/>
                <a:latin typeface="Source Code Pro"/>
              </a:rPr>
              <a:t>this</a:t>
            </a:r>
            <a:r>
              <a:rPr kumimoji="0" lang="en-US" altLang="en-US" sz="1600" b="0" i="0" u="none" strike="noStrike" cap="none" normalizeH="0" baseline="0" dirty="0">
                <a:ln>
                  <a:noFill/>
                </a:ln>
                <a:solidFill>
                  <a:srgbClr val="000000"/>
                </a:solidFill>
                <a:effectLst/>
                <a:latin typeface="Source Code Pro"/>
              </a:rPr>
              <a:t>(name, </a:t>
            </a:r>
            <a:r>
              <a:rPr kumimoji="0" lang="en-US" altLang="en-US" sz="1600" b="0" i="0" u="none" strike="noStrike" cap="none" normalizeH="0" baseline="0" dirty="0" err="1">
                <a:ln>
                  <a:noFill/>
                </a:ln>
                <a:solidFill>
                  <a:srgbClr val="000000"/>
                </a:solidFill>
                <a:effectLst/>
                <a:latin typeface="Source Code Pro"/>
              </a:rPr>
              <a:t>plateNo</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err="1">
                <a:ln>
                  <a:noFill/>
                </a:ln>
                <a:solidFill>
                  <a:srgbClr val="006699"/>
                </a:solidFill>
                <a:effectLst/>
                <a:latin typeface="Source Code Pro"/>
              </a:rPr>
              <a:t>this</a:t>
            </a:r>
            <a:r>
              <a:rPr kumimoji="0" lang="en-US" altLang="en-US" sz="1600" b="0" i="0" u="none" strike="noStrike" cap="none" normalizeH="0" baseline="0" dirty="0" err="1">
                <a:ln>
                  <a:noFill/>
                </a:ln>
                <a:solidFill>
                  <a:srgbClr val="000000"/>
                </a:solidFill>
                <a:effectLst/>
                <a:latin typeface="Source Code Pro"/>
              </a:rPr>
              <a:t>.</a:t>
            </a:r>
            <a:r>
              <a:rPr kumimoji="0" lang="en-US" altLang="en-US" sz="1600" b="1" i="0" u="none" strike="noStrike" cap="none" normalizeH="0" baseline="0" dirty="0" err="1">
                <a:ln>
                  <a:noFill/>
                </a:ln>
                <a:solidFill>
                  <a:srgbClr val="006699"/>
                </a:solidFill>
                <a:effectLst/>
                <a:latin typeface="Source Code Pro"/>
              </a:rPr>
              <a:t>new</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new</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p>
        </p:txBody>
      </p:sp>
      <p:sp>
        <p:nvSpPr>
          <p:cNvPr id="13" name="TextBox 12">
            <a:extLst>
              <a:ext uri="{FF2B5EF4-FFF2-40B4-BE49-F238E27FC236}">
                <a16:creationId xmlns:a16="http://schemas.microsoft.com/office/drawing/2014/main" id="{5CC64FF1-B72C-4B22-A74D-B19C1EF43283}"/>
              </a:ext>
            </a:extLst>
          </p:cNvPr>
          <p:cNvSpPr txBox="1"/>
          <p:nvPr/>
        </p:nvSpPr>
        <p:spPr>
          <a:xfrm>
            <a:off x="426097" y="4311103"/>
            <a:ext cx="10927703" cy="646331"/>
          </a:xfrm>
          <a:prstGeom prst="rect">
            <a:avLst/>
          </a:prstGeom>
          <a:noFill/>
        </p:spPr>
        <p:txBody>
          <a:bodyPr wrap="square">
            <a:spAutoFit/>
          </a:bodyPr>
          <a:lstStyle/>
          <a:p>
            <a:r>
              <a:rPr lang="en-US" dirty="0"/>
              <a:t>In Kotlin, every secondary constructor must call the primary constructor, or call another secondary constructor that calls the primary constructor—we use the </a:t>
            </a:r>
            <a:r>
              <a:rPr lang="en-US" b="1" i="1" dirty="0"/>
              <a:t>this</a:t>
            </a:r>
            <a:r>
              <a:rPr lang="en-US" dirty="0"/>
              <a:t> keyword to achieve that. </a:t>
            </a:r>
          </a:p>
        </p:txBody>
      </p:sp>
      <p:sp>
        <p:nvSpPr>
          <p:cNvPr id="14" name="TextBox 13">
            <a:extLst>
              <a:ext uri="{FF2B5EF4-FFF2-40B4-BE49-F238E27FC236}">
                <a16:creationId xmlns:a16="http://schemas.microsoft.com/office/drawing/2014/main" id="{E06B567F-A509-4675-8DCA-530DF4D4D719}"/>
              </a:ext>
            </a:extLst>
          </p:cNvPr>
          <p:cNvSpPr txBox="1"/>
          <p:nvPr/>
        </p:nvSpPr>
        <p:spPr>
          <a:xfrm>
            <a:off x="360785" y="5710017"/>
            <a:ext cx="11582399" cy="646331"/>
          </a:xfrm>
          <a:prstGeom prst="rect">
            <a:avLst/>
          </a:prstGeom>
          <a:noFill/>
        </p:spPr>
        <p:txBody>
          <a:bodyPr wrap="square">
            <a:spAutoFit/>
          </a:bodyPr>
          <a:lstStyle/>
          <a:p>
            <a:r>
              <a:rPr lang="en-US" dirty="0"/>
              <a:t>Here, we made the constructor private—this means that users can't instantiate an object using its constructor directly. This can be useful if you want users to instead call another method (a factory method) to do the creation of objects indirectly. </a:t>
            </a:r>
          </a:p>
        </p:txBody>
      </p:sp>
      <p:sp>
        <p:nvSpPr>
          <p:cNvPr id="4" name="Rectangle 2">
            <a:extLst>
              <a:ext uri="{FF2B5EF4-FFF2-40B4-BE49-F238E27FC236}">
                <a16:creationId xmlns:a16="http://schemas.microsoft.com/office/drawing/2014/main" id="{57E3B721-A1A5-4049-BF2A-E3E64C186A74}"/>
              </a:ext>
            </a:extLst>
          </p:cNvPr>
          <p:cNvSpPr>
            <a:spLocks noChangeArrowheads="1"/>
          </p:cNvSpPr>
          <p:nvPr/>
        </p:nvSpPr>
        <p:spPr bwMode="auto">
          <a:xfrm>
            <a:off x="556543" y="5142082"/>
            <a:ext cx="785471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Car </a:t>
            </a:r>
            <a:r>
              <a:rPr kumimoji="0" lang="en-US" altLang="en-US" sz="1600" b="1" i="0" u="none" strike="noStrike" cap="none" normalizeH="0" baseline="0" dirty="0">
                <a:ln>
                  <a:noFill/>
                </a:ln>
                <a:solidFill>
                  <a:srgbClr val="006699"/>
                </a:solidFill>
                <a:effectLst/>
                <a:latin typeface="Source Code Pro"/>
              </a:rPr>
              <a:t>private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constructor(</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name: String,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plateNo</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241772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Any and Nothing Types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426097" y="1023403"/>
            <a:ext cx="11173427" cy="3416320"/>
          </a:xfrm>
          <a:prstGeom prst="rect">
            <a:avLst/>
          </a:prstGeom>
          <a:noFill/>
        </p:spPr>
        <p:txBody>
          <a:bodyPr wrap="square">
            <a:spAutoFit/>
          </a:bodyPr>
          <a:lstStyle/>
          <a:p>
            <a:r>
              <a:rPr lang="en-US" dirty="0"/>
              <a:t>In Kotlin, the topmost type in the type hierarchy is called Any. This is equivalent to the Java Object type. This means that all classes in Kotlin explicitly inherit from the Any type, including String, Int, Double, and so on. The Any type contains three methods: equals, </a:t>
            </a:r>
            <a:r>
              <a:rPr lang="en-US" dirty="0" err="1"/>
              <a:t>toString</a:t>
            </a:r>
            <a:r>
              <a:rPr lang="en-US" dirty="0"/>
              <a:t>, and </a:t>
            </a:r>
            <a:r>
              <a:rPr lang="en-US" dirty="0" err="1"/>
              <a:t>hashcode</a:t>
            </a:r>
            <a:r>
              <a:rPr lang="en-US" dirty="0"/>
              <a:t>. </a:t>
            </a:r>
          </a:p>
          <a:p>
            <a:endParaRPr lang="en-US" dirty="0"/>
          </a:p>
          <a:p>
            <a:endParaRPr lang="en-US" dirty="0"/>
          </a:p>
          <a:p>
            <a:endParaRPr lang="en-US" dirty="0"/>
          </a:p>
          <a:p>
            <a:endParaRPr lang="en-US" dirty="0"/>
          </a:p>
          <a:p>
            <a:endParaRPr lang="en-US" dirty="0"/>
          </a:p>
          <a:p>
            <a:endParaRPr lang="en-US" dirty="0"/>
          </a:p>
          <a:p>
            <a:r>
              <a:rPr lang="en-US" dirty="0"/>
              <a:t>We can also utilize the Nothing class in Kotlin in functions that always return an exception—in other words, for functions that don't terminate normally. When a function returns Nothing, then we know it's going to throw an exception. No equivalent type of this kind exists in Java. </a:t>
            </a:r>
          </a:p>
        </p:txBody>
      </p:sp>
      <p:sp>
        <p:nvSpPr>
          <p:cNvPr id="5" name="Rectangle 3">
            <a:extLst>
              <a:ext uri="{FF2B5EF4-FFF2-40B4-BE49-F238E27FC236}">
                <a16:creationId xmlns:a16="http://schemas.microsoft.com/office/drawing/2014/main" id="{34F1A728-DD39-456B-AED4-95F7A5C9343E}"/>
              </a:ext>
            </a:extLst>
          </p:cNvPr>
          <p:cNvSpPr>
            <a:spLocks noChangeArrowheads="1"/>
          </p:cNvSpPr>
          <p:nvPr/>
        </p:nvSpPr>
        <p:spPr bwMode="auto">
          <a:xfrm>
            <a:off x="560578" y="4820952"/>
            <a:ext cx="5916422"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throwException</a:t>
            </a:r>
            <a:r>
              <a:rPr kumimoji="0" lang="en-US" altLang="en-US" sz="1600" b="0" i="0" u="none" strike="noStrike" cap="none" normalizeH="0" baseline="0" dirty="0">
                <a:ln>
                  <a:noFill/>
                </a:ln>
                <a:solidFill>
                  <a:srgbClr val="000000"/>
                </a:solidFill>
                <a:effectLst/>
                <a:latin typeface="Source Code Pro"/>
              </a:rPr>
              <a:t>(): Nothing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Exception("Exception message)</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7" name="Rectangle 4">
            <a:extLst>
              <a:ext uri="{FF2B5EF4-FFF2-40B4-BE49-F238E27FC236}">
                <a16:creationId xmlns:a16="http://schemas.microsoft.com/office/drawing/2014/main" id="{99E12908-2344-4905-9318-BD597FBB5831}"/>
              </a:ext>
            </a:extLst>
          </p:cNvPr>
          <p:cNvSpPr>
            <a:spLocks noChangeArrowheads="1"/>
          </p:cNvSpPr>
          <p:nvPr/>
        </p:nvSpPr>
        <p:spPr bwMode="auto">
          <a:xfrm>
            <a:off x="560577" y="2055394"/>
            <a:ext cx="7468997"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open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Any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open operator fun equals(other: Any?): Boolean</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open fun </a:t>
            </a:r>
            <a:r>
              <a:rPr kumimoji="0" lang="en-US" altLang="en-US" sz="1600" b="0" i="0" u="none" strike="noStrike" cap="none" normalizeH="0" baseline="0" dirty="0" err="1">
                <a:ln>
                  <a:noFill/>
                </a:ln>
                <a:solidFill>
                  <a:srgbClr val="000000"/>
                </a:solidFill>
                <a:effectLst/>
                <a:latin typeface="Source Code Pro"/>
              </a:rPr>
              <a:t>hashCode</a:t>
            </a:r>
            <a:r>
              <a:rPr kumimoji="0" lang="en-US" altLang="en-US" sz="1600" b="0" i="0" u="none" strike="noStrike" cap="none" normalizeH="0" baseline="0" dirty="0">
                <a:ln>
                  <a:noFill/>
                </a:ln>
                <a:solidFill>
                  <a:srgbClr val="000000"/>
                </a:solidFill>
                <a:effectLst/>
                <a:latin typeface="Source Code Pro"/>
              </a:rPr>
              <a:t>(): Int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open fun </a:t>
            </a:r>
            <a:r>
              <a:rPr kumimoji="0" lang="en-US" altLang="en-US" sz="1600" b="0" i="0" u="none" strike="noStrike" cap="none" normalizeH="0" baseline="0" dirty="0" err="1">
                <a:ln>
                  <a:noFill/>
                </a:ln>
                <a:solidFill>
                  <a:srgbClr val="000000"/>
                </a:solidFill>
                <a:effectLst/>
                <a:latin typeface="Source Code Pro"/>
              </a:rPr>
              <a:t>toString</a:t>
            </a:r>
            <a:r>
              <a:rPr kumimoji="0" lang="en-US" altLang="en-US" sz="1600" b="0" i="0" u="none" strike="noStrike" cap="none" normalizeH="0" baseline="0" dirty="0">
                <a:ln>
                  <a:noFill/>
                </a:ln>
                <a:solidFill>
                  <a:srgbClr val="000000"/>
                </a:solidFill>
                <a:effectLst/>
                <a:latin typeface="Source Code Pro"/>
              </a:rPr>
              <a:t>(): String</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373775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Visibility Modifiers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360784" y="889843"/>
            <a:ext cx="8779548" cy="5078313"/>
          </a:xfrm>
          <a:prstGeom prst="rect">
            <a:avLst/>
          </a:prstGeom>
          <a:noFill/>
        </p:spPr>
        <p:txBody>
          <a:bodyPr wrap="square">
            <a:spAutoFit/>
          </a:bodyPr>
          <a:lstStyle/>
          <a:p>
            <a:r>
              <a:rPr lang="en-US" b="1" dirty="0"/>
              <a:t>Public</a:t>
            </a:r>
          </a:p>
          <a:p>
            <a:r>
              <a:rPr lang="en-US" dirty="0"/>
              <a:t>This is the default, and any class, function, property, interface, or object that has this modifier can be accessed from anywhere.</a:t>
            </a:r>
          </a:p>
          <a:p>
            <a:endParaRPr lang="en-US" dirty="0"/>
          </a:p>
          <a:p>
            <a:r>
              <a:rPr lang="en-US" b="1" dirty="0"/>
              <a:t>Private </a:t>
            </a:r>
          </a:p>
          <a:p>
            <a:r>
              <a:rPr lang="en-US" dirty="0"/>
              <a:t>A top-level function, interface or class that is declared as private can be accessed only within the same file. Any function or property that is declared private inside a class, object, or interface can only be visible to other members of that same class, object, or interface. </a:t>
            </a:r>
          </a:p>
          <a:p>
            <a:endParaRPr lang="en-US" dirty="0"/>
          </a:p>
          <a:p>
            <a:r>
              <a:rPr lang="en-US" b="1" dirty="0"/>
              <a:t>Protected</a:t>
            </a:r>
          </a:p>
          <a:p>
            <a:r>
              <a:rPr lang="en-US" dirty="0"/>
              <a:t>The protected modifier can only be applied to properties or functions inside a class, object, or interface—it can't be applied to top-level functions, classes, or interfaces. Properties or functions with this modifier are only accessible within the class defining it and any subclass. </a:t>
            </a:r>
          </a:p>
          <a:p>
            <a:endParaRPr lang="en-US" dirty="0"/>
          </a:p>
          <a:p>
            <a:r>
              <a:rPr lang="en-US" b="1" dirty="0"/>
              <a:t>Internal </a:t>
            </a:r>
          </a:p>
          <a:p>
            <a:r>
              <a:rPr lang="en-US" dirty="0"/>
              <a:t>In a project that has a module (Gradle or Maven module), a class, object, interface or function specified with the internal modifier declared inside that module is only accessible from within that module. </a:t>
            </a:r>
          </a:p>
        </p:txBody>
      </p:sp>
      <p:sp>
        <p:nvSpPr>
          <p:cNvPr id="2" name="Rectangle 2">
            <a:extLst>
              <a:ext uri="{FF2B5EF4-FFF2-40B4-BE49-F238E27FC236}">
                <a16:creationId xmlns:a16="http://schemas.microsoft.com/office/drawing/2014/main" id="{6C946575-3754-450E-A6E4-A2F2D668B03A}"/>
              </a:ext>
            </a:extLst>
          </p:cNvPr>
          <p:cNvSpPr>
            <a:spLocks noChangeArrowheads="1"/>
          </p:cNvSpPr>
          <p:nvPr/>
        </p:nvSpPr>
        <p:spPr bwMode="auto">
          <a:xfrm>
            <a:off x="3179615" y="5734346"/>
            <a:ext cx="4792810"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internal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Account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amount: Double = </a:t>
            </a:r>
            <a:r>
              <a:rPr kumimoji="0" lang="en-US" altLang="en-US" sz="1600" b="0" i="0" u="none" strike="noStrike" cap="none" normalizeH="0" baseline="0" dirty="0">
                <a:ln>
                  <a:noFill/>
                </a:ln>
                <a:solidFill>
                  <a:srgbClr val="009900"/>
                </a:solidFill>
                <a:effectLst/>
                <a:latin typeface="Source Code Pro"/>
              </a:rPr>
              <a:t>0.0</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317088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6459893" cy="646331"/>
          </a:xfrm>
          <a:prstGeom prst="rect">
            <a:avLst/>
          </a:prstGeom>
          <a:noFill/>
        </p:spPr>
        <p:txBody>
          <a:bodyPr wrap="square" rtlCol="0">
            <a:spAutoFit/>
          </a:bodyPr>
          <a:lstStyle/>
          <a:p>
            <a:pPr lvl="0"/>
            <a:r>
              <a:rPr lang="en-US" sz="3600" dirty="0"/>
              <a:t>Smart Casting &amp; Explicit Casting</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2553E5-8335-4FA9-AF55-815C4AD5BE67}"/>
              </a:ext>
            </a:extLst>
          </p:cNvPr>
          <p:cNvSpPr>
            <a:spLocks noChangeArrowheads="1"/>
          </p:cNvSpPr>
          <p:nvPr/>
        </p:nvSpPr>
        <p:spPr bwMode="auto">
          <a:xfrm>
            <a:off x="564321" y="1249689"/>
            <a:ext cx="4588704"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Source Code Pro"/>
              </a:rPr>
              <a:t>/* Java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(shape </a:t>
            </a:r>
            <a:r>
              <a:rPr kumimoji="0" lang="en-US" altLang="en-US" sz="1600" b="1" i="0" u="none" strike="noStrike" cap="none" normalizeH="0" baseline="0" dirty="0" err="1">
                <a:ln>
                  <a:noFill/>
                </a:ln>
                <a:solidFill>
                  <a:srgbClr val="006699"/>
                </a:solidFill>
                <a:effectLst/>
                <a:latin typeface="Source Code Pro"/>
              </a:rPr>
              <a:t>instanceof</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Circle)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Circle </a:t>
            </a:r>
            <a:r>
              <a:rPr kumimoji="0" lang="en-US" altLang="en-US" sz="1600" b="0" i="0" u="none" strike="noStrike" cap="none" normalizeH="0" baseline="0" dirty="0" err="1">
                <a:ln>
                  <a:noFill/>
                </a:ln>
                <a:solidFill>
                  <a:srgbClr val="000000"/>
                </a:solidFill>
                <a:effectLst/>
                <a:latin typeface="Source Code Pro"/>
              </a:rPr>
              <a:t>circle</a:t>
            </a:r>
            <a:r>
              <a:rPr kumimoji="0" lang="en-US" altLang="en-US" sz="1600" b="0" i="0" u="none" strike="noStrike" cap="none" normalizeH="0" baseline="0" dirty="0">
                <a:ln>
                  <a:noFill/>
                </a:ln>
                <a:solidFill>
                  <a:srgbClr val="000000"/>
                </a:solidFill>
                <a:effectLst/>
                <a:latin typeface="Source Code Pro"/>
              </a:rPr>
              <a:t> = (Circle) shape;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circle.calCircumference</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3.5</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BFF2362-5DFC-4C51-B6DE-FFAC5FEAE777}"/>
              </a:ext>
            </a:extLst>
          </p:cNvPr>
          <p:cNvSpPr>
            <a:spLocks noChangeArrowheads="1"/>
          </p:cNvSpPr>
          <p:nvPr/>
        </p:nvSpPr>
        <p:spPr bwMode="auto">
          <a:xfrm>
            <a:off x="6871341" y="1249689"/>
            <a:ext cx="3863333" cy="9848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Source Code Pro"/>
              </a:rPr>
              <a:t>/* Kotlin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(shape is Circle)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shape.calCircumference</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3.5</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Arrow: Right 4">
            <a:extLst>
              <a:ext uri="{FF2B5EF4-FFF2-40B4-BE49-F238E27FC236}">
                <a16:creationId xmlns:a16="http://schemas.microsoft.com/office/drawing/2014/main" id="{DFD802FE-4F4E-4A2C-B47E-590703D338DF}"/>
              </a:ext>
            </a:extLst>
          </p:cNvPr>
          <p:cNvSpPr/>
          <p:nvPr/>
        </p:nvSpPr>
        <p:spPr>
          <a:xfrm>
            <a:off x="5519094" y="1513531"/>
            <a:ext cx="103490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809F5A4-0C2F-43A1-89DB-9FEFE33C4FC5}"/>
              </a:ext>
            </a:extLst>
          </p:cNvPr>
          <p:cNvSpPr txBox="1"/>
          <p:nvPr/>
        </p:nvSpPr>
        <p:spPr>
          <a:xfrm>
            <a:off x="360784" y="2758061"/>
            <a:ext cx="11483886" cy="369332"/>
          </a:xfrm>
          <a:prstGeom prst="rect">
            <a:avLst/>
          </a:prstGeom>
          <a:noFill/>
        </p:spPr>
        <p:txBody>
          <a:bodyPr wrap="square">
            <a:spAutoFit/>
          </a:bodyPr>
          <a:lstStyle/>
          <a:p>
            <a:r>
              <a:rPr lang="en-US" dirty="0"/>
              <a:t>We can use the as operator (or unsafe cast operator) to explicitly cast a reference of a type to another type in Kotlin. </a:t>
            </a:r>
          </a:p>
        </p:txBody>
      </p:sp>
      <p:sp>
        <p:nvSpPr>
          <p:cNvPr id="8" name="Rectangle 4">
            <a:extLst>
              <a:ext uri="{FF2B5EF4-FFF2-40B4-BE49-F238E27FC236}">
                <a16:creationId xmlns:a16="http://schemas.microsoft.com/office/drawing/2014/main" id="{14BA0519-F85F-4B13-8826-13997C572DF8}"/>
              </a:ext>
            </a:extLst>
          </p:cNvPr>
          <p:cNvSpPr>
            <a:spLocks noChangeArrowheads="1"/>
          </p:cNvSpPr>
          <p:nvPr/>
        </p:nvSpPr>
        <p:spPr bwMode="auto">
          <a:xfrm>
            <a:off x="456224" y="3404659"/>
            <a:ext cx="4496776"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circle = shape as Circle</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circle.calCircumference</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4</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16" name="TextBox 15">
            <a:extLst>
              <a:ext uri="{FF2B5EF4-FFF2-40B4-BE49-F238E27FC236}">
                <a16:creationId xmlns:a16="http://schemas.microsoft.com/office/drawing/2014/main" id="{4E6A5427-12B9-4D8D-A6F8-9C0DECE0A447}"/>
              </a:ext>
            </a:extLst>
          </p:cNvPr>
          <p:cNvSpPr txBox="1"/>
          <p:nvPr/>
        </p:nvSpPr>
        <p:spPr>
          <a:xfrm>
            <a:off x="360783" y="4116950"/>
            <a:ext cx="11398825" cy="923330"/>
          </a:xfrm>
          <a:prstGeom prst="rect">
            <a:avLst/>
          </a:prstGeom>
          <a:noFill/>
        </p:spPr>
        <p:txBody>
          <a:bodyPr wrap="square">
            <a:spAutoFit/>
          </a:bodyPr>
          <a:lstStyle/>
          <a:p>
            <a:r>
              <a:rPr lang="en-US" dirty="0"/>
              <a:t>If the explicit casting operation is illegal, note that a </a:t>
            </a:r>
            <a:r>
              <a:rPr lang="en-US" dirty="0" err="1"/>
              <a:t>ClassCastException</a:t>
            </a:r>
            <a:r>
              <a:rPr lang="en-US" dirty="0"/>
              <a:t> will be thrown. To prevent an exception from being thrown when casting, we can use the safe cast operator (or nullable cast operator) </a:t>
            </a:r>
            <a:r>
              <a:rPr lang="en-US" b="1" dirty="0"/>
              <a:t>as? </a:t>
            </a:r>
            <a:r>
              <a:rPr lang="en-US" dirty="0"/>
              <a:t>The </a:t>
            </a:r>
            <a:r>
              <a:rPr lang="en-US" b="1" dirty="0"/>
              <a:t>as?</a:t>
            </a:r>
            <a:r>
              <a:rPr lang="en-US" dirty="0"/>
              <a:t> operator will try to cast to the intended type, and it returns null if the value can't be cast instead of throwing an exception.</a:t>
            </a:r>
          </a:p>
        </p:txBody>
      </p:sp>
      <p:sp>
        <p:nvSpPr>
          <p:cNvPr id="20" name="TextBox 19">
            <a:extLst>
              <a:ext uri="{FF2B5EF4-FFF2-40B4-BE49-F238E27FC236}">
                <a16:creationId xmlns:a16="http://schemas.microsoft.com/office/drawing/2014/main" id="{1320FFF0-A4D1-43B3-BDA5-FA522D8B8D30}"/>
              </a:ext>
            </a:extLst>
          </p:cNvPr>
          <p:cNvSpPr txBox="1"/>
          <p:nvPr/>
        </p:nvSpPr>
        <p:spPr>
          <a:xfrm>
            <a:off x="456224" y="5107102"/>
            <a:ext cx="6097772" cy="338554"/>
          </a:xfrm>
          <a:prstGeom prst="rect">
            <a:avLst/>
          </a:prstGeom>
          <a:noFill/>
          <a:ln>
            <a:solidFill>
              <a:schemeClr val="tx1"/>
            </a:solidFill>
          </a:ln>
        </p:spPr>
        <p:txBody>
          <a:bodyPr wrap="square">
            <a:spAutoFit/>
          </a:bodyPr>
          <a:lstStyle/>
          <a:p>
            <a:r>
              <a:rPr lang="fr-FR" sz="1600" b="0" i="0" dirty="0">
                <a:solidFill>
                  <a:srgbClr val="000000"/>
                </a:solidFill>
                <a:effectLst/>
                <a:latin typeface="Source Code Pro"/>
              </a:rPr>
              <a:t>val </a:t>
            </a:r>
            <a:r>
              <a:rPr lang="fr-FR" sz="1600" b="0" i="0" dirty="0" err="1">
                <a:solidFill>
                  <a:srgbClr val="000000"/>
                </a:solidFill>
                <a:effectLst/>
                <a:latin typeface="Source Code Pro"/>
              </a:rPr>
              <a:t>circle</a:t>
            </a:r>
            <a:r>
              <a:rPr lang="fr-FR" sz="1600" b="0" i="0" dirty="0">
                <a:solidFill>
                  <a:srgbClr val="000000"/>
                </a:solidFill>
                <a:effectLst/>
                <a:latin typeface="Source Code Pro"/>
              </a:rPr>
              <a:t>: Circle? = </a:t>
            </a:r>
            <a:r>
              <a:rPr lang="fr-FR" sz="1600" b="0" i="0" dirty="0" err="1">
                <a:solidFill>
                  <a:srgbClr val="000000"/>
                </a:solidFill>
                <a:effectLst/>
                <a:latin typeface="Source Code Pro"/>
              </a:rPr>
              <a:t>shape</a:t>
            </a:r>
            <a:r>
              <a:rPr lang="fr-FR" sz="1600" b="0" i="0" dirty="0">
                <a:solidFill>
                  <a:srgbClr val="000000"/>
                </a:solidFill>
                <a:effectLst/>
                <a:latin typeface="Source Code Pro"/>
              </a:rPr>
              <a:t> as? Circle</a:t>
            </a:r>
            <a:endParaRPr lang="en-US" sz="1600" dirty="0"/>
          </a:p>
        </p:txBody>
      </p:sp>
    </p:spTree>
    <p:extLst>
      <p:ext uri="{BB962C8B-B14F-4D97-AF65-F5344CB8AC3E}">
        <p14:creationId xmlns:p14="http://schemas.microsoft.com/office/powerpoint/2010/main" val="269939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6459893" cy="646331"/>
          </a:xfrm>
          <a:prstGeom prst="rect">
            <a:avLst/>
          </a:prstGeom>
          <a:noFill/>
        </p:spPr>
        <p:txBody>
          <a:bodyPr wrap="square" rtlCol="0">
            <a:spAutoFit/>
          </a:bodyPr>
          <a:lstStyle/>
          <a:p>
            <a:pPr lvl="0"/>
            <a:r>
              <a:rPr lang="en-US" sz="3600" dirty="0"/>
              <a:t>Objects as Singletons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2031325"/>
          </a:xfrm>
          <a:prstGeom prst="rect">
            <a:avLst/>
          </a:prstGeom>
          <a:noFill/>
        </p:spPr>
        <p:txBody>
          <a:bodyPr wrap="square">
            <a:spAutoFit/>
          </a:bodyPr>
          <a:lstStyle/>
          <a:p>
            <a:r>
              <a:rPr lang="en-US" dirty="0"/>
              <a:t>Objects in Kotlin are more similar to JavaScript objects than Java objects. Note that an object in Kotlin is not an instance of a specific class! Objects are very similar to classes. Here are some of the characteristics of objects in Kotlin:</a:t>
            </a:r>
          </a:p>
          <a:p>
            <a:endParaRPr lang="en-US" dirty="0"/>
          </a:p>
          <a:p>
            <a:pPr marL="742950" lvl="1" indent="-285750">
              <a:buFont typeface="Arial" panose="020B0604020202020204" pitchFamily="34" charset="0"/>
              <a:buChar char="•"/>
            </a:pPr>
            <a:r>
              <a:rPr lang="en-US" dirty="0"/>
              <a:t>They can have properties, methods, and an </a:t>
            </a:r>
            <a:r>
              <a:rPr lang="en-US" dirty="0" err="1"/>
              <a:t>init</a:t>
            </a:r>
            <a:r>
              <a:rPr lang="en-US" dirty="0"/>
              <a:t> block.</a:t>
            </a:r>
          </a:p>
          <a:p>
            <a:pPr marL="742950" lvl="1" indent="-285750">
              <a:buFont typeface="Arial" panose="020B0604020202020204" pitchFamily="34" charset="0"/>
              <a:buChar char="•"/>
            </a:pPr>
            <a:r>
              <a:rPr lang="en-US" dirty="0"/>
              <a:t>These properties or methods can have visibility modifiers.</a:t>
            </a:r>
          </a:p>
          <a:p>
            <a:pPr marL="742950" lvl="1" indent="-285750">
              <a:buFont typeface="Arial" panose="020B0604020202020204" pitchFamily="34" charset="0"/>
              <a:buChar char="•"/>
            </a:pPr>
            <a:r>
              <a:rPr lang="en-US" dirty="0"/>
              <a:t>They can't have constructors (primary or secondary).</a:t>
            </a:r>
          </a:p>
          <a:p>
            <a:pPr marL="742950" lvl="1" indent="-285750">
              <a:buFont typeface="Arial" panose="020B0604020202020204" pitchFamily="34" charset="0"/>
              <a:buChar char="•"/>
            </a:pPr>
            <a:r>
              <a:rPr lang="en-US" dirty="0"/>
              <a:t>They can extend other classes or implement an interface.</a:t>
            </a:r>
          </a:p>
        </p:txBody>
      </p:sp>
      <p:sp>
        <p:nvSpPr>
          <p:cNvPr id="2" name="Rectangle 2">
            <a:extLst>
              <a:ext uri="{FF2B5EF4-FFF2-40B4-BE49-F238E27FC236}">
                <a16:creationId xmlns:a16="http://schemas.microsoft.com/office/drawing/2014/main" id="{A91543EB-CF94-4990-A836-0E7D1EF8376C}"/>
              </a:ext>
            </a:extLst>
          </p:cNvPr>
          <p:cNvSpPr>
            <a:spLocks noChangeArrowheads="1"/>
          </p:cNvSpPr>
          <p:nvPr/>
        </p:nvSpPr>
        <p:spPr bwMode="auto">
          <a:xfrm>
            <a:off x="505385" y="3259476"/>
            <a:ext cx="3007581"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object Singleton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myFunc</a:t>
            </a:r>
            <a:r>
              <a:rPr kumimoji="0" lang="en-US" altLang="en-US" sz="1600" b="0" i="0" u="none" strike="noStrike" cap="none" normalizeH="0" baseline="0" dirty="0">
                <a:ln>
                  <a:noFill/>
                </a:ln>
                <a:solidFill>
                  <a:srgbClr val="000000"/>
                </a:solidFill>
                <a:effectLst/>
                <a:latin typeface="Source Code Pro"/>
              </a:rPr>
              <a:t>(): Unit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do something</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17" name="TextBox 16">
            <a:extLst>
              <a:ext uri="{FF2B5EF4-FFF2-40B4-BE49-F238E27FC236}">
                <a16:creationId xmlns:a16="http://schemas.microsoft.com/office/drawing/2014/main" id="{912FFD6A-5D06-4B04-A545-D9CC3A2044BB}"/>
              </a:ext>
            </a:extLst>
          </p:cNvPr>
          <p:cNvSpPr txBox="1"/>
          <p:nvPr/>
        </p:nvSpPr>
        <p:spPr>
          <a:xfrm>
            <a:off x="3698697" y="3429000"/>
            <a:ext cx="6097772" cy="923330"/>
          </a:xfrm>
          <a:prstGeom prst="rect">
            <a:avLst/>
          </a:prstGeom>
          <a:noFill/>
        </p:spPr>
        <p:txBody>
          <a:bodyPr wrap="square">
            <a:spAutoFit/>
          </a:bodyPr>
          <a:lstStyle/>
          <a:p>
            <a:r>
              <a:rPr lang="en-US" dirty="0"/>
              <a:t>In fact, we are creating singletons when we create objects in Kotlin using the object construct, because only one instance of an object exists. </a:t>
            </a:r>
          </a:p>
        </p:txBody>
      </p:sp>
      <p:sp>
        <p:nvSpPr>
          <p:cNvPr id="18" name="TextBox 17">
            <a:extLst>
              <a:ext uri="{FF2B5EF4-FFF2-40B4-BE49-F238E27FC236}">
                <a16:creationId xmlns:a16="http://schemas.microsoft.com/office/drawing/2014/main" id="{26AE788C-F1D1-46BE-A6C4-BAFEACF42DB8}"/>
              </a:ext>
            </a:extLst>
          </p:cNvPr>
          <p:cNvSpPr txBox="1"/>
          <p:nvPr/>
        </p:nvSpPr>
        <p:spPr>
          <a:xfrm>
            <a:off x="464110" y="4900245"/>
            <a:ext cx="9707306" cy="369332"/>
          </a:xfrm>
          <a:prstGeom prst="rect">
            <a:avLst/>
          </a:prstGeom>
          <a:noFill/>
        </p:spPr>
        <p:txBody>
          <a:bodyPr wrap="square">
            <a:spAutoFit/>
          </a:bodyPr>
          <a:lstStyle/>
          <a:p>
            <a:r>
              <a:rPr lang="en-US" dirty="0"/>
              <a:t>You can access the object or singleton anywhere in your project—so long as you import its package. </a:t>
            </a:r>
          </a:p>
        </p:txBody>
      </p:sp>
      <p:sp>
        <p:nvSpPr>
          <p:cNvPr id="21" name="TextBox 20">
            <a:extLst>
              <a:ext uri="{FF2B5EF4-FFF2-40B4-BE49-F238E27FC236}">
                <a16:creationId xmlns:a16="http://schemas.microsoft.com/office/drawing/2014/main" id="{1FB61DE6-1EB9-4E94-9815-9625DC1ADCA5}"/>
              </a:ext>
            </a:extLst>
          </p:cNvPr>
          <p:cNvSpPr txBox="1"/>
          <p:nvPr/>
        </p:nvSpPr>
        <p:spPr>
          <a:xfrm>
            <a:off x="541874" y="5457348"/>
            <a:ext cx="6097712" cy="338554"/>
          </a:xfrm>
          <a:prstGeom prst="rect">
            <a:avLst/>
          </a:prstGeom>
          <a:noFill/>
          <a:ln>
            <a:solidFill>
              <a:schemeClr val="tx1"/>
            </a:solidFill>
          </a:ln>
        </p:spPr>
        <p:txBody>
          <a:bodyPr wrap="square">
            <a:spAutoFit/>
          </a:bodyPr>
          <a:lstStyle/>
          <a:p>
            <a:r>
              <a:rPr lang="en-US" sz="1600" b="0" i="0" dirty="0" err="1">
                <a:solidFill>
                  <a:srgbClr val="000000"/>
                </a:solidFill>
                <a:effectLst/>
                <a:latin typeface="Source Code Pro"/>
              </a:rPr>
              <a:t>Singleton.myFunc</a:t>
            </a:r>
            <a:r>
              <a:rPr lang="en-US" sz="1600" b="0" i="0" dirty="0">
                <a:solidFill>
                  <a:srgbClr val="000000"/>
                </a:solidFill>
                <a:effectLst/>
                <a:latin typeface="Source Code Pro"/>
              </a:rPr>
              <a:t>()</a:t>
            </a:r>
            <a:endParaRPr lang="en-US" sz="1600" dirty="0"/>
          </a:p>
        </p:txBody>
      </p:sp>
    </p:spTree>
    <p:extLst>
      <p:ext uri="{BB962C8B-B14F-4D97-AF65-F5344CB8AC3E}">
        <p14:creationId xmlns:p14="http://schemas.microsoft.com/office/powerpoint/2010/main" val="3158534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6459893" cy="646331"/>
          </a:xfrm>
          <a:prstGeom prst="rect">
            <a:avLst/>
          </a:prstGeom>
          <a:noFill/>
        </p:spPr>
        <p:txBody>
          <a:bodyPr wrap="square" rtlCol="0">
            <a:spAutoFit/>
          </a:bodyPr>
          <a:lstStyle/>
          <a:p>
            <a:pPr lvl="0"/>
            <a:r>
              <a:rPr lang="en-US" sz="3600" dirty="0"/>
              <a:t>Objects for Constants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646331"/>
          </a:xfrm>
          <a:prstGeom prst="rect">
            <a:avLst/>
          </a:prstGeom>
          <a:noFill/>
        </p:spPr>
        <p:txBody>
          <a:bodyPr wrap="square">
            <a:spAutoFit/>
          </a:bodyPr>
          <a:lstStyle/>
          <a:p>
            <a:r>
              <a:rPr lang="en-US" dirty="0"/>
              <a:t>Objects in Kotlin can be utilized also to create constants. Typically in Java, we create constants in a class by making it a public static final field like this:</a:t>
            </a:r>
          </a:p>
        </p:txBody>
      </p:sp>
      <p:sp>
        <p:nvSpPr>
          <p:cNvPr id="3" name="Rectangle 2">
            <a:extLst>
              <a:ext uri="{FF2B5EF4-FFF2-40B4-BE49-F238E27FC236}">
                <a16:creationId xmlns:a16="http://schemas.microsoft.com/office/drawing/2014/main" id="{A821734D-4BF3-42BF-B252-461074A45478}"/>
              </a:ext>
            </a:extLst>
          </p:cNvPr>
          <p:cNvSpPr>
            <a:spLocks noChangeArrowheads="1"/>
          </p:cNvSpPr>
          <p:nvPr/>
        </p:nvSpPr>
        <p:spPr bwMode="auto">
          <a:xfrm>
            <a:off x="392281" y="2009644"/>
            <a:ext cx="4742360"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final</a:t>
            </a: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APIConstants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static</a:t>
            </a: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final</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String </a:t>
            </a:r>
            <a:r>
              <a:rPr kumimoji="0" lang="en-US" altLang="en-US" sz="1600" b="0" i="0" u="none" strike="noStrike" cap="none" normalizeH="0" baseline="0" dirty="0" err="1">
                <a:ln>
                  <a:noFill/>
                </a:ln>
                <a:solidFill>
                  <a:srgbClr val="000000"/>
                </a:solidFill>
                <a:effectLst/>
                <a:latin typeface="Source Code Pro"/>
              </a:rPr>
              <a:t>baseUrl</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FF"/>
                </a:solidFill>
                <a:effectLst/>
                <a:latin typeface="Source Code Pro"/>
                <a:hlinkClick r:id="rId5"/>
              </a:rPr>
              <a:t>https://www.myapi.com/</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private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APIConstants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4" name="Rectangle 3">
            <a:extLst>
              <a:ext uri="{FF2B5EF4-FFF2-40B4-BE49-F238E27FC236}">
                <a16:creationId xmlns:a16="http://schemas.microsoft.com/office/drawing/2014/main" id="{1A793B91-527C-49A3-B085-C003731C28B7}"/>
              </a:ext>
            </a:extLst>
          </p:cNvPr>
          <p:cNvSpPr>
            <a:spLocks noChangeArrowheads="1"/>
          </p:cNvSpPr>
          <p:nvPr/>
        </p:nvSpPr>
        <p:spPr bwMode="auto">
          <a:xfrm>
            <a:off x="6171315" y="2142005"/>
            <a:ext cx="6097772"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package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com.chike.kotlin.constants</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object </a:t>
            </a:r>
            <a:r>
              <a:rPr kumimoji="0" lang="en-US" altLang="en-US" sz="1600" b="0" i="0" u="none" strike="noStrike" cap="none" normalizeH="0" baseline="0" dirty="0" err="1">
                <a:ln>
                  <a:noFill/>
                </a:ln>
                <a:solidFill>
                  <a:srgbClr val="000000"/>
                </a:solidFill>
                <a:effectLst/>
                <a:latin typeface="Source Code Pro"/>
              </a:rPr>
              <a:t>APIConstants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baseUrl</a:t>
            </a:r>
            <a:r>
              <a:rPr kumimoji="0" lang="en-US" altLang="en-US" sz="1600" b="0" i="0" u="none" strike="noStrike" cap="none" normalizeH="0" baseline="0" dirty="0">
                <a:ln>
                  <a:noFill/>
                </a:ln>
                <a:solidFill>
                  <a:srgbClr val="000000"/>
                </a:solidFill>
                <a:effectLst/>
                <a:latin typeface="Source Code Pro"/>
              </a:rPr>
              <a:t>: String = </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FF"/>
                </a:solidFill>
                <a:effectLst/>
                <a:latin typeface="Source Code Pro"/>
                <a:hlinkClick r:id="rId6"/>
              </a:rPr>
              <a:t>http://www.myapi.com/</a:t>
            </a:r>
            <a:r>
              <a:rPr kumimoji="0" lang="en-US" altLang="en-US" sz="1600" b="0" i="0" u="none" strike="noStrike" cap="none" normalizeH="0" baseline="0" dirty="0">
                <a:ln>
                  <a:noFill/>
                </a:ln>
                <a:solidFill>
                  <a:srgbClr val="0000FF"/>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5" name="Arrow: Right 4">
            <a:extLst>
              <a:ext uri="{FF2B5EF4-FFF2-40B4-BE49-F238E27FC236}">
                <a16:creationId xmlns:a16="http://schemas.microsoft.com/office/drawing/2014/main" id="{B4CBD358-84D2-4DAD-81AB-138E8B4C68B0}"/>
              </a:ext>
            </a:extLst>
          </p:cNvPr>
          <p:cNvSpPr/>
          <p:nvPr/>
        </p:nvSpPr>
        <p:spPr>
          <a:xfrm>
            <a:off x="5232992" y="2688857"/>
            <a:ext cx="8399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3CEB56D-9F94-4AF8-B884-0FA71C6978E5}"/>
              </a:ext>
            </a:extLst>
          </p:cNvPr>
          <p:cNvSpPr txBox="1"/>
          <p:nvPr/>
        </p:nvSpPr>
        <p:spPr>
          <a:xfrm>
            <a:off x="5746897" y="3584113"/>
            <a:ext cx="6097772" cy="1200329"/>
          </a:xfrm>
          <a:prstGeom prst="rect">
            <a:avLst/>
          </a:prstGeom>
          <a:noFill/>
        </p:spPr>
        <p:txBody>
          <a:bodyPr wrap="square">
            <a:spAutoFit/>
          </a:bodyPr>
          <a:lstStyle/>
          <a:p>
            <a:r>
              <a:rPr lang="en-US" dirty="0"/>
              <a:t>Here we declared the object </a:t>
            </a:r>
            <a:r>
              <a:rPr lang="en-US" dirty="0" err="1"/>
              <a:t>APIConstants</a:t>
            </a:r>
            <a:r>
              <a:rPr lang="en-US" dirty="0"/>
              <a:t> with a property </a:t>
            </a:r>
            <a:r>
              <a:rPr lang="en-US" dirty="0" err="1"/>
              <a:t>baseUrl</a:t>
            </a:r>
            <a:r>
              <a:rPr lang="en-US" dirty="0"/>
              <a:t> inside a package </a:t>
            </a:r>
            <a:r>
              <a:rPr lang="en-US" dirty="0" err="1"/>
              <a:t>com.chike.kotlin.constants</a:t>
            </a:r>
            <a:r>
              <a:rPr lang="en-US" dirty="0"/>
              <a:t>. Under the hood, a Java private static final member </a:t>
            </a:r>
            <a:r>
              <a:rPr lang="en-US" dirty="0" err="1"/>
              <a:t>baseUrl</a:t>
            </a:r>
            <a:r>
              <a:rPr lang="en-US" dirty="0"/>
              <a:t> is created for us and initialized with the string URL. </a:t>
            </a:r>
          </a:p>
        </p:txBody>
      </p:sp>
      <p:sp>
        <p:nvSpPr>
          <p:cNvPr id="8" name="Rectangle 4">
            <a:extLst>
              <a:ext uri="{FF2B5EF4-FFF2-40B4-BE49-F238E27FC236}">
                <a16:creationId xmlns:a16="http://schemas.microsoft.com/office/drawing/2014/main" id="{3BDDFE19-594D-4493-BB79-6CF695D70AB7}"/>
              </a:ext>
            </a:extLst>
          </p:cNvPr>
          <p:cNvSpPr>
            <a:spLocks noChangeArrowheads="1"/>
          </p:cNvSpPr>
          <p:nvPr/>
        </p:nvSpPr>
        <p:spPr bwMode="auto">
          <a:xfrm>
            <a:off x="5912499" y="4979421"/>
            <a:ext cx="5932170"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import </a:t>
            </a:r>
            <a:r>
              <a:rPr kumimoji="0" lang="en-US" altLang="en-US" sz="1600" b="0" i="0" u="none" strike="noStrike" cap="none" normalizeH="0" baseline="0" dirty="0" err="1">
                <a:ln>
                  <a:noFill/>
                </a:ln>
                <a:solidFill>
                  <a:srgbClr val="000000"/>
                </a:solidFill>
                <a:effectLst/>
                <a:latin typeface="Source Code Pro"/>
              </a:rPr>
              <a:t>com.chike.kotlin.constants.APIConstants</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APIConstants.baseUrl</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184927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6459893" cy="646331"/>
          </a:xfrm>
          <a:prstGeom prst="rect">
            <a:avLst/>
          </a:prstGeom>
          <a:noFill/>
        </p:spPr>
        <p:txBody>
          <a:bodyPr wrap="square" rtlCol="0">
            <a:spAutoFit/>
          </a:bodyPr>
          <a:lstStyle/>
          <a:p>
            <a:pPr lvl="0"/>
            <a:r>
              <a:rPr lang="en-US" sz="3600" dirty="0"/>
              <a:t>Java Interoperability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646331"/>
          </a:xfrm>
          <a:prstGeom prst="rect">
            <a:avLst/>
          </a:prstGeom>
          <a:noFill/>
        </p:spPr>
        <p:txBody>
          <a:bodyPr wrap="square">
            <a:spAutoFit/>
          </a:bodyPr>
          <a:lstStyle/>
          <a:p>
            <a:r>
              <a:rPr lang="en-US" dirty="0"/>
              <a:t>Kotlin converts an object to a final Java class under the hood. This class has a private static field INSTANCE which holds a single instance (a singleton) of the class. The following code shows how simply users can call a Kotlin object from Java. </a:t>
            </a:r>
          </a:p>
        </p:txBody>
      </p:sp>
      <p:sp>
        <p:nvSpPr>
          <p:cNvPr id="7" name="Rectangle 2">
            <a:extLst>
              <a:ext uri="{FF2B5EF4-FFF2-40B4-BE49-F238E27FC236}">
                <a16:creationId xmlns:a16="http://schemas.microsoft.com/office/drawing/2014/main" id="{DE1B4D35-DD23-4B55-B6BE-502FD74ABEF0}"/>
              </a:ext>
            </a:extLst>
          </p:cNvPr>
          <p:cNvSpPr>
            <a:spLocks noChangeArrowheads="1"/>
          </p:cNvSpPr>
          <p:nvPr/>
        </p:nvSpPr>
        <p:spPr bwMode="auto">
          <a:xfrm>
            <a:off x="554805" y="1937029"/>
            <a:ext cx="3607620"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Source Code Pro"/>
              </a:rPr>
              <a:t>/* Java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Singleton.INSTANCE.myFunc</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17" name="TextBox 16">
            <a:extLst>
              <a:ext uri="{FF2B5EF4-FFF2-40B4-BE49-F238E27FC236}">
                <a16:creationId xmlns:a16="http://schemas.microsoft.com/office/drawing/2014/main" id="{5F137CCC-5C32-474F-9E83-856DC060FBEE}"/>
              </a:ext>
            </a:extLst>
          </p:cNvPr>
          <p:cNvSpPr txBox="1"/>
          <p:nvPr/>
        </p:nvSpPr>
        <p:spPr>
          <a:xfrm>
            <a:off x="448189" y="2719440"/>
            <a:ext cx="11407589" cy="646331"/>
          </a:xfrm>
          <a:prstGeom prst="rect">
            <a:avLst/>
          </a:prstGeom>
          <a:noFill/>
        </p:spPr>
        <p:txBody>
          <a:bodyPr wrap="square">
            <a:spAutoFit/>
          </a:bodyPr>
          <a:lstStyle/>
          <a:p>
            <a:r>
              <a:rPr lang="en-US" dirty="0"/>
              <a:t>Here, a Java class called Singleton was generated with a public static final member INSTANCE, including a public final function </a:t>
            </a:r>
            <a:r>
              <a:rPr lang="en-US" dirty="0" err="1"/>
              <a:t>myFunc</a:t>
            </a:r>
            <a:r>
              <a:rPr lang="en-US" dirty="0"/>
              <a:t>().</a:t>
            </a:r>
          </a:p>
        </p:txBody>
      </p:sp>
      <p:pic>
        <p:nvPicPr>
          <p:cNvPr id="14340" name="Picture 4" descr="Download Java Language Text Programming Logo Programmer HQ PNG Image |  FreePNGImg">
            <a:extLst>
              <a:ext uri="{FF2B5EF4-FFF2-40B4-BE49-F238E27FC236}">
                <a16:creationId xmlns:a16="http://schemas.microsoft.com/office/drawing/2014/main" id="{6665819B-627C-438D-A83C-794353CCD4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0240" y="-10469"/>
            <a:ext cx="1307237" cy="80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6459893" cy="646331"/>
          </a:xfrm>
          <a:prstGeom prst="rect">
            <a:avLst/>
          </a:prstGeom>
          <a:noFill/>
        </p:spPr>
        <p:txBody>
          <a:bodyPr wrap="square" rtlCol="0">
            <a:spAutoFit/>
          </a:bodyPr>
          <a:lstStyle/>
          <a:p>
            <a:pPr lvl="0"/>
            <a:r>
              <a:rPr lang="en-US" sz="3600" dirty="0"/>
              <a:t>Companion Objects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1477328"/>
          </a:xfrm>
          <a:prstGeom prst="rect">
            <a:avLst/>
          </a:prstGeom>
          <a:noFill/>
        </p:spPr>
        <p:txBody>
          <a:bodyPr wrap="square">
            <a:spAutoFit/>
          </a:bodyPr>
          <a:lstStyle/>
          <a:p>
            <a:r>
              <a:rPr lang="en-US" dirty="0"/>
              <a:t>Because Kotlin doesn't support static classes, methods or properties like the ones we have in Java, the Kotlin team provided us with a more powerful alternative called companion objects. A companion object is basically an object that belongs to a class—this class is known as the companion class of the object. Similar to static methods in Java, a companion object is not associated with a class instance but rather with the class itself—for example, a factory static method, which has the job of creating a class instance. </a:t>
            </a:r>
          </a:p>
        </p:txBody>
      </p:sp>
      <p:sp>
        <p:nvSpPr>
          <p:cNvPr id="2" name="Rectangle 2">
            <a:extLst>
              <a:ext uri="{FF2B5EF4-FFF2-40B4-BE49-F238E27FC236}">
                <a16:creationId xmlns:a16="http://schemas.microsoft.com/office/drawing/2014/main" id="{3F6B369D-146F-4A58-A1F0-805754EDF667}"/>
              </a:ext>
            </a:extLst>
          </p:cNvPr>
          <p:cNvSpPr>
            <a:spLocks noChangeArrowheads="1"/>
          </p:cNvSpPr>
          <p:nvPr/>
        </p:nvSpPr>
        <p:spPr bwMode="auto">
          <a:xfrm>
            <a:off x="500526" y="2690336"/>
            <a:ext cx="11442658"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Person </a:t>
            </a:r>
            <a:r>
              <a:rPr kumimoji="0" lang="en-US" altLang="en-US" sz="1600" b="1" i="0" u="none" strike="noStrike" cap="none" normalizeH="0" baseline="0" dirty="0">
                <a:ln>
                  <a:noFill/>
                </a:ln>
                <a:solidFill>
                  <a:srgbClr val="006699"/>
                </a:solidFill>
                <a:effectLst/>
                <a:latin typeface="Source Code Pro"/>
              </a:rPr>
              <a:t>private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constructor(var </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 String, var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companion object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create(</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 String,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 String): Person = Person(</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14" name="TextBox 13">
            <a:extLst>
              <a:ext uri="{FF2B5EF4-FFF2-40B4-BE49-F238E27FC236}">
                <a16:creationId xmlns:a16="http://schemas.microsoft.com/office/drawing/2014/main" id="{AF8E9653-52DC-458D-B833-FCC5BCC008EC}"/>
              </a:ext>
            </a:extLst>
          </p:cNvPr>
          <p:cNvSpPr txBox="1"/>
          <p:nvPr/>
        </p:nvSpPr>
        <p:spPr>
          <a:xfrm>
            <a:off x="423928" y="4292510"/>
            <a:ext cx="11344143" cy="646331"/>
          </a:xfrm>
          <a:prstGeom prst="rect">
            <a:avLst/>
          </a:prstGeom>
          <a:noFill/>
        </p:spPr>
        <p:txBody>
          <a:bodyPr wrap="square">
            <a:spAutoFit/>
          </a:bodyPr>
          <a:lstStyle/>
          <a:p>
            <a:r>
              <a:rPr lang="en-US" dirty="0"/>
              <a:t>Here, we made the constructor private—this means that users outside the class can't create an instance directly. Inside our companion object block, we have a function create(), which creates a Person object and returns it. </a:t>
            </a:r>
          </a:p>
        </p:txBody>
      </p:sp>
    </p:spTree>
    <p:extLst>
      <p:ext uri="{BB962C8B-B14F-4D97-AF65-F5344CB8AC3E}">
        <p14:creationId xmlns:p14="http://schemas.microsoft.com/office/powerpoint/2010/main" val="155697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Invoking a Companion Object Function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923330"/>
          </a:xfrm>
          <a:prstGeom prst="rect">
            <a:avLst/>
          </a:prstGeom>
          <a:noFill/>
        </p:spPr>
        <p:txBody>
          <a:bodyPr wrap="square">
            <a:spAutoFit/>
          </a:bodyPr>
          <a:lstStyle/>
          <a:p>
            <a:r>
              <a:rPr lang="en-US" dirty="0"/>
              <a:t>Companion object instantiation is lazy. In other words, it will be instantiated only when needed the first time. The instantiation of a companion object happens when an instance of the companion class is created or the companion object members are accessed. </a:t>
            </a:r>
          </a:p>
        </p:txBody>
      </p:sp>
      <p:sp>
        <p:nvSpPr>
          <p:cNvPr id="14" name="TextBox 13">
            <a:extLst>
              <a:ext uri="{FF2B5EF4-FFF2-40B4-BE49-F238E27FC236}">
                <a16:creationId xmlns:a16="http://schemas.microsoft.com/office/drawing/2014/main" id="{AF8E9653-52DC-458D-B833-FCC5BCC008EC}"/>
              </a:ext>
            </a:extLst>
          </p:cNvPr>
          <p:cNvSpPr txBox="1"/>
          <p:nvPr/>
        </p:nvSpPr>
        <p:spPr>
          <a:xfrm>
            <a:off x="250156" y="2782669"/>
            <a:ext cx="11344143" cy="646331"/>
          </a:xfrm>
          <a:prstGeom prst="rect">
            <a:avLst/>
          </a:prstGeom>
          <a:noFill/>
        </p:spPr>
        <p:txBody>
          <a:bodyPr wrap="square">
            <a:spAutoFit/>
          </a:bodyPr>
          <a:lstStyle/>
          <a:p>
            <a:r>
              <a:rPr lang="en-US" dirty="0"/>
              <a:t>As you can see, this is just like invoking a static method in Java as normal. In other words, we just call the class and then call the member. </a:t>
            </a:r>
          </a:p>
        </p:txBody>
      </p:sp>
      <p:sp>
        <p:nvSpPr>
          <p:cNvPr id="3" name="Rectangle 2">
            <a:extLst>
              <a:ext uri="{FF2B5EF4-FFF2-40B4-BE49-F238E27FC236}">
                <a16:creationId xmlns:a16="http://schemas.microsoft.com/office/drawing/2014/main" id="{B9F49685-C7FB-427D-A711-A7667E778100}"/>
              </a:ext>
            </a:extLst>
          </p:cNvPr>
          <p:cNvSpPr>
            <a:spLocks noChangeArrowheads="1"/>
          </p:cNvSpPr>
          <p:nvPr/>
        </p:nvSpPr>
        <p:spPr bwMode="auto">
          <a:xfrm>
            <a:off x="423927" y="2090394"/>
            <a:ext cx="6634097"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person = </a:t>
            </a:r>
            <a:r>
              <a:rPr kumimoji="0" lang="en-US" altLang="en-US" sz="1600" b="0" i="0" u="none" strike="noStrike" cap="none" normalizeH="0" baseline="0" dirty="0" err="1">
                <a:ln>
                  <a:noFill/>
                </a:ln>
                <a:solidFill>
                  <a:srgbClr val="000000"/>
                </a:solidFill>
                <a:effectLst/>
                <a:latin typeface="Source Code Pro"/>
              </a:rPr>
              <a:t>Person.create</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"Cersei"</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"Lannister"</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err="1">
                <a:ln>
                  <a:noFill/>
                </a:ln>
                <a:solidFill>
                  <a:srgbClr val="000000"/>
                </a:solidFill>
                <a:effectLst/>
                <a:latin typeface="Source Code Pro"/>
              </a:rPr>
              <a:t>person.firstName</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prints "Cersei"</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27410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Inheritance in Kotlin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923330"/>
          </a:xfrm>
          <a:prstGeom prst="rect">
            <a:avLst/>
          </a:prstGeom>
          <a:noFill/>
        </p:spPr>
        <p:txBody>
          <a:bodyPr wrap="square">
            <a:spAutoFit/>
          </a:bodyPr>
          <a:lstStyle/>
          <a:p>
            <a:r>
              <a:rPr lang="en-US" dirty="0"/>
              <a:t>Classes and methods are final by default in Kotlin. In other words, they cannot be extended by default—unlike in Java where classes and methods are open by default. For us to allow subclasses to be created from a superclass, we have to explicitly mark the superclass with the open modifier.</a:t>
            </a:r>
          </a:p>
        </p:txBody>
      </p:sp>
      <p:sp>
        <p:nvSpPr>
          <p:cNvPr id="5" name="Rectangle 4">
            <a:extLst>
              <a:ext uri="{FF2B5EF4-FFF2-40B4-BE49-F238E27FC236}">
                <a16:creationId xmlns:a16="http://schemas.microsoft.com/office/drawing/2014/main" id="{3580D16D-54B1-4125-B9D7-BA354F8FAE41}"/>
              </a:ext>
            </a:extLst>
          </p:cNvPr>
          <p:cNvSpPr>
            <a:spLocks noChangeArrowheads="1"/>
          </p:cNvSpPr>
          <p:nvPr/>
        </p:nvSpPr>
        <p:spPr bwMode="auto">
          <a:xfrm>
            <a:off x="502359" y="2088774"/>
            <a:ext cx="4822116"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Source Code Pro"/>
              </a:rPr>
              <a:t>open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Student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GraduateStudent</a:t>
            </a:r>
            <a:r>
              <a:rPr kumimoji="0" lang="en-US" altLang="en-US" sz="1600" b="0" i="0" u="none" strike="noStrike" cap="none" normalizeH="0" baseline="0" dirty="0">
                <a:ln>
                  <a:noFill/>
                </a:ln>
                <a:solidFill>
                  <a:srgbClr val="000000"/>
                </a:solidFill>
                <a:effectLst/>
                <a:latin typeface="Source Code Pro"/>
              </a:rPr>
              <a:t> : Student()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005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Kotlin IDE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410041" y="987649"/>
            <a:ext cx="11483886" cy="2585323"/>
          </a:xfrm>
          <a:prstGeom prst="rect">
            <a:avLst/>
          </a:prstGeom>
          <a:noFill/>
        </p:spPr>
        <p:txBody>
          <a:bodyPr wrap="square">
            <a:spAutoFit/>
          </a:bodyPr>
          <a:lstStyle/>
          <a:p>
            <a:pPr marL="285750" indent="-285750">
              <a:buFont typeface="Arial" panose="020B0604020202020204" pitchFamily="34" charset="0"/>
              <a:buChar char="•"/>
            </a:pPr>
            <a:r>
              <a:rPr lang="en-US" dirty="0" err="1"/>
              <a:t>IntellijIDEA</a:t>
            </a:r>
            <a:endParaRPr lang="en-US" dirty="0"/>
          </a:p>
          <a:p>
            <a:pPr marL="285750" indent="-285750">
              <a:buFont typeface="Arial" panose="020B0604020202020204" pitchFamily="34" charset="0"/>
              <a:buChar char="•"/>
            </a:pPr>
            <a:r>
              <a:rPr lang="en-US" dirty="0"/>
              <a:t>Android Studio</a:t>
            </a:r>
          </a:p>
          <a:p>
            <a:pPr marL="285750" indent="-285750">
              <a:buFont typeface="Arial" panose="020B0604020202020204" pitchFamily="34" charset="0"/>
              <a:buChar char="•"/>
            </a:pPr>
            <a:r>
              <a:rPr lang="en-US" dirty="0"/>
              <a:t>NetBeans/Eclipse</a:t>
            </a:r>
          </a:p>
          <a:p>
            <a:pPr marL="285750" indent="-285750">
              <a:buFont typeface="Arial" panose="020B0604020202020204" pitchFamily="34" charset="0"/>
              <a:buChar char="•"/>
            </a:pPr>
            <a:r>
              <a:rPr lang="en-US" dirty="0"/>
              <a:t>Sublime/Atom</a:t>
            </a:r>
          </a:p>
          <a:p>
            <a:pPr marL="285750" indent="-285750">
              <a:buFont typeface="Arial" panose="020B0604020202020204" pitchFamily="34" charset="0"/>
              <a:buChar char="•"/>
            </a:pPr>
            <a:r>
              <a:rPr lang="en-US" dirty="0"/>
              <a:t>Vim</a:t>
            </a:r>
          </a:p>
          <a:p>
            <a:pPr marL="285750" indent="-285750">
              <a:buFont typeface="Arial" panose="020B0604020202020204" pitchFamily="34" charset="0"/>
              <a:buChar char="•"/>
            </a:pPr>
            <a:r>
              <a:rPr lang="en-US" dirty="0">
                <a:hlinkClick r:id="rId5"/>
              </a:rPr>
              <a:t>https://try.kotlinlang.org/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4627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0836277D-CA88-4034-B025-F8B40739557B}"/>
              </a:ext>
            </a:extLst>
          </p:cNvPr>
          <p:cNvSpPr>
            <a:spLocks noChangeArrowheads="1"/>
          </p:cNvSpPr>
          <p:nvPr/>
        </p:nvSpPr>
        <p:spPr bwMode="auto">
          <a:xfrm>
            <a:off x="919607" y="2633834"/>
            <a:ext cx="7325676" cy="2492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open </a:t>
            </a: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err="1">
                <a:ln>
                  <a:noFill/>
                </a:ln>
                <a:solidFill>
                  <a:srgbClr val="000000"/>
                </a:solidFill>
                <a:effectLst/>
                <a:latin typeface="+mn-lt"/>
              </a:rPr>
              <a:t>GraduateStudent</a:t>
            </a:r>
            <a:r>
              <a:rPr kumimoji="0" lang="en-US" altLang="en-US" b="0" i="0" u="none" strike="noStrike" cap="none" normalizeH="0" baseline="0" dirty="0">
                <a:ln>
                  <a:noFill/>
                </a:ln>
                <a:solidFill>
                  <a:srgbClr val="000000"/>
                </a:solidFill>
                <a:effectLst/>
                <a:latin typeface="+mn-lt"/>
              </a:rPr>
              <a:t> : Student()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override fun </a:t>
            </a:r>
            <a:r>
              <a:rPr kumimoji="0" lang="en-US" altLang="en-US" b="0" i="0" u="none" strike="noStrike" cap="none" normalizeH="0" baseline="0" dirty="0" err="1">
                <a:ln>
                  <a:noFill/>
                </a:ln>
                <a:solidFill>
                  <a:srgbClr val="000000"/>
                </a:solidFill>
                <a:effectLst/>
                <a:latin typeface="+mn-lt"/>
              </a:rPr>
              <a:t>schoolFees</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BigDecimal</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return</a:t>
            </a: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err="1">
                <a:ln>
                  <a:noFill/>
                </a:ln>
                <a:solidFill>
                  <a:srgbClr val="006699"/>
                </a:solidFill>
                <a:effectLst/>
                <a:latin typeface="+mn-lt"/>
              </a:rPr>
              <a:t>super</a:t>
            </a:r>
            <a:r>
              <a:rPr kumimoji="0" lang="en-US" altLang="en-US" b="0" i="0" u="none" strike="noStrike" cap="none" normalizeH="0" baseline="0" dirty="0" err="1">
                <a:ln>
                  <a:noFill/>
                </a:ln>
                <a:solidFill>
                  <a:srgbClr val="000000"/>
                </a:solidFill>
                <a:effectLst/>
                <a:latin typeface="+mn-lt"/>
              </a:rPr>
              <a:t>.schoolFees</a:t>
            </a:r>
            <a:r>
              <a:rPr kumimoji="0" lang="en-US" altLang="en-US" b="0" i="0" u="none" strike="noStrike" cap="none" normalizeH="0" baseline="0" dirty="0">
                <a:ln>
                  <a:noFill/>
                </a:ln>
                <a:solidFill>
                  <a:srgbClr val="000000"/>
                </a:solidFill>
                <a:effectLst/>
                <a:latin typeface="+mn-lt"/>
              </a:rPr>
              <a:t>() + </a:t>
            </a:r>
            <a:r>
              <a:rPr kumimoji="0" lang="en-US" altLang="en-US" b="0" i="0" u="none" strike="noStrike" cap="none" normalizeH="0" baseline="0" dirty="0" err="1">
                <a:ln>
                  <a:noFill/>
                </a:ln>
                <a:solidFill>
                  <a:srgbClr val="000000"/>
                </a:solidFill>
                <a:effectLst/>
                <a:latin typeface="+mn-lt"/>
              </a:rPr>
              <a:t>calculateSchoolFees</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private</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fun </a:t>
            </a:r>
            <a:r>
              <a:rPr kumimoji="0" lang="en-US" altLang="en-US" b="0" i="0" u="none" strike="noStrike" cap="none" normalizeH="0" baseline="0" dirty="0" err="1">
                <a:ln>
                  <a:noFill/>
                </a:ln>
                <a:solidFill>
                  <a:srgbClr val="000000"/>
                </a:solidFill>
                <a:effectLst/>
                <a:latin typeface="+mn-lt"/>
              </a:rPr>
              <a:t>calculateSchoolFees</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BigDecimal</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8200"/>
                </a:solidFill>
                <a:effectLst/>
                <a:latin typeface="+mn-lt"/>
              </a:rPr>
              <a:t>// calculate and return school fees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
        <p:nvSpPr>
          <p:cNvPr id="2" name="Rectangle 2">
            <a:extLst>
              <a:ext uri="{FF2B5EF4-FFF2-40B4-BE49-F238E27FC236}">
                <a16:creationId xmlns:a16="http://schemas.microsoft.com/office/drawing/2014/main" id="{4D9B30E8-310B-4D6F-B8C1-F504ECCD6EDB}"/>
              </a:ext>
            </a:extLst>
          </p:cNvPr>
          <p:cNvSpPr>
            <a:spLocks noChangeArrowheads="1"/>
          </p:cNvSpPr>
          <p:nvPr/>
        </p:nvSpPr>
        <p:spPr bwMode="auto">
          <a:xfrm>
            <a:off x="426098" y="1399650"/>
            <a:ext cx="4091032" cy="16619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open </a:t>
            </a: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Student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open fun </a:t>
            </a:r>
            <a:r>
              <a:rPr kumimoji="0" lang="en-US" altLang="en-US" b="0" i="0" u="none" strike="noStrike" cap="none" normalizeH="0" baseline="0" dirty="0" err="1">
                <a:ln>
                  <a:noFill/>
                </a:ln>
                <a:solidFill>
                  <a:srgbClr val="000000"/>
                </a:solidFill>
                <a:effectLst/>
                <a:latin typeface="+mn-lt"/>
              </a:rPr>
              <a:t>schoolFees</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BigDecimal</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8200"/>
                </a:solidFill>
                <a:effectLst/>
                <a:latin typeface="+mn-lt"/>
              </a:rPr>
              <a:t>// do implementation</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Inheritance in Kotlin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369332"/>
          </a:xfrm>
          <a:prstGeom prst="rect">
            <a:avLst/>
          </a:prstGeom>
          <a:noFill/>
        </p:spPr>
        <p:txBody>
          <a:bodyPr wrap="square">
            <a:spAutoFit/>
          </a:bodyPr>
          <a:lstStyle/>
          <a:p>
            <a:r>
              <a:rPr lang="en-US" dirty="0"/>
              <a:t>As stated earlier, members of a Kotlin class are also final by default. </a:t>
            </a:r>
          </a:p>
        </p:txBody>
      </p:sp>
      <p:sp>
        <p:nvSpPr>
          <p:cNvPr id="4" name="Rectangle 4">
            <a:extLst>
              <a:ext uri="{FF2B5EF4-FFF2-40B4-BE49-F238E27FC236}">
                <a16:creationId xmlns:a16="http://schemas.microsoft.com/office/drawing/2014/main" id="{9CCA2842-663B-48C2-B0C9-5E911E5E465A}"/>
              </a:ext>
            </a:extLst>
          </p:cNvPr>
          <p:cNvSpPr>
            <a:spLocks noChangeArrowheads="1"/>
          </p:cNvSpPr>
          <p:nvPr/>
        </p:nvSpPr>
        <p:spPr bwMode="auto">
          <a:xfrm>
            <a:off x="6096000" y="3880329"/>
            <a:ext cx="5748669" cy="2492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err="1">
                <a:ln>
                  <a:noFill/>
                </a:ln>
                <a:solidFill>
                  <a:srgbClr val="000000"/>
                </a:solidFill>
                <a:effectLst/>
                <a:latin typeface="+mn-lt"/>
              </a:rPr>
              <a:t>ComputerScienceStudent</a:t>
            </a:r>
            <a:r>
              <a:rPr kumimoji="0" lang="en-US" altLang="en-US" b="0" i="0" u="none" strike="noStrike" cap="none" normalizeH="0" baseline="0" dirty="0">
                <a:ln>
                  <a:noFill/>
                </a:ln>
                <a:solidFill>
                  <a:srgbClr val="000000"/>
                </a:solidFill>
                <a:effectLst/>
                <a:latin typeface="+mn-lt"/>
              </a:rPr>
              <a:t> : </a:t>
            </a:r>
            <a:r>
              <a:rPr kumimoji="0" lang="en-US" altLang="en-US" b="0" i="0" u="none" strike="noStrike" cap="none" normalizeH="0" baseline="0" dirty="0" err="1">
                <a:ln>
                  <a:noFill/>
                </a:ln>
                <a:solidFill>
                  <a:srgbClr val="000000"/>
                </a:solidFill>
                <a:effectLst/>
                <a:latin typeface="+mn-lt"/>
              </a:rPr>
              <a:t>GraduateStudent</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override fun </a:t>
            </a:r>
            <a:r>
              <a:rPr kumimoji="0" lang="en-US" altLang="en-US" b="0" i="0" u="none" strike="noStrike" cap="none" normalizeH="0" baseline="0" dirty="0" err="1">
                <a:ln>
                  <a:noFill/>
                </a:ln>
                <a:solidFill>
                  <a:srgbClr val="000000"/>
                </a:solidFill>
                <a:effectLst/>
                <a:latin typeface="+mn-lt"/>
              </a:rPr>
              <a:t>schoolFees</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BigDecimal</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return</a:t>
            </a: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err="1">
                <a:ln>
                  <a:noFill/>
                </a:ln>
                <a:solidFill>
                  <a:srgbClr val="006699"/>
                </a:solidFill>
                <a:effectLst/>
                <a:latin typeface="+mn-lt"/>
              </a:rPr>
              <a:t>super</a:t>
            </a:r>
            <a:r>
              <a:rPr kumimoji="0" lang="en-US" altLang="en-US" b="0" i="0" u="none" strike="noStrike" cap="none" normalizeH="0" baseline="0" dirty="0" err="1">
                <a:ln>
                  <a:noFill/>
                </a:ln>
                <a:solidFill>
                  <a:srgbClr val="000000"/>
                </a:solidFill>
                <a:effectLst/>
                <a:latin typeface="+mn-lt"/>
              </a:rPr>
              <a:t>.schoolFees</a:t>
            </a:r>
            <a:r>
              <a:rPr kumimoji="0" lang="en-US" altLang="en-US" b="0" i="0" u="none" strike="noStrike" cap="none" normalizeH="0" baseline="0" dirty="0">
                <a:ln>
                  <a:noFill/>
                </a:ln>
                <a:solidFill>
                  <a:srgbClr val="000000"/>
                </a:solidFill>
                <a:effectLst/>
                <a:latin typeface="+mn-lt"/>
              </a:rPr>
              <a:t>() + </a:t>
            </a:r>
            <a:r>
              <a:rPr kumimoji="0" lang="en-US" altLang="en-US" b="0" i="0" u="none" strike="noStrike" cap="none" normalizeH="0" baseline="0" dirty="0" err="1">
                <a:ln>
                  <a:noFill/>
                </a:ln>
                <a:solidFill>
                  <a:srgbClr val="000000"/>
                </a:solidFill>
                <a:effectLst/>
                <a:latin typeface="+mn-lt"/>
              </a:rPr>
              <a:t>calculateSchoolFess</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private</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fun </a:t>
            </a:r>
            <a:r>
              <a:rPr kumimoji="0" lang="en-US" altLang="en-US" b="0" i="0" u="none" strike="noStrike" cap="none" normalizeH="0" baseline="0" dirty="0" err="1">
                <a:ln>
                  <a:noFill/>
                </a:ln>
                <a:solidFill>
                  <a:srgbClr val="000000"/>
                </a:solidFill>
                <a:effectLst/>
                <a:latin typeface="+mn-lt"/>
              </a:rPr>
              <a:t>calculateSchoolFess</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BigDecimal</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8200"/>
                </a:solidFill>
                <a:effectLst/>
                <a:latin typeface="+mn-lt"/>
              </a:rPr>
              <a:t>// calculate and return school fees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25816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Inheritance in Kotlin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646331"/>
          </a:xfrm>
          <a:prstGeom prst="rect">
            <a:avLst/>
          </a:prstGeom>
          <a:noFill/>
        </p:spPr>
        <p:txBody>
          <a:bodyPr wrap="square">
            <a:spAutoFit/>
          </a:bodyPr>
          <a:lstStyle/>
          <a:p>
            <a:r>
              <a:rPr lang="en-US" dirty="0"/>
              <a:t>If the subclass wants to call the superclass constructor from its secondary constructor, we use the super keyword (similar to how superclass constructors are invoked in Java). </a:t>
            </a:r>
          </a:p>
        </p:txBody>
      </p:sp>
      <p:sp>
        <p:nvSpPr>
          <p:cNvPr id="5" name="Rectangle 2">
            <a:extLst>
              <a:ext uri="{FF2B5EF4-FFF2-40B4-BE49-F238E27FC236}">
                <a16:creationId xmlns:a16="http://schemas.microsoft.com/office/drawing/2014/main" id="{FCD7BD32-3601-4778-A0CC-C4308F0C60CF}"/>
              </a:ext>
            </a:extLst>
          </p:cNvPr>
          <p:cNvSpPr>
            <a:spLocks noChangeArrowheads="1"/>
          </p:cNvSpPr>
          <p:nvPr/>
        </p:nvSpPr>
        <p:spPr bwMode="auto">
          <a:xfrm>
            <a:off x="541595" y="1831540"/>
            <a:ext cx="8892884" cy="2215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open </a:t>
            </a: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err="1">
                <a:ln>
                  <a:noFill/>
                </a:ln>
                <a:solidFill>
                  <a:srgbClr val="000000"/>
                </a:solidFill>
                <a:effectLst/>
                <a:latin typeface="+mn-lt"/>
              </a:rPr>
              <a:t>GraduateStudent</a:t>
            </a:r>
            <a:r>
              <a:rPr kumimoji="0" lang="en-US" altLang="en-US" b="0" i="0" u="none" strike="noStrike" cap="none" normalizeH="0" baseline="0" dirty="0">
                <a:ln>
                  <a:noFill/>
                </a:ln>
                <a:solidFill>
                  <a:srgbClr val="000000"/>
                </a:solidFill>
                <a:effectLst/>
                <a:latin typeface="+mn-lt"/>
              </a:rPr>
              <a:t> : Student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82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private</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var thesis: String = </a:t>
            </a:r>
            <a:r>
              <a:rPr kumimoji="0" lang="en-US" altLang="en-US" b="0" i="0" u="none" strike="noStrike" cap="none" normalizeH="0" baseline="0" dirty="0">
                <a:ln>
                  <a:noFill/>
                </a:ln>
                <a:solidFill>
                  <a:srgbClr val="0000FF"/>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constructor(</a:t>
            </a:r>
            <a:r>
              <a:rPr kumimoji="0" lang="en-US" altLang="en-US" b="0" i="0" u="none" strike="noStrike" cap="none" normalizeH="0" baseline="0" dirty="0" err="1">
                <a:ln>
                  <a:noFill/>
                </a:ln>
                <a:solidFill>
                  <a:srgbClr val="000000"/>
                </a:solidFill>
                <a:effectLst/>
                <a:latin typeface="+mn-lt"/>
              </a:rPr>
              <a:t>firstName</a:t>
            </a:r>
            <a:r>
              <a:rPr kumimoji="0" lang="en-US" altLang="en-US" b="0" i="0" u="none" strike="noStrike" cap="none" normalizeH="0" baseline="0" dirty="0">
                <a:ln>
                  <a:noFill/>
                </a:ln>
                <a:solidFill>
                  <a:srgbClr val="000000"/>
                </a:solidFill>
                <a:effectLst/>
                <a:latin typeface="+mn-lt"/>
              </a:rPr>
              <a:t>: String, </a:t>
            </a:r>
            <a:r>
              <a:rPr kumimoji="0" lang="en-US" altLang="en-US" b="0" i="0" u="none" strike="noStrike" cap="none" normalizeH="0" baseline="0" dirty="0" err="1">
                <a:ln>
                  <a:noFill/>
                </a:ln>
                <a:solidFill>
                  <a:srgbClr val="000000"/>
                </a:solidFill>
                <a:effectLst/>
                <a:latin typeface="+mn-lt"/>
              </a:rPr>
              <a:t>lastName</a:t>
            </a:r>
            <a:r>
              <a:rPr kumimoji="0" lang="en-US" altLang="en-US" b="0" i="0" u="none" strike="noStrike" cap="none" normalizeH="0" baseline="0" dirty="0">
                <a:ln>
                  <a:noFill/>
                </a:ln>
                <a:solidFill>
                  <a:srgbClr val="000000"/>
                </a:solidFill>
                <a:effectLst/>
                <a:latin typeface="+mn-lt"/>
              </a:rPr>
              <a:t>: String, thesis: String) : </a:t>
            </a:r>
            <a:r>
              <a:rPr kumimoji="0" lang="en-US" altLang="en-US" b="1" i="0" u="none" strike="noStrike" cap="none" normalizeH="0" baseline="0" dirty="0">
                <a:ln>
                  <a:noFill/>
                </a:ln>
                <a:solidFill>
                  <a:srgbClr val="006699"/>
                </a:solidFill>
                <a:effectLst/>
                <a:latin typeface="+mn-lt"/>
              </a:rPr>
              <a:t>super</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firstName</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lastName</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err="1">
                <a:ln>
                  <a:noFill/>
                </a:ln>
                <a:solidFill>
                  <a:srgbClr val="006699"/>
                </a:solidFill>
                <a:effectLst/>
                <a:latin typeface="+mn-lt"/>
              </a:rPr>
              <a:t>this</a:t>
            </a:r>
            <a:r>
              <a:rPr kumimoji="0" lang="en-US" altLang="en-US" b="0" i="0" u="none" strike="noStrike" cap="none" normalizeH="0" baseline="0" dirty="0" err="1">
                <a:ln>
                  <a:noFill/>
                </a:ln>
                <a:solidFill>
                  <a:srgbClr val="000000"/>
                </a:solidFill>
                <a:effectLst/>
                <a:latin typeface="+mn-lt"/>
              </a:rPr>
              <a:t>.thesis</a:t>
            </a:r>
            <a:r>
              <a:rPr kumimoji="0" lang="en-US" altLang="en-US" b="0" i="0" u="none" strike="noStrike" cap="none" normalizeH="0" baseline="0" dirty="0">
                <a:ln>
                  <a:noFill/>
                </a:ln>
                <a:solidFill>
                  <a:srgbClr val="000000"/>
                </a:solidFill>
                <a:effectLst/>
                <a:latin typeface="+mn-lt"/>
              </a:rPr>
              <a:t> = thesis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0093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Abstract Classes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1200329"/>
          </a:xfrm>
          <a:prstGeom prst="rect">
            <a:avLst/>
          </a:prstGeom>
          <a:noFill/>
        </p:spPr>
        <p:txBody>
          <a:bodyPr wrap="square">
            <a:spAutoFit/>
          </a:bodyPr>
          <a:lstStyle/>
          <a:p>
            <a:r>
              <a:rPr lang="en-US" dirty="0"/>
              <a:t>Kotlin supports abstract classes—just like Java, these are classes which you never intend to create objects from. An abstract class is incomplete or useless without some concrete (non-abstract) subclasses, from which you can instantiate objects. A concrete subclass of an abstract class implements all the methods and properties defined in the abstract class—otherwise that subclass is also an abstract class!</a:t>
            </a:r>
          </a:p>
        </p:txBody>
      </p:sp>
      <p:sp>
        <p:nvSpPr>
          <p:cNvPr id="2" name="Rectangle 2">
            <a:extLst>
              <a:ext uri="{FF2B5EF4-FFF2-40B4-BE49-F238E27FC236}">
                <a16:creationId xmlns:a16="http://schemas.microsoft.com/office/drawing/2014/main" id="{D0DAF71A-156E-4E29-B3E4-64B5F85F0471}"/>
              </a:ext>
            </a:extLst>
          </p:cNvPr>
          <p:cNvSpPr>
            <a:spLocks noChangeArrowheads="1"/>
          </p:cNvSpPr>
          <p:nvPr/>
        </p:nvSpPr>
        <p:spPr bwMode="auto">
          <a:xfrm>
            <a:off x="426098" y="2365773"/>
            <a:ext cx="8802962"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abstract</a:t>
            </a: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Employee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 String,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abstract</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earnings(): Double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    fun </a:t>
            </a:r>
            <a:r>
              <a:rPr kumimoji="0" lang="en-US" altLang="en-US" sz="1600" b="0" i="0" u="none" strike="noStrike" cap="none" normalizeH="0" baseline="0" dirty="0" err="1">
                <a:ln>
                  <a:noFill/>
                </a:ln>
                <a:solidFill>
                  <a:srgbClr val="000000"/>
                </a:solidFill>
                <a:effectLst/>
                <a:latin typeface="Source Code Pro"/>
              </a:rPr>
              <a:t>fullName</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return</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00FF"/>
                </a:solidFill>
                <a:effectLst/>
                <a:latin typeface="Source Code Pro"/>
              </a:rPr>
              <a:t>" "</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12" name="Rectangle 2">
            <a:extLst>
              <a:ext uri="{FF2B5EF4-FFF2-40B4-BE49-F238E27FC236}">
                <a16:creationId xmlns:a16="http://schemas.microsoft.com/office/drawing/2014/main" id="{A7059CD9-F75C-483D-93E4-7FEB99ACAA32}"/>
              </a:ext>
            </a:extLst>
          </p:cNvPr>
          <p:cNvSpPr>
            <a:spLocks noChangeArrowheads="1"/>
          </p:cNvSpPr>
          <p:nvPr/>
        </p:nvSpPr>
        <p:spPr bwMode="auto">
          <a:xfrm>
            <a:off x="2550838" y="4133909"/>
            <a:ext cx="8802962" cy="1969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Programmer</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language: String) </a:t>
            </a:r>
            <a:r>
              <a:rPr lang="en-US" altLang="en-US" sz="1600" dirty="0">
                <a:solidFill>
                  <a:srgbClr val="000000"/>
                </a:solidFill>
                <a:latin typeface="Source Code Pro"/>
              </a:rPr>
              <a:t>: Employee()</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override </a:t>
            </a:r>
            <a:r>
              <a:rPr kumimoji="0" lang="en-US" altLang="en-US" sz="1600" b="0" i="0" u="none" strike="noStrike" cap="none" normalizeH="0" baseline="0" dirty="0">
                <a:ln>
                  <a:noFill/>
                </a:ln>
                <a:solidFill>
                  <a:srgbClr val="000000"/>
                </a:solidFill>
                <a:effectLst/>
                <a:latin typeface="Source Code Pro"/>
              </a:rPr>
              <a:t>fun earnings(): Double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Source Code Pro"/>
              </a:rPr>
              <a:t>    }</a:t>
            </a:r>
            <a:endParaRPr kumimoji="0" lang="en-US" altLang="en-US" sz="1600" b="0" i="0" u="none" strike="noStrike" cap="none" normalizeH="0" baseline="0" dirty="0">
              <a:ln>
                <a:noFill/>
              </a:ln>
              <a:solidFill>
                <a:srgbClr val="000000"/>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    fun </a:t>
            </a:r>
            <a:r>
              <a:rPr kumimoji="0" lang="en-US" altLang="en-US" sz="1600" b="0" i="0" u="none" strike="noStrike" cap="none" normalizeH="0" baseline="0" dirty="0" err="1">
                <a:ln>
                  <a:noFill/>
                </a:ln>
                <a:solidFill>
                  <a:srgbClr val="000000"/>
                </a:solidFill>
                <a:effectLst/>
                <a:latin typeface="Source Code Pro"/>
              </a:rPr>
              <a:t>fullName</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return</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lastName</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00FF"/>
                </a:solidFill>
                <a:effectLst/>
                <a:latin typeface="Source Code Pro"/>
              </a:rPr>
              <a:t>" "</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firstName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96386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Interfaces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360783" y="1031320"/>
            <a:ext cx="11483886" cy="923330"/>
          </a:xfrm>
          <a:prstGeom prst="rect">
            <a:avLst/>
          </a:prstGeom>
          <a:noFill/>
        </p:spPr>
        <p:txBody>
          <a:bodyPr wrap="square">
            <a:spAutoFit/>
          </a:bodyPr>
          <a:lstStyle/>
          <a:p>
            <a:r>
              <a:rPr lang="en-US" dirty="0"/>
              <a:t>An interface is simply a collection of related methods that typically enable you to tell objects what to do and also how to do it by default. (Default methods in interfaces are a new feature added to Java 8.) In other words, an interface is a contract that implementing classes </a:t>
            </a:r>
            <a:r>
              <a:rPr lang="en-US"/>
              <a:t>must follow. </a:t>
            </a:r>
            <a:endParaRPr lang="en-US" dirty="0"/>
          </a:p>
        </p:txBody>
      </p:sp>
      <p:sp>
        <p:nvSpPr>
          <p:cNvPr id="4" name="Rectangle 2">
            <a:extLst>
              <a:ext uri="{FF2B5EF4-FFF2-40B4-BE49-F238E27FC236}">
                <a16:creationId xmlns:a16="http://schemas.microsoft.com/office/drawing/2014/main" id="{BF3FE407-7D57-4DA7-AF9E-AD5E97CB76BE}"/>
              </a:ext>
            </a:extLst>
          </p:cNvPr>
          <p:cNvSpPr>
            <a:spLocks noChangeArrowheads="1"/>
          </p:cNvSpPr>
          <p:nvPr/>
        </p:nvSpPr>
        <p:spPr bwMode="auto">
          <a:xfrm>
            <a:off x="426098" y="2005074"/>
            <a:ext cx="6203302"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Result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Student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interface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StudentRepository</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getById</a:t>
            </a:r>
            <a:r>
              <a:rPr kumimoji="0" lang="en-US" altLang="en-US" sz="1600" b="0" i="0" u="none" strike="noStrike" cap="none" normalizeH="0" baseline="0" dirty="0">
                <a:ln>
                  <a:noFill/>
                </a:ln>
                <a:solidFill>
                  <a:srgbClr val="000000"/>
                </a:solidFill>
                <a:effectLst/>
                <a:latin typeface="Source Code Pro"/>
              </a:rPr>
              <a:t>(id: Long): Student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getResultsById</a:t>
            </a:r>
            <a:r>
              <a:rPr kumimoji="0" lang="en-US" altLang="en-US" sz="1600" b="0" i="0" u="none" strike="noStrike" cap="none" normalizeH="0" baseline="0" dirty="0">
                <a:ln>
                  <a:noFill/>
                </a:ln>
                <a:solidFill>
                  <a:srgbClr val="000000"/>
                </a:solidFill>
                <a:effectLst/>
                <a:latin typeface="Source Code Pro"/>
              </a:rPr>
              <a:t>(id: Long): List&lt;Result&gt;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5" name="Rectangle 3">
            <a:extLst>
              <a:ext uri="{FF2B5EF4-FFF2-40B4-BE49-F238E27FC236}">
                <a16:creationId xmlns:a16="http://schemas.microsoft.com/office/drawing/2014/main" id="{7C86DE49-168F-4223-A655-EC18D3776A8E}"/>
              </a:ext>
            </a:extLst>
          </p:cNvPr>
          <p:cNvSpPr>
            <a:spLocks noChangeArrowheads="1"/>
          </p:cNvSpPr>
          <p:nvPr/>
        </p:nvSpPr>
        <p:spPr bwMode="auto">
          <a:xfrm>
            <a:off x="4343683" y="3887688"/>
            <a:ext cx="7267292" cy="2215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StudentLocalDataSource</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StudentRepository</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override fun </a:t>
            </a:r>
            <a:r>
              <a:rPr kumimoji="0" lang="en-US" altLang="en-US" sz="1600" b="0" i="0" u="none" strike="noStrike" cap="none" normalizeH="0" baseline="0" dirty="0" err="1">
                <a:ln>
                  <a:noFill/>
                </a:ln>
                <a:solidFill>
                  <a:srgbClr val="000000"/>
                </a:solidFill>
                <a:effectLst/>
                <a:latin typeface="Source Code Pro"/>
              </a:rPr>
              <a:t>getResults</a:t>
            </a:r>
            <a:r>
              <a:rPr kumimoji="0" lang="en-US" altLang="en-US" sz="1600" b="0" i="0" u="none" strike="noStrike" cap="none" normalizeH="0" baseline="0" dirty="0">
                <a:ln>
                  <a:noFill/>
                </a:ln>
                <a:solidFill>
                  <a:srgbClr val="000000"/>
                </a:solidFill>
                <a:effectLst/>
                <a:latin typeface="Source Code Pro"/>
              </a:rPr>
              <a:t>(id: Long): List&lt;Result&gt;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do implementation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override fun </a:t>
            </a:r>
            <a:r>
              <a:rPr kumimoji="0" lang="en-US" altLang="en-US" sz="1600" b="0" i="0" u="none" strike="noStrike" cap="none" normalizeH="0" baseline="0" dirty="0" err="1">
                <a:ln>
                  <a:noFill/>
                </a:ln>
                <a:solidFill>
                  <a:srgbClr val="000000"/>
                </a:solidFill>
                <a:effectLst/>
                <a:latin typeface="Source Code Pro"/>
              </a:rPr>
              <a:t>getById</a:t>
            </a:r>
            <a:r>
              <a:rPr kumimoji="0" lang="en-US" altLang="en-US" sz="1600" b="0" i="0" u="none" strike="noStrike" cap="none" normalizeH="0" baseline="0" dirty="0">
                <a:ln>
                  <a:noFill/>
                </a:ln>
                <a:solidFill>
                  <a:srgbClr val="000000"/>
                </a:solidFill>
                <a:effectLst/>
                <a:latin typeface="Source Code Pro"/>
              </a:rPr>
              <a:t>(id: Long): Student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do implementation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372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Interfaces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410041" y="987649"/>
            <a:ext cx="11483886" cy="2862322"/>
          </a:xfrm>
          <a:prstGeom prst="rect">
            <a:avLst/>
          </a:prstGeom>
          <a:noFill/>
        </p:spPr>
        <p:txBody>
          <a:bodyPr wrap="square">
            <a:spAutoFit/>
          </a:bodyPr>
          <a:lstStyle/>
          <a:p>
            <a:r>
              <a:rPr lang="en-US" dirty="0"/>
              <a:t>Note the following additional rules of interfaces in Kotlin:</a:t>
            </a:r>
          </a:p>
          <a:p>
            <a:endParaRPr lang="en-US" dirty="0"/>
          </a:p>
          <a:p>
            <a:pPr marL="285750" indent="-285750">
              <a:buFont typeface="Arial" panose="020B0604020202020204" pitchFamily="34" charset="0"/>
              <a:buChar char="•"/>
            </a:pPr>
            <a:r>
              <a:rPr lang="en-US" dirty="0"/>
              <a:t>A class can implement as many interfaces as you want, but it can only extend a single class (similar to Java).</a:t>
            </a:r>
          </a:p>
          <a:p>
            <a:pPr marL="285750" indent="-285750">
              <a:buFont typeface="Arial" panose="020B0604020202020204" pitchFamily="34" charset="0"/>
              <a:buChar char="•"/>
            </a:pPr>
            <a:r>
              <a:rPr lang="en-US" dirty="0"/>
              <a:t>The override modifier is compulsory in Kotlin—unlike in Java. </a:t>
            </a:r>
          </a:p>
          <a:p>
            <a:pPr marL="285750" indent="-285750">
              <a:buFont typeface="Arial" panose="020B0604020202020204" pitchFamily="34" charset="0"/>
              <a:buChar char="•"/>
            </a:pPr>
            <a:r>
              <a:rPr lang="en-US" dirty="0"/>
              <a:t>Along with methods, we can also declare properties in a Kotlin interface. </a:t>
            </a:r>
          </a:p>
          <a:p>
            <a:pPr marL="285750" indent="-285750">
              <a:buFont typeface="Arial" panose="020B0604020202020204" pitchFamily="34" charset="0"/>
              <a:buChar char="•"/>
            </a:pPr>
            <a:r>
              <a:rPr lang="en-US" dirty="0"/>
              <a:t>A Kotlin interface method can have a default implementation (similar to Java 8)</a:t>
            </a:r>
          </a:p>
          <a:p>
            <a:pPr marL="285750" indent="-285750">
              <a:buFont typeface="Arial" panose="020B0604020202020204" pitchFamily="34" charset="0"/>
              <a:buChar char="•"/>
            </a:pPr>
            <a:endParaRPr lang="en-US" dirty="0"/>
          </a:p>
          <a:p>
            <a:r>
              <a:rPr lang="en-US" dirty="0"/>
              <a:t>Let's look at a case where we have a class implementing multiple interfaces with the same method signature. How does the class decide which interface method to call?</a:t>
            </a:r>
          </a:p>
          <a:p>
            <a:endParaRPr lang="en-US" dirty="0"/>
          </a:p>
        </p:txBody>
      </p:sp>
      <p:sp>
        <p:nvSpPr>
          <p:cNvPr id="2" name="Rectangle 2">
            <a:extLst>
              <a:ext uri="{FF2B5EF4-FFF2-40B4-BE49-F238E27FC236}">
                <a16:creationId xmlns:a16="http://schemas.microsoft.com/office/drawing/2014/main" id="{D14FB51A-1650-4D85-AABC-E29A195E222A}"/>
              </a:ext>
            </a:extLst>
          </p:cNvPr>
          <p:cNvSpPr>
            <a:spLocks noChangeArrowheads="1"/>
          </p:cNvSpPr>
          <p:nvPr/>
        </p:nvSpPr>
        <p:spPr bwMode="auto">
          <a:xfrm>
            <a:off x="499601" y="3776678"/>
            <a:ext cx="2468625"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interface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InterfaceA</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interface</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InterfaceB</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84AF7771-02DE-4A61-BE27-C2D573EBAC96}"/>
              </a:ext>
            </a:extLst>
          </p:cNvPr>
          <p:cNvSpPr>
            <a:spLocks noChangeArrowheads="1"/>
          </p:cNvSpPr>
          <p:nvPr/>
        </p:nvSpPr>
        <p:spPr bwMode="auto">
          <a:xfrm>
            <a:off x="3131188" y="3771025"/>
            <a:ext cx="5929623"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classA</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InterfaceA</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InterfaceB</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override fun </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err="1">
                <a:ln>
                  <a:noFill/>
                </a:ln>
                <a:solidFill>
                  <a:srgbClr val="006699"/>
                </a:solidFill>
                <a:effectLst/>
                <a:latin typeface="Source Code Pro"/>
              </a:rPr>
              <a:t>super</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Error: Many supertypes available, please specify the one you mean in angle brackets, e.g. 'super&lt;Foo&gt;'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7" name="Rectangle 4">
            <a:extLst>
              <a:ext uri="{FF2B5EF4-FFF2-40B4-BE49-F238E27FC236}">
                <a16:creationId xmlns:a16="http://schemas.microsoft.com/office/drawing/2014/main" id="{ED764341-153C-4D19-BC48-DC7C2A4638EF}"/>
              </a:ext>
            </a:extLst>
          </p:cNvPr>
          <p:cNvSpPr>
            <a:spLocks noChangeArrowheads="1"/>
          </p:cNvSpPr>
          <p:nvPr/>
        </p:nvSpPr>
        <p:spPr bwMode="auto">
          <a:xfrm>
            <a:off x="7389704" y="5185940"/>
            <a:ext cx="4376198" cy="1231106"/>
          </a:xfrm>
          <a:prstGeom prst="rect">
            <a:avLst/>
          </a:prstGeom>
          <a:solidFill>
            <a:schemeClr val="bg1"/>
          </a:solidFill>
          <a:ln>
            <a:solidFill>
              <a:schemeClr val="tx1"/>
            </a:solid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classA</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InterfaceA</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InterfaceB</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override fun </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super</a:t>
            </a:r>
            <a:r>
              <a:rPr kumimoji="0" lang="en-US" altLang="en-US" sz="1600" b="0" i="0" u="none" strike="noStrike" cap="none" normalizeH="0" baseline="0" dirty="0">
                <a:ln>
                  <a:noFill/>
                </a:ln>
                <a:solidFill>
                  <a:srgbClr val="000000"/>
                </a:solidFill>
                <a:effectLst/>
                <a:latin typeface="Source Code Pro"/>
              </a:rPr>
              <a:t>&lt;</a:t>
            </a:r>
            <a:r>
              <a:rPr kumimoji="0" lang="en-US" altLang="en-US" sz="1600" b="0" i="0" u="none" strike="noStrike" cap="none" normalizeH="0" baseline="0" dirty="0" err="1">
                <a:ln>
                  <a:noFill/>
                </a:ln>
                <a:solidFill>
                  <a:srgbClr val="000000"/>
                </a:solidFill>
                <a:effectLst/>
                <a:latin typeface="Source Code Pro"/>
              </a:rPr>
              <a:t>InterfaceA</a:t>
            </a:r>
            <a:r>
              <a:rPr kumimoji="0" lang="en-US" altLang="en-US" sz="1600" b="0" i="0" u="none" strike="noStrike" cap="none" normalizeH="0" baseline="0" dirty="0">
                <a:ln>
                  <a:noFill/>
                </a:ln>
                <a:solidFill>
                  <a:srgbClr val="000000"/>
                </a:solidFill>
                <a:effectLst/>
                <a:latin typeface="Source Code Pro"/>
              </a:rPr>
              <a:t>&gt;.</a:t>
            </a:r>
            <a:r>
              <a:rPr kumimoji="0" lang="en-US" altLang="en-US" sz="1600" b="0" i="0" u="none" strike="noStrike" cap="none" normalizeH="0" baseline="0" dirty="0" err="1">
                <a:ln>
                  <a:noFill/>
                </a:ln>
                <a:solidFill>
                  <a:srgbClr val="000000"/>
                </a:solidFill>
                <a:effectLst/>
                <a:latin typeface="Source Code Pro"/>
              </a:rPr>
              <a:t>funD</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cxnSp>
        <p:nvCxnSpPr>
          <p:cNvPr id="12" name="Straight Connector 11">
            <a:extLst>
              <a:ext uri="{FF2B5EF4-FFF2-40B4-BE49-F238E27FC236}">
                <a16:creationId xmlns:a16="http://schemas.microsoft.com/office/drawing/2014/main" id="{47551CB5-9BCD-4FCF-A656-825DE21665C8}"/>
              </a:ext>
            </a:extLst>
          </p:cNvPr>
          <p:cNvCxnSpPr>
            <a:cxnSpLocks/>
          </p:cNvCxnSpPr>
          <p:nvPr/>
        </p:nvCxnSpPr>
        <p:spPr>
          <a:xfrm flipH="1">
            <a:off x="5603358" y="3429000"/>
            <a:ext cx="2466755" cy="19613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5822E9-54CF-46A8-9DD5-FD37A9578B05}"/>
              </a:ext>
            </a:extLst>
          </p:cNvPr>
          <p:cNvCxnSpPr>
            <a:cxnSpLocks/>
          </p:cNvCxnSpPr>
          <p:nvPr/>
        </p:nvCxnSpPr>
        <p:spPr>
          <a:xfrm>
            <a:off x="5473445" y="3359903"/>
            <a:ext cx="1865141" cy="18871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4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Simplest Class Declaration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9939672-6104-487F-911F-396A02BFAF86}"/>
              </a:ext>
            </a:extLst>
          </p:cNvPr>
          <p:cNvSpPr txBox="1"/>
          <p:nvPr/>
        </p:nvSpPr>
        <p:spPr>
          <a:xfrm>
            <a:off x="426098" y="1076034"/>
            <a:ext cx="11339804" cy="3693319"/>
          </a:xfrm>
          <a:prstGeom prst="rect">
            <a:avLst/>
          </a:prstGeom>
          <a:noFill/>
        </p:spPr>
        <p:txBody>
          <a:bodyPr wrap="square">
            <a:spAutoFit/>
          </a:bodyPr>
          <a:lstStyle/>
          <a:p>
            <a:r>
              <a:rPr lang="en-US" dirty="0"/>
              <a:t>We declare a class in Kotlin using the class keyword—similar to Java. </a:t>
            </a:r>
          </a:p>
          <a:p>
            <a:endParaRPr lang="en-US" dirty="0"/>
          </a:p>
          <a:p>
            <a:r>
              <a:rPr lang="en-US" b="1" dirty="0"/>
              <a:t>class Book</a:t>
            </a:r>
          </a:p>
          <a:p>
            <a:endParaRPr lang="en-US" dirty="0"/>
          </a:p>
          <a:p>
            <a:r>
              <a:rPr lang="en-US" dirty="0"/>
              <a:t>The preceding code is the simplest class declaration—we just created an empty class called Book.  We can still instantiate this class even if it doesn't contain a body using its default constructor.</a:t>
            </a:r>
          </a:p>
          <a:p>
            <a:endParaRPr lang="en-US" dirty="0"/>
          </a:p>
          <a:p>
            <a:r>
              <a:rPr lang="en-US" b="1" dirty="0" err="1"/>
              <a:t>val</a:t>
            </a:r>
            <a:r>
              <a:rPr lang="en-US" b="1" dirty="0"/>
              <a:t> book = Book()</a:t>
            </a:r>
          </a:p>
          <a:p>
            <a:endParaRPr lang="en-US" dirty="0"/>
          </a:p>
          <a:p>
            <a:r>
              <a:rPr lang="en-US" dirty="0"/>
              <a:t>We don’t need new keyword here, but it is still necessary if create instance of Kotlin class in Java code:</a:t>
            </a:r>
          </a:p>
          <a:p>
            <a:endParaRPr lang="en-US" dirty="0"/>
          </a:p>
          <a:p>
            <a:r>
              <a:rPr lang="en-US" b="1" dirty="0"/>
              <a:t>// In a Java file</a:t>
            </a:r>
          </a:p>
          <a:p>
            <a:r>
              <a:rPr lang="en-US" b="1" dirty="0"/>
              <a:t>Book </a:t>
            </a:r>
            <a:r>
              <a:rPr lang="en-US" b="1" dirty="0" err="1"/>
              <a:t>book</a:t>
            </a:r>
            <a:r>
              <a:rPr lang="en-US" b="1" dirty="0"/>
              <a:t> = new Book()</a:t>
            </a:r>
          </a:p>
        </p:txBody>
      </p:sp>
    </p:spTree>
    <p:extLst>
      <p:ext uri="{BB962C8B-B14F-4D97-AF65-F5344CB8AC3E}">
        <p14:creationId xmlns:p14="http://schemas.microsoft.com/office/powerpoint/2010/main" val="308762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Basic Data Class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AFBD85C-DE3C-40AF-9139-87DF7118C92E}"/>
              </a:ext>
            </a:extLst>
          </p:cNvPr>
          <p:cNvSpPr/>
          <p:nvPr/>
        </p:nvSpPr>
        <p:spPr>
          <a:xfrm>
            <a:off x="5332288" y="2164382"/>
            <a:ext cx="904126" cy="54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35D748-FCEF-4A48-BB10-41F5D32C2305}"/>
              </a:ext>
            </a:extLst>
          </p:cNvPr>
          <p:cNvSpPr txBox="1"/>
          <p:nvPr/>
        </p:nvSpPr>
        <p:spPr>
          <a:xfrm>
            <a:off x="6130348" y="3494027"/>
            <a:ext cx="5519182" cy="2862322"/>
          </a:xfrm>
          <a:prstGeom prst="rect">
            <a:avLst/>
          </a:prstGeom>
          <a:noFill/>
        </p:spPr>
        <p:txBody>
          <a:bodyPr wrap="square" rtlCol="0">
            <a:spAutoFit/>
          </a:bodyPr>
          <a:lstStyle/>
          <a:p>
            <a:r>
              <a:rPr lang="en-US" sz="1800" dirty="0">
                <a:effectLst/>
              </a:rPr>
              <a:t>The constructor() function is called a </a:t>
            </a:r>
            <a:r>
              <a:rPr lang="en-US" sz="1800" b="1" dirty="0">
                <a:effectLst/>
              </a:rPr>
              <a:t>secondary constructor</a:t>
            </a:r>
            <a:r>
              <a:rPr lang="en-US" sz="1800" dirty="0">
                <a:effectLst/>
              </a:rPr>
              <a:t> in Kotlin</a:t>
            </a:r>
          </a:p>
          <a:p>
            <a:endParaRPr lang="en-US" dirty="0"/>
          </a:p>
          <a:p>
            <a:r>
              <a:rPr lang="en-US" dirty="0"/>
              <a:t>In Kotlin, there is no concept of a field like you might be familiar with; instead, it uses the concept of "properties". For example, we have two mutable (read-write) properties declared with the var keyword: title and </a:t>
            </a:r>
            <a:r>
              <a:rPr lang="en-US" dirty="0" err="1"/>
              <a:t>isbn</a:t>
            </a:r>
            <a:r>
              <a:rPr lang="en-US" dirty="0"/>
              <a:t> in the Book class. getters and setters for these properties are auto-generated for us under the hood by the Kotlin compiler.</a:t>
            </a:r>
          </a:p>
        </p:txBody>
      </p:sp>
      <p:sp>
        <p:nvSpPr>
          <p:cNvPr id="8" name="Rectangle 2">
            <a:extLst>
              <a:ext uri="{FF2B5EF4-FFF2-40B4-BE49-F238E27FC236}">
                <a16:creationId xmlns:a16="http://schemas.microsoft.com/office/drawing/2014/main" id="{6A409080-8881-47E7-966B-5D129DA9900D}"/>
              </a:ext>
            </a:extLst>
          </p:cNvPr>
          <p:cNvSpPr>
            <a:spLocks noChangeArrowheads="1"/>
          </p:cNvSpPr>
          <p:nvPr/>
        </p:nvSpPr>
        <p:spPr bwMode="auto">
          <a:xfrm>
            <a:off x="459822" y="1042828"/>
            <a:ext cx="4657666" cy="51706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mn-lt"/>
              </a:rPr>
              <a:t>/* Java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class</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Book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private</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String title;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private</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Long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Book(String title, Long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.title</a:t>
            </a:r>
            <a:r>
              <a:rPr kumimoji="0" lang="en-US" altLang="en-US" sz="1600" b="0" i="0" u="none" strike="noStrike" cap="none" normalizeH="0" baseline="0" dirty="0">
                <a:ln>
                  <a:noFill/>
                </a:ln>
                <a:solidFill>
                  <a:srgbClr val="000000"/>
                </a:solidFill>
                <a:effectLst/>
                <a:latin typeface="+mn-lt"/>
              </a:rPr>
              <a:t> = title;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String </a:t>
            </a:r>
            <a:r>
              <a:rPr kumimoji="0" lang="en-US" altLang="en-US" sz="1600" b="0" i="0" u="none" strike="noStrike" cap="none" normalizeH="0" baseline="0" dirty="0" err="1">
                <a:ln>
                  <a:noFill/>
                </a:ln>
                <a:solidFill>
                  <a:srgbClr val="000000"/>
                </a:solidFill>
                <a:effectLst/>
                <a:latin typeface="+mn-lt"/>
              </a:rPr>
              <a:t>getTitle</a:t>
            </a:r>
            <a:r>
              <a:rPr kumimoji="0" lang="en-US" altLang="en-US" sz="1600" b="0" i="0" u="none" strike="noStrike" cap="none" normalizeH="0" baseline="0" dirty="0">
                <a:ln>
                  <a:noFill/>
                </a:ln>
                <a:solidFill>
                  <a:srgbClr val="000000"/>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return</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title;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void</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err="1">
                <a:ln>
                  <a:noFill/>
                </a:ln>
                <a:solidFill>
                  <a:srgbClr val="000000"/>
                </a:solidFill>
                <a:effectLst/>
                <a:latin typeface="+mn-lt"/>
              </a:rPr>
              <a:t>setTitle</a:t>
            </a:r>
            <a:r>
              <a:rPr kumimoji="0" lang="en-US" altLang="en-US" sz="1600" b="0" i="0" u="none" strike="noStrike" cap="none" normalizeH="0" baseline="0" dirty="0">
                <a:ln>
                  <a:noFill/>
                </a:ln>
                <a:solidFill>
                  <a:srgbClr val="000000"/>
                </a:solidFill>
                <a:effectLst/>
                <a:latin typeface="+mn-lt"/>
              </a:rPr>
              <a:t>(String title)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.title</a:t>
            </a:r>
            <a:r>
              <a:rPr kumimoji="0" lang="en-US" altLang="en-US" sz="1600" b="0" i="0" u="none" strike="noStrike" cap="none" normalizeH="0" baseline="0" dirty="0">
                <a:ln>
                  <a:noFill/>
                </a:ln>
                <a:solidFill>
                  <a:srgbClr val="000000"/>
                </a:solidFill>
                <a:effectLst/>
                <a:latin typeface="+mn-lt"/>
              </a:rPr>
              <a:t> = title;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Long </a:t>
            </a:r>
            <a:r>
              <a:rPr kumimoji="0" lang="en-US" altLang="en-US" sz="1600" b="0" i="0" u="none" strike="noStrike" cap="none" normalizeH="0" baseline="0" dirty="0" err="1">
                <a:ln>
                  <a:noFill/>
                </a:ln>
                <a:solidFill>
                  <a:srgbClr val="000000"/>
                </a:solidFill>
                <a:effectLst/>
                <a:latin typeface="+mn-lt"/>
              </a:rPr>
              <a:t>getIsbn</a:t>
            </a:r>
            <a:r>
              <a:rPr kumimoji="0" lang="en-US" altLang="en-US" sz="1600" b="0" i="0" u="none" strike="noStrike" cap="none" normalizeH="0" baseline="0" dirty="0">
                <a:ln>
                  <a:noFill/>
                </a:ln>
                <a:solidFill>
                  <a:srgbClr val="000000"/>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return</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public</a:t>
            </a: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a:ln>
                  <a:noFill/>
                </a:ln>
                <a:solidFill>
                  <a:srgbClr val="006699"/>
                </a:solidFill>
                <a:effectLst/>
                <a:latin typeface="+mn-lt"/>
              </a:rPr>
              <a:t>void</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err="1">
                <a:ln>
                  <a:noFill/>
                </a:ln>
                <a:solidFill>
                  <a:srgbClr val="000000"/>
                </a:solidFill>
                <a:effectLst/>
                <a:latin typeface="+mn-lt"/>
              </a:rPr>
              <a:t>setIsbn</a:t>
            </a:r>
            <a:r>
              <a:rPr kumimoji="0" lang="en-US" altLang="en-US" sz="1600" b="0" i="0" u="none" strike="noStrike" cap="none" normalizeH="0" baseline="0" dirty="0">
                <a:ln>
                  <a:noFill/>
                </a:ln>
                <a:solidFill>
                  <a:srgbClr val="000000"/>
                </a:solidFill>
                <a:effectLst/>
                <a:latin typeface="+mn-lt"/>
              </a:rPr>
              <a:t>(Long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p:txBody>
      </p:sp>
      <p:sp>
        <p:nvSpPr>
          <p:cNvPr id="12" name="Rectangle 3">
            <a:extLst>
              <a:ext uri="{FF2B5EF4-FFF2-40B4-BE49-F238E27FC236}">
                <a16:creationId xmlns:a16="http://schemas.microsoft.com/office/drawing/2014/main" id="{4AF82B18-5058-48D7-A492-0878F518D447}"/>
              </a:ext>
            </a:extLst>
          </p:cNvPr>
          <p:cNvSpPr>
            <a:spLocks noChangeArrowheads="1"/>
          </p:cNvSpPr>
          <p:nvPr/>
        </p:nvSpPr>
        <p:spPr bwMode="auto">
          <a:xfrm>
            <a:off x="6451215" y="986872"/>
            <a:ext cx="5557284" cy="246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mn-lt"/>
              </a:rPr>
              <a:t>/* Kotlin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n-lt"/>
              </a:rPr>
              <a:t>class</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Book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var title: String</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var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Long</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constructor(title: String,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Long)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.title</a:t>
            </a:r>
            <a:r>
              <a:rPr kumimoji="0" lang="en-US" altLang="en-US" sz="1600" b="0" i="0" u="none" strike="noStrike" cap="none" normalizeH="0" baseline="0" dirty="0">
                <a:ln>
                  <a:noFill/>
                </a:ln>
                <a:solidFill>
                  <a:srgbClr val="000000"/>
                </a:solidFill>
                <a:effectLst/>
                <a:latin typeface="+mn-lt"/>
              </a:rPr>
              <a:t> = title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 </a:t>
            </a:r>
            <a:r>
              <a:rPr kumimoji="0" lang="en-US" altLang="en-US" sz="1600" b="0" i="0" u="none" strike="noStrike" cap="none" normalizeH="0" baseline="0" dirty="0" err="1">
                <a:ln>
                  <a:noFill/>
                </a:ln>
                <a:solidFill>
                  <a:srgbClr val="000000"/>
                </a:solidFill>
                <a:effectLst/>
                <a:latin typeface="+mn-lt"/>
              </a:rPr>
              <a:t>isbn</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6735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Initialization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35D748-FCEF-4A48-BB10-41F5D32C2305}"/>
              </a:ext>
            </a:extLst>
          </p:cNvPr>
          <p:cNvSpPr txBox="1"/>
          <p:nvPr/>
        </p:nvSpPr>
        <p:spPr>
          <a:xfrm>
            <a:off x="6304258" y="1174121"/>
            <a:ext cx="5519182" cy="1754326"/>
          </a:xfrm>
          <a:prstGeom prst="rect">
            <a:avLst/>
          </a:prstGeom>
          <a:noFill/>
        </p:spPr>
        <p:txBody>
          <a:bodyPr wrap="square" rtlCol="0">
            <a:spAutoFit/>
          </a:bodyPr>
          <a:lstStyle/>
          <a:p>
            <a:r>
              <a:rPr lang="en-US" dirty="0"/>
              <a:t>W</a:t>
            </a:r>
            <a:r>
              <a:rPr lang="en-US" sz="1800" dirty="0">
                <a:effectLst/>
              </a:rPr>
              <a:t>e declared a constructor in the class header called a </a:t>
            </a:r>
            <a:r>
              <a:rPr lang="en-US" sz="1800" b="1" dirty="0">
                <a:effectLst/>
              </a:rPr>
              <a:t>primary constructor</a:t>
            </a:r>
            <a:r>
              <a:rPr lang="en-US" sz="1800" dirty="0">
                <a:effectLst/>
              </a:rPr>
              <a:t>. A primary constructor doesn't have any place to put a block of code, so we utilize the </a:t>
            </a:r>
            <a:r>
              <a:rPr lang="en-US" sz="1800" dirty="0" err="1">
                <a:effectLst/>
              </a:rPr>
              <a:t>init</a:t>
            </a:r>
            <a:r>
              <a:rPr lang="en-US" sz="1800" dirty="0">
                <a:effectLst/>
              </a:rPr>
              <a:t> modifier to initialize incoming parameters from the primary constructor. Note that the </a:t>
            </a:r>
            <a:r>
              <a:rPr lang="en-US" sz="1800" dirty="0" err="1">
                <a:effectLst/>
              </a:rPr>
              <a:t>init</a:t>
            </a:r>
            <a:r>
              <a:rPr lang="en-US" sz="1800" dirty="0">
                <a:effectLst/>
              </a:rPr>
              <a:t> code block is executed immediately when the class instance is created.</a:t>
            </a:r>
            <a:endParaRPr lang="en-US" dirty="0"/>
          </a:p>
        </p:txBody>
      </p:sp>
      <p:sp>
        <p:nvSpPr>
          <p:cNvPr id="7" name="Rectangle 2">
            <a:extLst>
              <a:ext uri="{FF2B5EF4-FFF2-40B4-BE49-F238E27FC236}">
                <a16:creationId xmlns:a16="http://schemas.microsoft.com/office/drawing/2014/main" id="{94E05BB7-B890-4C10-9D4D-6C549C6B381A}"/>
              </a:ext>
            </a:extLst>
          </p:cNvPr>
          <p:cNvSpPr>
            <a:spLocks noChangeArrowheads="1"/>
          </p:cNvSpPr>
          <p:nvPr/>
        </p:nvSpPr>
        <p:spPr bwMode="auto">
          <a:xfrm>
            <a:off x="700291" y="1087616"/>
            <a:ext cx="4928983" cy="2215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mn-lt"/>
              </a:rPr>
              <a:t>class</a:t>
            </a: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Book constructor(title: String,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Long)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var title: String</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var </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Long</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err="1">
                <a:ln>
                  <a:noFill/>
                </a:ln>
                <a:solidFill>
                  <a:srgbClr val="000000"/>
                </a:solidFill>
                <a:effectLst/>
                <a:latin typeface="+mn-lt"/>
              </a:rPr>
              <a:t>init</a:t>
            </a:r>
            <a:r>
              <a:rPr kumimoji="0" lang="en-US" altLang="en-US" sz="1600" b="0" i="0" u="none" strike="noStrike" cap="none" normalizeH="0" baseline="0" dirty="0">
                <a:ln>
                  <a:noFill/>
                </a:ln>
                <a:solidFill>
                  <a:srgbClr val="000000"/>
                </a:solidFill>
                <a:effectLst/>
                <a:latin typeface="+mn-lt"/>
              </a:rPr>
              <a:t> {</a:t>
            </a: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.title</a:t>
            </a:r>
            <a:r>
              <a:rPr kumimoji="0" lang="en-US" altLang="en-US" sz="1600" b="0" i="0" u="none" strike="noStrike" cap="none" normalizeH="0" baseline="0" dirty="0">
                <a:ln>
                  <a:noFill/>
                </a:ln>
                <a:solidFill>
                  <a:srgbClr val="000000"/>
                </a:solidFill>
                <a:effectLst/>
                <a:latin typeface="+mn-lt"/>
              </a:rPr>
              <a:t> = title</a:t>
            </a: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1" i="0" u="none" strike="noStrike" cap="none" normalizeH="0" baseline="0" dirty="0" err="1">
                <a:ln>
                  <a:noFill/>
                </a:ln>
                <a:solidFill>
                  <a:srgbClr val="006699"/>
                </a:solidFill>
                <a:effectLst/>
                <a:latin typeface="+mn-lt"/>
              </a:rPr>
              <a:t>this</a:t>
            </a:r>
            <a:r>
              <a:rPr kumimoji="0" lang="en-US" altLang="en-US" sz="1600" b="0" i="0" u="none" strike="noStrike" cap="none" normalizeH="0" baseline="0" dirty="0" err="1">
                <a:ln>
                  <a:noFill/>
                </a:ln>
                <a:solidFill>
                  <a:srgbClr val="000000"/>
                </a:solidFill>
                <a:effectLst/>
                <a:latin typeface="+mn-lt"/>
              </a:rPr>
              <a:t>.isbn</a:t>
            </a:r>
            <a:r>
              <a:rPr kumimoji="0" lang="en-US" altLang="en-US" sz="1600" b="0" i="0" u="none" strike="noStrike" cap="none" normalizeH="0" baseline="0" dirty="0">
                <a:ln>
                  <a:noFill/>
                </a:ln>
                <a:solidFill>
                  <a:srgbClr val="000000"/>
                </a:solidFill>
                <a:effectLst/>
                <a:latin typeface="+mn-lt"/>
              </a:rPr>
              <a:t> = </a:t>
            </a:r>
            <a:r>
              <a:rPr kumimoji="0" lang="en-US" altLang="en-US" sz="1600" b="0" i="0" u="none" strike="noStrike" cap="none" normalizeH="0" baseline="0" dirty="0" err="1">
                <a:ln>
                  <a:noFill/>
                </a:ln>
                <a:solidFill>
                  <a:srgbClr val="000000"/>
                </a:solidFill>
                <a:effectLst/>
                <a:latin typeface="+mn-lt"/>
              </a:rPr>
              <a:t>isbn</a:t>
            </a: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A3A3A"/>
                </a:solidFill>
                <a:effectLst/>
                <a:latin typeface="+mn-lt"/>
              </a:rPr>
              <a:t>    </a:t>
            </a: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a:t>
            </a: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3228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and even shorter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01AD5BEE-7A71-4BB2-BDFE-827557BB570A}"/>
              </a:ext>
            </a:extLst>
          </p:cNvPr>
          <p:cNvSpPr>
            <a:spLocks noChangeArrowheads="1"/>
          </p:cNvSpPr>
          <p:nvPr/>
        </p:nvSpPr>
        <p:spPr bwMode="auto">
          <a:xfrm>
            <a:off x="520995" y="1096992"/>
            <a:ext cx="8644270" cy="23391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Book constructor(var title: String, var </a:t>
            </a:r>
            <a:r>
              <a:rPr kumimoji="0" lang="en-US" altLang="en-US" b="0" i="0" u="none" strike="noStrike" cap="none" normalizeH="0" baseline="0" dirty="0" err="1">
                <a:ln>
                  <a:noFill/>
                </a:ln>
                <a:solidFill>
                  <a:srgbClr val="000000"/>
                </a:solidFill>
                <a:effectLst/>
                <a:latin typeface="+mn-lt"/>
              </a:rPr>
              <a:t>isbn</a:t>
            </a:r>
            <a:r>
              <a:rPr kumimoji="0" lang="en-US" altLang="en-US" b="0" i="0" u="none" strike="noStrike" cap="none" normalizeH="0" baseline="0" dirty="0">
                <a:ln>
                  <a:noFill/>
                </a:ln>
                <a:solidFill>
                  <a:srgbClr val="000000"/>
                </a:solidFill>
                <a:effectLst/>
                <a:latin typeface="+mn-lt"/>
              </a:rPr>
              <a:t>: Long)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mn-lt"/>
            </a:endParaRPr>
          </a:p>
          <a:p>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Book constructor(var title: String = </a:t>
            </a:r>
            <a:r>
              <a:rPr kumimoji="0" lang="en-US" altLang="en-US" b="0" i="0" u="none" strike="noStrike" cap="none" normalizeH="0" baseline="0" dirty="0">
                <a:ln>
                  <a:noFill/>
                </a:ln>
                <a:solidFill>
                  <a:srgbClr val="0000FF"/>
                </a:solidFill>
                <a:effectLst/>
                <a:latin typeface="+mn-lt"/>
              </a:rPr>
              <a:t>"default value"</a:t>
            </a:r>
            <a:r>
              <a:rPr kumimoji="0" lang="en-US" altLang="en-US" b="0" i="0" u="none" strike="noStrike" cap="none" normalizeH="0" baseline="0" dirty="0">
                <a:ln>
                  <a:noFill/>
                </a:ln>
                <a:solidFill>
                  <a:srgbClr val="000000"/>
                </a:solidFill>
                <a:effectLst/>
                <a:latin typeface="+mn-lt"/>
              </a:rPr>
              <a:t>, var </a:t>
            </a:r>
            <a:r>
              <a:rPr kumimoji="0" lang="en-US" altLang="en-US" b="0" i="0" u="none" strike="noStrike" cap="none" normalizeH="0" baseline="0" dirty="0" err="1">
                <a:ln>
                  <a:noFill/>
                </a:ln>
                <a:solidFill>
                  <a:srgbClr val="000000"/>
                </a:solidFill>
                <a:effectLst/>
                <a:latin typeface="+mn-lt"/>
              </a:rPr>
              <a:t>isbn</a:t>
            </a:r>
            <a:r>
              <a:rPr kumimoji="0" lang="en-US" altLang="en-US" b="0" i="0" u="none" strike="noStrike" cap="none" normalizeH="0" baseline="0" dirty="0">
                <a:ln>
                  <a:noFill/>
                </a:ln>
                <a:solidFill>
                  <a:srgbClr val="000000"/>
                </a:solidFill>
                <a:effectLst/>
                <a:latin typeface="+mn-lt"/>
              </a:rPr>
              <a:t>: Long)</a:t>
            </a:r>
          </a:p>
          <a:p>
            <a:endParaRPr lang="en-US" altLang="en-US"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val</a:t>
            </a:r>
            <a:r>
              <a:rPr kumimoji="0" lang="en-US" altLang="en-US" b="0" i="0" u="none" strike="noStrike" cap="none" normalizeH="0" baseline="0" dirty="0">
                <a:ln>
                  <a:noFill/>
                </a:ln>
                <a:solidFill>
                  <a:srgbClr val="000000"/>
                </a:solidFill>
                <a:effectLst/>
                <a:latin typeface="+mn-lt"/>
              </a:rPr>
              <a:t> book = Book(</a:t>
            </a:r>
            <a:r>
              <a:rPr kumimoji="0" lang="en-US" altLang="en-US" b="0" i="0" u="none" strike="noStrike" cap="none" normalizeH="0" baseline="0" dirty="0">
                <a:ln>
                  <a:noFill/>
                </a:ln>
                <a:solidFill>
                  <a:srgbClr val="0000FF"/>
                </a:solidFill>
                <a:effectLst/>
                <a:latin typeface="+mn-lt"/>
              </a:rPr>
              <a:t>"A Song of Ice and Fire"</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9900"/>
                </a:solidFill>
                <a:effectLst/>
                <a:latin typeface="+mn-lt"/>
              </a:rPr>
              <a:t>9780007477159</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val</a:t>
            </a:r>
            <a:r>
              <a:rPr kumimoji="0" lang="en-US" altLang="en-US" b="0" i="0" u="none" strike="noStrike" cap="none" normalizeH="0" baseline="0" dirty="0">
                <a:ln>
                  <a:noFill/>
                </a:ln>
                <a:solidFill>
                  <a:srgbClr val="000000"/>
                </a:solidFill>
                <a:effectLst/>
                <a:latin typeface="+mn-lt"/>
              </a:rPr>
              <a:t> book2 = Book(</a:t>
            </a:r>
            <a:r>
              <a:rPr kumimoji="0" lang="en-US" altLang="en-US" b="0" i="0" u="none" strike="noStrike" cap="none" normalizeH="0" baseline="0" dirty="0">
                <a:ln>
                  <a:noFill/>
                </a:ln>
                <a:solidFill>
                  <a:srgbClr val="009900"/>
                </a:solidFill>
                <a:effectLst/>
                <a:latin typeface="+mn-lt"/>
              </a:rPr>
              <a:t>1234</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uses the title property's default value</a:t>
            </a:r>
            <a:endParaRPr kumimoji="0" lang="en-US" altLang="en-US" b="0" i="0" u="none" strike="noStrike" cap="none" normalizeH="0" baseline="0" dirty="0">
              <a:ln>
                <a:noFill/>
              </a:ln>
              <a:solidFill>
                <a:schemeClr val="tx1"/>
              </a:solidFill>
              <a:effectLst/>
              <a:latin typeface="+mn-lt"/>
            </a:endParaRPr>
          </a:p>
          <a:p>
            <a:endParaRPr lang="en-US" altLang="en-US" sz="1600" dirty="0">
              <a:solidFill>
                <a:srgbClr val="000000"/>
              </a:solidFill>
              <a:latin typeface="Source Code Pro"/>
            </a:endParaRPr>
          </a:p>
          <a:p>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165924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Java Interoperability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426097" y="1023403"/>
            <a:ext cx="11173427" cy="1200329"/>
          </a:xfrm>
          <a:prstGeom prst="rect">
            <a:avLst/>
          </a:prstGeom>
          <a:noFill/>
        </p:spPr>
        <p:txBody>
          <a:bodyPr wrap="square">
            <a:spAutoFit/>
          </a:bodyPr>
          <a:lstStyle/>
          <a:p>
            <a:r>
              <a:rPr lang="en-US" dirty="0"/>
              <a:t>Be aware that by declaring a parameter with the var modifier inside the primary constructor, the Kotlin compiler (behind the scenes) has helped us to generate both the property accessors: getter and setter. If you use </a:t>
            </a:r>
            <a:r>
              <a:rPr lang="en-US" dirty="0" err="1"/>
              <a:t>val</a:t>
            </a:r>
            <a:r>
              <a:rPr lang="en-US" dirty="0"/>
              <a:t>, it will generate only the getter. </a:t>
            </a:r>
          </a:p>
          <a:p>
            <a:endParaRPr lang="en-US" dirty="0"/>
          </a:p>
        </p:txBody>
      </p:sp>
      <p:sp>
        <p:nvSpPr>
          <p:cNvPr id="7" name="Rectangle 4">
            <a:extLst>
              <a:ext uri="{FF2B5EF4-FFF2-40B4-BE49-F238E27FC236}">
                <a16:creationId xmlns:a16="http://schemas.microsoft.com/office/drawing/2014/main" id="{4B4B71D2-1264-41AF-A619-65397515D217}"/>
              </a:ext>
            </a:extLst>
          </p:cNvPr>
          <p:cNvSpPr>
            <a:spLocks noChangeArrowheads="1"/>
          </p:cNvSpPr>
          <p:nvPr/>
        </p:nvSpPr>
        <p:spPr bwMode="auto">
          <a:xfrm>
            <a:off x="557608" y="3924390"/>
            <a:ext cx="8732499" cy="2215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mn-lt"/>
              </a:rPr>
              <a:t>/* Java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Book </a:t>
            </a:r>
            <a:r>
              <a:rPr kumimoji="0" lang="en-US" altLang="en-US" b="0" i="0" u="none" strike="noStrike" cap="none" normalizeH="0" baseline="0" dirty="0" err="1">
                <a:ln>
                  <a:noFill/>
                </a:ln>
                <a:solidFill>
                  <a:srgbClr val="000000"/>
                </a:solidFill>
                <a:effectLst/>
                <a:latin typeface="+mn-lt"/>
              </a:rPr>
              <a:t>book</a:t>
            </a:r>
            <a:r>
              <a:rPr kumimoji="0" lang="en-US" altLang="en-US" b="0" i="0" u="none" strike="noStrike" cap="none" normalizeH="0" baseline="0" dirty="0">
                <a:ln>
                  <a:noFill/>
                </a:ln>
                <a:solidFill>
                  <a:srgbClr val="000000"/>
                </a:solidFill>
                <a:effectLst/>
                <a:latin typeface="+mn-lt"/>
              </a:rPr>
              <a:t> = </a:t>
            </a:r>
            <a:r>
              <a:rPr kumimoji="0" lang="en-US" altLang="en-US" b="1" i="0" u="none" strike="noStrike" cap="none" normalizeH="0" baseline="0" dirty="0">
                <a:ln>
                  <a:noFill/>
                </a:ln>
                <a:solidFill>
                  <a:srgbClr val="006699"/>
                </a:solidFill>
                <a:effectLst/>
                <a:latin typeface="+mn-lt"/>
              </a:rPr>
              <a:t>new</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Book(</a:t>
            </a:r>
            <a:r>
              <a:rPr kumimoji="0" lang="en-US" altLang="en-US" b="0" i="0" u="none" strike="noStrike" cap="none" normalizeH="0" baseline="0" dirty="0">
                <a:ln>
                  <a:noFill/>
                </a:ln>
                <a:solidFill>
                  <a:srgbClr val="0000FF"/>
                </a:solidFill>
                <a:effectLst/>
                <a:latin typeface="+mn-lt"/>
              </a:rPr>
              <a:t>"A Song of Ice and Fire"</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9900"/>
                </a:solidFill>
                <a:effectLst/>
                <a:latin typeface="+mn-lt"/>
              </a:rPr>
              <a:t>9780385474542</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println</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book.getTitle</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"A Song of Ice and Fire"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book.setTitle</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"Things Fall Apart"</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sets new value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println</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book.getTitle</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"Things Fall Apart"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book.getIsbn</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9780385474542</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mn-lt"/>
              </a:rPr>
              <a:t>book.setIsbn</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9900"/>
                </a:solidFill>
                <a:effectLst/>
                <a:latin typeface="+mn-lt"/>
              </a:rPr>
              <a:t>4545454</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a:ln>
                  <a:noFill/>
                </a:ln>
                <a:solidFill>
                  <a:srgbClr val="008200"/>
                </a:solidFill>
                <a:effectLst/>
                <a:latin typeface="+mn-lt"/>
              </a:rPr>
              <a:t>// won't compile</a:t>
            </a:r>
            <a:endParaRPr kumimoji="0" lang="en-US" altLang="en-US" b="0" i="0" u="none" strike="noStrike" cap="none" normalizeH="0" baseline="0" dirty="0">
              <a:ln>
                <a:noFill/>
              </a:ln>
              <a:solidFill>
                <a:schemeClr val="tx1"/>
              </a:solidFill>
              <a:effectLst/>
              <a:latin typeface="+mn-lt"/>
            </a:endParaRPr>
          </a:p>
        </p:txBody>
      </p:sp>
      <p:pic>
        <p:nvPicPr>
          <p:cNvPr id="13" name="Picture 4" descr="Download Java Language Text Programming Logo Programmer HQ PNG Image |  FreePNGImg">
            <a:extLst>
              <a:ext uri="{FF2B5EF4-FFF2-40B4-BE49-F238E27FC236}">
                <a16:creationId xmlns:a16="http://schemas.microsoft.com/office/drawing/2014/main" id="{32EE8DB5-669B-4130-A2C8-73581F4F3B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0240" y="-10469"/>
            <a:ext cx="1307237" cy="8032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DBC1FBF-6660-43FF-AA52-D520BE86A301}"/>
              </a:ext>
            </a:extLst>
          </p:cNvPr>
          <p:cNvSpPr txBox="1"/>
          <p:nvPr/>
        </p:nvSpPr>
        <p:spPr>
          <a:xfrm>
            <a:off x="509287" y="3159279"/>
            <a:ext cx="11173426" cy="646331"/>
          </a:xfrm>
          <a:prstGeom prst="rect">
            <a:avLst/>
          </a:prstGeom>
          <a:noFill/>
        </p:spPr>
        <p:txBody>
          <a:bodyPr wrap="square">
            <a:spAutoFit/>
          </a:bodyPr>
          <a:lstStyle/>
          <a:p>
            <a:r>
              <a:rPr lang="en-US" dirty="0"/>
              <a:t>This means that Java callers can simply get or set the property field by calling the setter or getter method of the property respectively. Remember, this depends on the modifier used to define the Kotlin property: var or val. </a:t>
            </a:r>
          </a:p>
        </p:txBody>
      </p:sp>
      <p:sp>
        <p:nvSpPr>
          <p:cNvPr id="15" name="TextBox 14">
            <a:extLst>
              <a:ext uri="{FF2B5EF4-FFF2-40B4-BE49-F238E27FC236}">
                <a16:creationId xmlns:a16="http://schemas.microsoft.com/office/drawing/2014/main" id="{61E8E5C5-E356-43D6-80B0-D3F9209239C2}"/>
              </a:ext>
            </a:extLst>
          </p:cNvPr>
          <p:cNvSpPr txBox="1"/>
          <p:nvPr/>
        </p:nvSpPr>
        <p:spPr>
          <a:xfrm>
            <a:off x="509287" y="2019981"/>
            <a:ext cx="8965552" cy="923330"/>
          </a:xfrm>
          <a:prstGeom prst="rect">
            <a:avLst/>
          </a:prstGeom>
          <a:noFill/>
          <a:ln>
            <a:solidFill>
              <a:schemeClr val="tx1"/>
            </a:solidFill>
          </a:ln>
        </p:spPr>
        <p:txBody>
          <a:bodyPr wrap="square">
            <a:spAutoFit/>
          </a:bodyPr>
          <a:lstStyle/>
          <a:p>
            <a:r>
              <a:rPr lang="en-US" dirty="0"/>
              <a:t>var &lt;</a:t>
            </a:r>
            <a:r>
              <a:rPr lang="en-US" dirty="0" err="1"/>
              <a:t>propertyName</a:t>
            </a:r>
            <a:r>
              <a:rPr lang="en-US" dirty="0"/>
              <a:t>&gt;[: &lt;</a:t>
            </a:r>
            <a:r>
              <a:rPr lang="en-US" dirty="0" err="1"/>
              <a:t>PropertyType</a:t>
            </a:r>
            <a:r>
              <a:rPr lang="en-US" dirty="0"/>
              <a:t>&gt;] [= &lt;</a:t>
            </a:r>
            <a:r>
              <a:rPr lang="en-US" dirty="0" err="1"/>
              <a:t>property_initializer</a:t>
            </a:r>
            <a:r>
              <a:rPr lang="en-US" dirty="0"/>
              <a:t>&gt;]</a:t>
            </a:r>
          </a:p>
          <a:p>
            <a:r>
              <a:rPr lang="en-US" dirty="0"/>
              <a:t>    [&lt;getter&gt;]</a:t>
            </a:r>
          </a:p>
          <a:p>
            <a:r>
              <a:rPr lang="en-US" dirty="0"/>
              <a:t>    [&lt;setter&gt;]</a:t>
            </a:r>
          </a:p>
        </p:txBody>
      </p:sp>
    </p:spTree>
    <p:extLst>
      <p:ext uri="{BB962C8B-B14F-4D97-AF65-F5344CB8AC3E}">
        <p14:creationId xmlns:p14="http://schemas.microsoft.com/office/powerpoint/2010/main" val="258945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Custom Setters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426097" y="1023403"/>
            <a:ext cx="11173427" cy="1200329"/>
          </a:xfrm>
          <a:prstGeom prst="rect">
            <a:avLst/>
          </a:prstGeom>
          <a:noFill/>
        </p:spPr>
        <p:txBody>
          <a:bodyPr wrap="square">
            <a:spAutoFit/>
          </a:bodyPr>
          <a:lstStyle/>
          <a:p>
            <a:r>
              <a:rPr lang="en-US" dirty="0"/>
              <a:t>Every property we define is backed by a field that can only be accessed within its get() and set() methods using the special field keyword. The field keyword is used to access or modify the property’s value. This allows us to define custom logic within the get() and set() methods. Creating a custom setter can be useful if you want to validate or verify a value before it's set to a class property. Unlike value, you can't rename this special field variable.</a:t>
            </a:r>
          </a:p>
        </p:txBody>
      </p:sp>
      <p:sp>
        <p:nvSpPr>
          <p:cNvPr id="2" name="Rectangle 2">
            <a:extLst>
              <a:ext uri="{FF2B5EF4-FFF2-40B4-BE49-F238E27FC236}">
                <a16:creationId xmlns:a16="http://schemas.microsoft.com/office/drawing/2014/main" id="{9C979427-5024-4A71-914F-0B1E7DDF6912}"/>
              </a:ext>
            </a:extLst>
          </p:cNvPr>
          <p:cNvSpPr>
            <a:spLocks noChangeArrowheads="1"/>
          </p:cNvSpPr>
          <p:nvPr/>
        </p:nvSpPr>
        <p:spPr bwMode="auto">
          <a:xfrm>
            <a:off x="619914" y="2449476"/>
            <a:ext cx="10117492" cy="2492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Book (</a:t>
            </a:r>
            <a:r>
              <a:rPr kumimoji="0" lang="en-US" altLang="en-US" b="0" i="0" u="none" strike="noStrike" cap="none" normalizeH="0" baseline="0" dirty="0" err="1">
                <a:ln>
                  <a:noFill/>
                </a:ln>
                <a:solidFill>
                  <a:srgbClr val="000000"/>
                </a:solidFill>
                <a:effectLst/>
                <a:latin typeface="+mn-lt"/>
              </a:rPr>
              <a:t>val</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isbn</a:t>
            </a:r>
            <a:r>
              <a:rPr kumimoji="0" lang="en-US" altLang="en-US" b="0" i="0" u="none" strike="noStrike" cap="none" normalizeH="0" baseline="0" dirty="0">
                <a:ln>
                  <a:noFill/>
                </a:ln>
                <a:solidFill>
                  <a:srgbClr val="000000"/>
                </a:solidFill>
                <a:effectLst/>
                <a:latin typeface="+mn-lt"/>
              </a:rPr>
              <a:t>: Long)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var title = </a:t>
            </a:r>
            <a:r>
              <a:rPr kumimoji="0" lang="en-US" altLang="en-US" b="0" i="0" u="none" strike="noStrike" cap="none" normalizeH="0" baseline="0" dirty="0">
                <a:ln>
                  <a:noFill/>
                </a:ln>
                <a:solidFill>
                  <a:srgbClr val="0000FF"/>
                </a:solidFill>
                <a:effectLst/>
                <a:latin typeface="+mn-lt"/>
              </a:rPr>
              <a:t>"default value"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set(value)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if</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err="1">
                <a:ln>
                  <a:noFill/>
                </a:ln>
                <a:solidFill>
                  <a:srgbClr val="000000"/>
                </a:solidFill>
                <a:effectLst/>
                <a:latin typeface="+mn-lt"/>
              </a:rPr>
              <a:t>value.isNotEmpty</a:t>
            </a:r>
            <a:r>
              <a:rPr kumimoji="0" lang="en-US" altLang="en-US" b="0" i="0" u="none" strike="noStrike" cap="none" normalizeH="0" baseline="0" dirty="0">
                <a:ln>
                  <a:noFill/>
                </a:ln>
                <a:solidFill>
                  <a:srgbClr val="0000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throw</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err="1">
                <a:ln>
                  <a:noFill/>
                </a:ln>
                <a:solidFill>
                  <a:srgbClr val="000000"/>
                </a:solidFill>
                <a:effectLst/>
                <a:latin typeface="+mn-lt"/>
              </a:rPr>
              <a:t>IllegalArgumentException</a:t>
            </a:r>
            <a:r>
              <a:rPr kumimoji="0" lang="en-US" altLang="en-US" b="0" i="0" u="none" strike="noStrike" cap="none" normalizeH="0" baseline="0" dirty="0">
                <a:ln>
                  <a:noFill/>
                </a:ln>
                <a:solidFill>
                  <a:srgbClr val="000000"/>
                </a:solidFill>
                <a:effectLst/>
                <a:latin typeface="+mn-lt"/>
              </a:rPr>
              <a:t>(</a:t>
            </a:r>
            <a:r>
              <a:rPr kumimoji="0" lang="en-US" altLang="en-US" b="0" i="0" u="none" strike="noStrike" cap="none" normalizeH="0" baseline="0" dirty="0">
                <a:ln>
                  <a:noFill/>
                </a:ln>
                <a:solidFill>
                  <a:srgbClr val="0000FF"/>
                </a:solidFill>
                <a:effectLst/>
                <a:latin typeface="+mn-lt"/>
              </a:rPr>
              <a:t>"Title must not be empty"</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field = value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84756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Custom Getters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6BF0FD7-1EB5-438F-963C-F1BDA4540D93}"/>
              </a:ext>
            </a:extLst>
          </p:cNvPr>
          <p:cNvSpPr txBox="1"/>
          <p:nvPr/>
        </p:nvSpPr>
        <p:spPr>
          <a:xfrm>
            <a:off x="426097" y="1023403"/>
            <a:ext cx="11173427" cy="369332"/>
          </a:xfrm>
          <a:prstGeom prst="rect">
            <a:avLst/>
          </a:prstGeom>
          <a:noFill/>
        </p:spPr>
        <p:txBody>
          <a:bodyPr wrap="square">
            <a:spAutoFit/>
          </a:bodyPr>
          <a:lstStyle/>
          <a:p>
            <a:r>
              <a:rPr lang="en-US" dirty="0"/>
              <a:t>A custom property getter can be useful when you want to change or modify the value that should be returned. </a:t>
            </a:r>
          </a:p>
        </p:txBody>
      </p:sp>
      <p:sp>
        <p:nvSpPr>
          <p:cNvPr id="3" name="Rectangle 2">
            <a:extLst>
              <a:ext uri="{FF2B5EF4-FFF2-40B4-BE49-F238E27FC236}">
                <a16:creationId xmlns:a16="http://schemas.microsoft.com/office/drawing/2014/main" id="{CDD0F726-90B5-4F06-B4D6-F0B36D62C896}"/>
              </a:ext>
            </a:extLst>
          </p:cNvPr>
          <p:cNvSpPr>
            <a:spLocks noChangeArrowheads="1"/>
          </p:cNvSpPr>
          <p:nvPr/>
        </p:nvSpPr>
        <p:spPr bwMode="auto">
          <a:xfrm>
            <a:off x="435175" y="1545342"/>
            <a:ext cx="5660825"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Book (</a:t>
            </a:r>
            <a:r>
              <a:rPr kumimoji="0" lang="en-US" altLang="en-US" b="0" i="0" u="none" strike="noStrike" cap="none" normalizeH="0" baseline="0" dirty="0" err="1">
                <a:ln>
                  <a:noFill/>
                </a:ln>
                <a:solidFill>
                  <a:srgbClr val="000000"/>
                </a:solidFill>
                <a:effectLst/>
                <a:latin typeface="+mn-lt"/>
              </a:rPr>
              <a:t>val</a:t>
            </a:r>
            <a:r>
              <a:rPr kumimoji="0" lang="en-US" altLang="en-US" b="0" i="0" u="none" strike="noStrike" cap="none" normalizeH="0" baseline="0" dirty="0">
                <a:ln>
                  <a:noFill/>
                </a:ln>
                <a:solidFill>
                  <a:srgbClr val="000000"/>
                </a:solidFill>
                <a:effectLst/>
                <a:latin typeface="+mn-lt"/>
              </a:rPr>
              <a:t> </a:t>
            </a:r>
            <a:r>
              <a:rPr kumimoji="0" lang="en-US" altLang="en-US" b="0" i="0" u="none" strike="noStrike" cap="none" normalizeH="0" baseline="0" dirty="0" err="1">
                <a:ln>
                  <a:noFill/>
                </a:ln>
                <a:solidFill>
                  <a:srgbClr val="000000"/>
                </a:solidFill>
                <a:effectLst/>
                <a:latin typeface="+mn-lt"/>
              </a:rPr>
              <a:t>isbn</a:t>
            </a:r>
            <a:r>
              <a:rPr kumimoji="0" lang="en-US" altLang="en-US" b="0" i="0" u="none" strike="noStrike" cap="none" normalizeH="0" baseline="0" dirty="0">
                <a:ln>
                  <a:noFill/>
                </a:ln>
                <a:solidFill>
                  <a:srgbClr val="000000"/>
                </a:solidFill>
                <a:effectLst/>
                <a:latin typeface="+mn-lt"/>
              </a:rPr>
              <a:t>: Long)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var title = </a:t>
            </a:r>
            <a:r>
              <a:rPr kumimoji="0" lang="en-US" altLang="en-US" b="0" i="0" u="none" strike="noStrike" cap="none" normalizeH="0" baseline="0" dirty="0">
                <a:ln>
                  <a:noFill/>
                </a:ln>
                <a:solidFill>
                  <a:srgbClr val="0000FF"/>
                </a:solidFill>
                <a:effectLst/>
                <a:latin typeface="+mn-lt"/>
              </a:rPr>
              <a:t>"default value"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8200"/>
                </a:solidFill>
                <a:effectLst/>
                <a:latin typeface="+mn-lt"/>
              </a:rPr>
              <a:t>//... set method</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get()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1" i="0" u="none" strike="noStrike" cap="none" normalizeH="0" baseline="0" dirty="0">
                <a:ln>
                  <a:noFill/>
                </a:ln>
                <a:solidFill>
                  <a:srgbClr val="006699"/>
                </a:solidFill>
                <a:effectLst/>
                <a:latin typeface="+mn-lt"/>
              </a:rPr>
              <a:t>return</a:t>
            </a: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err="1">
                <a:ln>
                  <a:noFill/>
                </a:ln>
                <a:solidFill>
                  <a:srgbClr val="000000"/>
                </a:solidFill>
                <a:effectLst/>
                <a:latin typeface="+mn-lt"/>
              </a:rPr>
              <a:t>field.toUpperCase</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02325398"/>
      </p:ext>
    </p:extLst>
  </p:cSld>
  <p:clrMapOvr>
    <a:masterClrMapping/>
  </p:clrMapOvr>
</p:sld>
</file>

<file path=ppt/theme/theme1.xml><?xml version="1.0" encoding="utf-8"?>
<a:theme xmlns:a="http://schemas.openxmlformats.org/drawingml/2006/main" name="Android Debugg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 Debugging</Template>
  <TotalTime>12853</TotalTime>
  <Words>3204</Words>
  <Application>Microsoft Office PowerPoint</Application>
  <PresentationFormat>Widescreen</PresentationFormat>
  <Paragraphs>398</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Source Code Pro</vt:lpstr>
      <vt:lpstr>Android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336</cp:revision>
  <dcterms:created xsi:type="dcterms:W3CDTF">2017-07-26T20:32:54Z</dcterms:created>
  <dcterms:modified xsi:type="dcterms:W3CDTF">2024-11-08T07:26:52Z</dcterms:modified>
</cp:coreProperties>
</file>