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322" r:id="rId3"/>
    <p:sldId id="409" r:id="rId4"/>
    <p:sldId id="411" r:id="rId5"/>
    <p:sldId id="415" r:id="rId6"/>
    <p:sldId id="410" r:id="rId7"/>
    <p:sldId id="414" r:id="rId8"/>
    <p:sldId id="416" r:id="rId9"/>
    <p:sldId id="417" r:id="rId10"/>
    <p:sldId id="418" r:id="rId11"/>
    <p:sldId id="419" r:id="rId12"/>
    <p:sldId id="423" r:id="rId13"/>
    <p:sldId id="420" r:id="rId14"/>
    <p:sldId id="421" r:id="rId15"/>
    <p:sldId id="422" r:id="rId16"/>
    <p:sldId id="424" r:id="rId17"/>
    <p:sldId id="425" r:id="rId18"/>
    <p:sldId id="427" r:id="rId19"/>
    <p:sldId id="428" r:id="rId20"/>
    <p:sldId id="430" r:id="rId21"/>
    <p:sldId id="431" r:id="rId22"/>
    <p:sldId id="432" r:id="rId23"/>
    <p:sldId id="433" r:id="rId24"/>
    <p:sldId id="434" r:id="rId25"/>
    <p:sldId id="435" r:id="rId26"/>
    <p:sldId id="426" r:id="rId27"/>
    <p:sldId id="429"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72"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533614-760B-4311-B09F-37281F067025}" type="slidenum">
              <a:rPr lang="en-US" smtClean="0"/>
              <a:t>2</a:t>
            </a:fld>
            <a:endParaRPr lang="en-US" dirty="0"/>
          </a:p>
        </p:txBody>
      </p:sp>
    </p:spTree>
    <p:extLst>
      <p:ext uri="{BB962C8B-B14F-4D97-AF65-F5344CB8AC3E}">
        <p14:creationId xmlns:p14="http://schemas.microsoft.com/office/powerpoint/2010/main" val="12805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03C5C-51CA-15DE-DAA7-F2D8DA87B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6CAE-C1E9-B764-D8A4-E0A43A4885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4FFE79-E343-0D1C-2309-392BFB9142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AD6C7D-A683-81BF-B0A4-04DD5FBEF6E7}"/>
              </a:ext>
            </a:extLst>
          </p:cNvPr>
          <p:cNvSpPr>
            <a:spLocks noGrp="1"/>
          </p:cNvSpPr>
          <p:nvPr>
            <p:ph type="sldNum" sz="quarter" idx="10"/>
          </p:nvPr>
        </p:nvSpPr>
        <p:spPr/>
        <p:txBody>
          <a:bodyPr/>
          <a:lstStyle/>
          <a:p>
            <a:fld id="{5C533614-760B-4311-B09F-37281F067025}" type="slidenum">
              <a:rPr lang="en-US" smtClean="0"/>
              <a:t>11</a:t>
            </a:fld>
            <a:endParaRPr lang="en-US" dirty="0"/>
          </a:p>
        </p:txBody>
      </p:sp>
    </p:spTree>
    <p:extLst>
      <p:ext uri="{BB962C8B-B14F-4D97-AF65-F5344CB8AC3E}">
        <p14:creationId xmlns:p14="http://schemas.microsoft.com/office/powerpoint/2010/main" val="712811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B8CBF-370E-254D-4798-B974312504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F8D04-A993-6A6E-7AF4-46A80DA945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508B06-9D16-160D-CFDE-5C093302700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F4E975-45AA-F08F-C50B-EA9CCD5AB721}"/>
              </a:ext>
            </a:extLst>
          </p:cNvPr>
          <p:cNvSpPr>
            <a:spLocks noGrp="1"/>
          </p:cNvSpPr>
          <p:nvPr>
            <p:ph type="sldNum" sz="quarter" idx="10"/>
          </p:nvPr>
        </p:nvSpPr>
        <p:spPr/>
        <p:txBody>
          <a:bodyPr/>
          <a:lstStyle/>
          <a:p>
            <a:fld id="{5C533614-760B-4311-B09F-37281F067025}" type="slidenum">
              <a:rPr lang="en-US" smtClean="0"/>
              <a:t>12</a:t>
            </a:fld>
            <a:endParaRPr lang="en-US" dirty="0"/>
          </a:p>
        </p:txBody>
      </p:sp>
    </p:spTree>
    <p:extLst>
      <p:ext uri="{BB962C8B-B14F-4D97-AF65-F5344CB8AC3E}">
        <p14:creationId xmlns:p14="http://schemas.microsoft.com/office/powerpoint/2010/main" val="3677824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6BA27-F0C6-5AA6-9476-86B2B91CD1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35C85-975F-717B-4933-BD74214A97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2D336E-2FDA-E81C-A053-8B2287A87D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9E9FC6-811A-97F5-BEE0-FA50A75F19A4}"/>
              </a:ext>
            </a:extLst>
          </p:cNvPr>
          <p:cNvSpPr>
            <a:spLocks noGrp="1"/>
          </p:cNvSpPr>
          <p:nvPr>
            <p:ph type="sldNum" sz="quarter" idx="10"/>
          </p:nvPr>
        </p:nvSpPr>
        <p:spPr/>
        <p:txBody>
          <a:bodyPr/>
          <a:lstStyle/>
          <a:p>
            <a:fld id="{5C533614-760B-4311-B09F-37281F067025}" type="slidenum">
              <a:rPr lang="en-US" smtClean="0"/>
              <a:t>13</a:t>
            </a:fld>
            <a:endParaRPr lang="en-US" dirty="0"/>
          </a:p>
        </p:txBody>
      </p:sp>
    </p:spTree>
    <p:extLst>
      <p:ext uri="{BB962C8B-B14F-4D97-AF65-F5344CB8AC3E}">
        <p14:creationId xmlns:p14="http://schemas.microsoft.com/office/powerpoint/2010/main" val="446441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FB025-64BE-F409-83BE-E9F31564D4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D3CF9-8A2D-854D-0C8D-8F0EF5034E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16ECF5-AD83-1423-A56A-C4F78E3406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E27B78-938A-DFF5-D179-CDB11CE5BCD2}"/>
              </a:ext>
            </a:extLst>
          </p:cNvPr>
          <p:cNvSpPr>
            <a:spLocks noGrp="1"/>
          </p:cNvSpPr>
          <p:nvPr>
            <p:ph type="sldNum" sz="quarter" idx="10"/>
          </p:nvPr>
        </p:nvSpPr>
        <p:spPr/>
        <p:txBody>
          <a:bodyPr/>
          <a:lstStyle/>
          <a:p>
            <a:fld id="{5C533614-760B-4311-B09F-37281F067025}" type="slidenum">
              <a:rPr lang="en-US" smtClean="0"/>
              <a:t>14</a:t>
            </a:fld>
            <a:endParaRPr lang="en-US" dirty="0"/>
          </a:p>
        </p:txBody>
      </p:sp>
    </p:spTree>
    <p:extLst>
      <p:ext uri="{BB962C8B-B14F-4D97-AF65-F5344CB8AC3E}">
        <p14:creationId xmlns:p14="http://schemas.microsoft.com/office/powerpoint/2010/main" val="2689896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2E151-0522-7701-8283-604ADE7F23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B7CBE3-501C-5888-DA05-5FB27CDBA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9422A9-DB1E-4C3A-6D2A-4D762C515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571399-C4E5-3D63-519F-2D3AC4988C7B}"/>
              </a:ext>
            </a:extLst>
          </p:cNvPr>
          <p:cNvSpPr>
            <a:spLocks noGrp="1"/>
          </p:cNvSpPr>
          <p:nvPr>
            <p:ph type="sldNum" sz="quarter" idx="10"/>
          </p:nvPr>
        </p:nvSpPr>
        <p:spPr/>
        <p:txBody>
          <a:bodyPr/>
          <a:lstStyle/>
          <a:p>
            <a:fld id="{5C533614-760B-4311-B09F-37281F067025}" type="slidenum">
              <a:rPr lang="en-US" smtClean="0"/>
              <a:t>15</a:t>
            </a:fld>
            <a:endParaRPr lang="en-US" dirty="0"/>
          </a:p>
        </p:txBody>
      </p:sp>
    </p:spTree>
    <p:extLst>
      <p:ext uri="{BB962C8B-B14F-4D97-AF65-F5344CB8AC3E}">
        <p14:creationId xmlns:p14="http://schemas.microsoft.com/office/powerpoint/2010/main" val="213255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5D457-0367-5D80-3801-1AE3564147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B404A-0B86-6F9A-8761-B329F5114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E2BAEB-B5A3-BD84-871B-9EFFDD5BF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8918E5-2857-0036-8DAC-FF758D96B6E3}"/>
              </a:ext>
            </a:extLst>
          </p:cNvPr>
          <p:cNvSpPr>
            <a:spLocks noGrp="1"/>
          </p:cNvSpPr>
          <p:nvPr>
            <p:ph type="sldNum" sz="quarter" idx="10"/>
          </p:nvPr>
        </p:nvSpPr>
        <p:spPr/>
        <p:txBody>
          <a:bodyPr/>
          <a:lstStyle/>
          <a:p>
            <a:fld id="{5C533614-760B-4311-B09F-37281F067025}" type="slidenum">
              <a:rPr lang="en-US" smtClean="0"/>
              <a:t>16</a:t>
            </a:fld>
            <a:endParaRPr lang="en-US" dirty="0"/>
          </a:p>
        </p:txBody>
      </p:sp>
    </p:spTree>
    <p:extLst>
      <p:ext uri="{BB962C8B-B14F-4D97-AF65-F5344CB8AC3E}">
        <p14:creationId xmlns:p14="http://schemas.microsoft.com/office/powerpoint/2010/main" val="229444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11DE5-AF7F-DB5F-8686-184EF58B9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13BCD-61F5-5E70-6C8F-941BF1796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EB6DC-9FE4-7D74-0690-F6CD4E5A5B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BE2529-7978-ECC4-3BD1-D6BDDE3EAB47}"/>
              </a:ext>
            </a:extLst>
          </p:cNvPr>
          <p:cNvSpPr>
            <a:spLocks noGrp="1"/>
          </p:cNvSpPr>
          <p:nvPr>
            <p:ph type="sldNum" sz="quarter" idx="10"/>
          </p:nvPr>
        </p:nvSpPr>
        <p:spPr/>
        <p:txBody>
          <a:bodyPr/>
          <a:lstStyle/>
          <a:p>
            <a:fld id="{5C533614-760B-4311-B09F-37281F067025}" type="slidenum">
              <a:rPr lang="en-US" smtClean="0"/>
              <a:t>17</a:t>
            </a:fld>
            <a:endParaRPr lang="en-US" dirty="0"/>
          </a:p>
        </p:txBody>
      </p:sp>
    </p:spTree>
    <p:extLst>
      <p:ext uri="{BB962C8B-B14F-4D97-AF65-F5344CB8AC3E}">
        <p14:creationId xmlns:p14="http://schemas.microsoft.com/office/powerpoint/2010/main" val="1428029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5680B-4500-66C9-7899-DD9E4B1E29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814F12-DD63-1042-310F-8FE4A2377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C0F6B-F8E8-6C17-7BE2-6BD68D7A27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796D81-B81E-4A56-E4E6-E9E83613ECA9}"/>
              </a:ext>
            </a:extLst>
          </p:cNvPr>
          <p:cNvSpPr>
            <a:spLocks noGrp="1"/>
          </p:cNvSpPr>
          <p:nvPr>
            <p:ph type="sldNum" sz="quarter" idx="10"/>
          </p:nvPr>
        </p:nvSpPr>
        <p:spPr/>
        <p:txBody>
          <a:bodyPr/>
          <a:lstStyle/>
          <a:p>
            <a:fld id="{5C533614-760B-4311-B09F-37281F067025}" type="slidenum">
              <a:rPr lang="en-US" smtClean="0"/>
              <a:t>18</a:t>
            </a:fld>
            <a:endParaRPr lang="en-US" dirty="0"/>
          </a:p>
        </p:txBody>
      </p:sp>
    </p:spTree>
    <p:extLst>
      <p:ext uri="{BB962C8B-B14F-4D97-AF65-F5344CB8AC3E}">
        <p14:creationId xmlns:p14="http://schemas.microsoft.com/office/powerpoint/2010/main" val="3562202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C7D14-492C-1943-4B4D-22747470F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D661A1-9F22-24FD-6442-9738A8E23E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EEDFA8-D4D8-700A-7872-99F22FC2EA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A06F2E-8ED7-65D1-1468-47F4682775FF}"/>
              </a:ext>
            </a:extLst>
          </p:cNvPr>
          <p:cNvSpPr>
            <a:spLocks noGrp="1"/>
          </p:cNvSpPr>
          <p:nvPr>
            <p:ph type="sldNum" sz="quarter" idx="10"/>
          </p:nvPr>
        </p:nvSpPr>
        <p:spPr/>
        <p:txBody>
          <a:bodyPr/>
          <a:lstStyle/>
          <a:p>
            <a:fld id="{5C533614-760B-4311-B09F-37281F067025}" type="slidenum">
              <a:rPr lang="en-US" smtClean="0"/>
              <a:t>19</a:t>
            </a:fld>
            <a:endParaRPr lang="en-US" dirty="0"/>
          </a:p>
        </p:txBody>
      </p:sp>
    </p:spTree>
    <p:extLst>
      <p:ext uri="{BB962C8B-B14F-4D97-AF65-F5344CB8AC3E}">
        <p14:creationId xmlns:p14="http://schemas.microsoft.com/office/powerpoint/2010/main" val="4107894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462EB-27F9-1A1F-91A6-C8401A8AA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A62635-C3B3-80D1-1E01-F5A2E67FF9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BE3E06-DBA1-385C-9D3E-2A30C14671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E8CE82-7A5E-7EC8-11CF-63C6999C2AC9}"/>
              </a:ext>
            </a:extLst>
          </p:cNvPr>
          <p:cNvSpPr>
            <a:spLocks noGrp="1"/>
          </p:cNvSpPr>
          <p:nvPr>
            <p:ph type="sldNum" sz="quarter" idx="10"/>
          </p:nvPr>
        </p:nvSpPr>
        <p:spPr/>
        <p:txBody>
          <a:bodyPr/>
          <a:lstStyle/>
          <a:p>
            <a:fld id="{5C533614-760B-4311-B09F-37281F067025}" type="slidenum">
              <a:rPr lang="en-US" smtClean="0"/>
              <a:t>20</a:t>
            </a:fld>
            <a:endParaRPr lang="en-US" dirty="0"/>
          </a:p>
        </p:txBody>
      </p:sp>
    </p:spTree>
    <p:extLst>
      <p:ext uri="{BB962C8B-B14F-4D97-AF65-F5344CB8AC3E}">
        <p14:creationId xmlns:p14="http://schemas.microsoft.com/office/powerpoint/2010/main" val="511793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114B7-2ADE-7C29-1168-3C8A99E04C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F9C259-A485-ACB7-716A-B1754CB210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11623-3774-022F-9F1D-E55F0AF0A1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2DA02D-CD93-9FA8-C895-3A9EF0771AC3}"/>
              </a:ext>
            </a:extLst>
          </p:cNvPr>
          <p:cNvSpPr>
            <a:spLocks noGrp="1"/>
          </p:cNvSpPr>
          <p:nvPr>
            <p:ph type="sldNum" sz="quarter" idx="10"/>
          </p:nvPr>
        </p:nvSpPr>
        <p:spPr/>
        <p:txBody>
          <a:bodyPr/>
          <a:lstStyle/>
          <a:p>
            <a:fld id="{5C533614-760B-4311-B09F-37281F067025}" type="slidenum">
              <a:rPr lang="en-US" smtClean="0"/>
              <a:t>3</a:t>
            </a:fld>
            <a:endParaRPr lang="en-US" dirty="0"/>
          </a:p>
        </p:txBody>
      </p:sp>
    </p:spTree>
    <p:extLst>
      <p:ext uri="{BB962C8B-B14F-4D97-AF65-F5344CB8AC3E}">
        <p14:creationId xmlns:p14="http://schemas.microsoft.com/office/powerpoint/2010/main" val="2027440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C87A4-123F-74B4-CF35-4EC147F79C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7A6CF-52DA-1C18-31D7-206336D159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2BCF3F-9022-29DB-D9B5-0A28BBE1A2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BF4C3-449A-6BC1-9BED-5D1F35B00465}"/>
              </a:ext>
            </a:extLst>
          </p:cNvPr>
          <p:cNvSpPr>
            <a:spLocks noGrp="1"/>
          </p:cNvSpPr>
          <p:nvPr>
            <p:ph type="sldNum" sz="quarter" idx="10"/>
          </p:nvPr>
        </p:nvSpPr>
        <p:spPr/>
        <p:txBody>
          <a:bodyPr/>
          <a:lstStyle/>
          <a:p>
            <a:fld id="{5C533614-760B-4311-B09F-37281F067025}" type="slidenum">
              <a:rPr lang="en-US" smtClean="0"/>
              <a:t>21</a:t>
            </a:fld>
            <a:endParaRPr lang="en-US" dirty="0"/>
          </a:p>
        </p:txBody>
      </p:sp>
    </p:spTree>
    <p:extLst>
      <p:ext uri="{BB962C8B-B14F-4D97-AF65-F5344CB8AC3E}">
        <p14:creationId xmlns:p14="http://schemas.microsoft.com/office/powerpoint/2010/main" val="7425551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958E6-30AC-D19B-B809-97E95595F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07ACDC-39C5-A8E4-42EC-75F90B53B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222485-20C1-7B80-CD17-DB4C26A2FD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BEF9B6-07AF-6A00-E4B6-13187D8A6A78}"/>
              </a:ext>
            </a:extLst>
          </p:cNvPr>
          <p:cNvSpPr>
            <a:spLocks noGrp="1"/>
          </p:cNvSpPr>
          <p:nvPr>
            <p:ph type="sldNum" sz="quarter" idx="10"/>
          </p:nvPr>
        </p:nvSpPr>
        <p:spPr/>
        <p:txBody>
          <a:bodyPr/>
          <a:lstStyle/>
          <a:p>
            <a:fld id="{5C533614-760B-4311-B09F-37281F067025}" type="slidenum">
              <a:rPr lang="en-US" smtClean="0"/>
              <a:t>22</a:t>
            </a:fld>
            <a:endParaRPr lang="en-US" dirty="0"/>
          </a:p>
        </p:txBody>
      </p:sp>
    </p:spTree>
    <p:extLst>
      <p:ext uri="{BB962C8B-B14F-4D97-AF65-F5344CB8AC3E}">
        <p14:creationId xmlns:p14="http://schemas.microsoft.com/office/powerpoint/2010/main" val="10491175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C7C1-A2C5-621A-CDAE-FC4EA775E1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50E1FC-B7FE-47A6-E187-6723E75337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99C763-067E-1BAC-EABD-E97E4B50D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CE6CA3-53F8-B481-A7FF-2FE76A7C24EF}"/>
              </a:ext>
            </a:extLst>
          </p:cNvPr>
          <p:cNvSpPr>
            <a:spLocks noGrp="1"/>
          </p:cNvSpPr>
          <p:nvPr>
            <p:ph type="sldNum" sz="quarter" idx="10"/>
          </p:nvPr>
        </p:nvSpPr>
        <p:spPr/>
        <p:txBody>
          <a:bodyPr/>
          <a:lstStyle/>
          <a:p>
            <a:fld id="{5C533614-760B-4311-B09F-37281F067025}" type="slidenum">
              <a:rPr lang="en-US" smtClean="0"/>
              <a:t>23</a:t>
            </a:fld>
            <a:endParaRPr lang="en-US" dirty="0"/>
          </a:p>
        </p:txBody>
      </p:sp>
    </p:spTree>
    <p:extLst>
      <p:ext uri="{BB962C8B-B14F-4D97-AF65-F5344CB8AC3E}">
        <p14:creationId xmlns:p14="http://schemas.microsoft.com/office/powerpoint/2010/main" val="4113086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50775-17D8-B309-A741-64559A300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7102E-1917-7DEC-0322-7759D2B304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CA34D2-9091-22E7-0896-8038E68826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88A4D9-EF4B-0D57-4547-8E2BE9DE9625}"/>
              </a:ext>
            </a:extLst>
          </p:cNvPr>
          <p:cNvSpPr>
            <a:spLocks noGrp="1"/>
          </p:cNvSpPr>
          <p:nvPr>
            <p:ph type="sldNum" sz="quarter" idx="10"/>
          </p:nvPr>
        </p:nvSpPr>
        <p:spPr/>
        <p:txBody>
          <a:bodyPr/>
          <a:lstStyle/>
          <a:p>
            <a:fld id="{5C533614-760B-4311-B09F-37281F067025}" type="slidenum">
              <a:rPr lang="en-US" smtClean="0"/>
              <a:t>24</a:t>
            </a:fld>
            <a:endParaRPr lang="en-US" dirty="0"/>
          </a:p>
        </p:txBody>
      </p:sp>
    </p:spTree>
    <p:extLst>
      <p:ext uri="{BB962C8B-B14F-4D97-AF65-F5344CB8AC3E}">
        <p14:creationId xmlns:p14="http://schemas.microsoft.com/office/powerpoint/2010/main" val="619758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8E4CF-5795-DB2A-69D8-4E865C1F48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DF9FB-AC32-81C1-8206-A40A79AB7D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E951E8-4E31-2C9E-6B09-A88D29767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07B02-A034-2F0A-520E-7E8DA323948E}"/>
              </a:ext>
            </a:extLst>
          </p:cNvPr>
          <p:cNvSpPr>
            <a:spLocks noGrp="1"/>
          </p:cNvSpPr>
          <p:nvPr>
            <p:ph type="sldNum" sz="quarter" idx="10"/>
          </p:nvPr>
        </p:nvSpPr>
        <p:spPr/>
        <p:txBody>
          <a:bodyPr/>
          <a:lstStyle/>
          <a:p>
            <a:fld id="{5C533614-760B-4311-B09F-37281F067025}" type="slidenum">
              <a:rPr lang="en-US" smtClean="0"/>
              <a:t>25</a:t>
            </a:fld>
            <a:endParaRPr lang="en-US" dirty="0"/>
          </a:p>
        </p:txBody>
      </p:sp>
    </p:spTree>
    <p:extLst>
      <p:ext uri="{BB962C8B-B14F-4D97-AF65-F5344CB8AC3E}">
        <p14:creationId xmlns:p14="http://schemas.microsoft.com/office/powerpoint/2010/main" val="3115131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181DA-D017-E956-2E0A-32D579DC06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1B237-366F-10C4-A0CB-313905EA1E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E91742-AC8D-6555-AB8D-F7B1A72891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344E6A-F4C4-4E25-1C98-0BE572A9AA76}"/>
              </a:ext>
            </a:extLst>
          </p:cNvPr>
          <p:cNvSpPr>
            <a:spLocks noGrp="1"/>
          </p:cNvSpPr>
          <p:nvPr>
            <p:ph type="sldNum" sz="quarter" idx="10"/>
          </p:nvPr>
        </p:nvSpPr>
        <p:spPr/>
        <p:txBody>
          <a:bodyPr/>
          <a:lstStyle/>
          <a:p>
            <a:fld id="{5C533614-760B-4311-B09F-37281F067025}" type="slidenum">
              <a:rPr lang="en-US" smtClean="0"/>
              <a:t>26</a:t>
            </a:fld>
            <a:endParaRPr lang="en-US" dirty="0"/>
          </a:p>
        </p:txBody>
      </p:sp>
    </p:spTree>
    <p:extLst>
      <p:ext uri="{BB962C8B-B14F-4D97-AF65-F5344CB8AC3E}">
        <p14:creationId xmlns:p14="http://schemas.microsoft.com/office/powerpoint/2010/main" val="702648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2BE22-33BF-5479-2E2E-EA6ED7A84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39A7E-4937-7A3B-513F-7B06BDED3F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F8A2D-AC8E-F162-EDDC-81AB311D84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2DC750-95D6-3E5B-3EDF-52B39BA4CF82}"/>
              </a:ext>
            </a:extLst>
          </p:cNvPr>
          <p:cNvSpPr>
            <a:spLocks noGrp="1"/>
          </p:cNvSpPr>
          <p:nvPr>
            <p:ph type="sldNum" sz="quarter" idx="10"/>
          </p:nvPr>
        </p:nvSpPr>
        <p:spPr/>
        <p:txBody>
          <a:bodyPr/>
          <a:lstStyle/>
          <a:p>
            <a:fld id="{5C533614-760B-4311-B09F-37281F067025}" type="slidenum">
              <a:rPr lang="en-US" smtClean="0"/>
              <a:t>27</a:t>
            </a:fld>
            <a:endParaRPr lang="en-US" dirty="0"/>
          </a:p>
        </p:txBody>
      </p:sp>
    </p:spTree>
    <p:extLst>
      <p:ext uri="{BB962C8B-B14F-4D97-AF65-F5344CB8AC3E}">
        <p14:creationId xmlns:p14="http://schemas.microsoft.com/office/powerpoint/2010/main" val="4088631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0AEC0-EF03-85C8-98A4-F7DBF6C29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4580E1-E8E8-7E07-4841-EB463196B5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81B8B9-F9E0-7908-E4F6-8C75BE6DAC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BDA604-06D0-7273-F4C0-66D8AB889773}"/>
              </a:ext>
            </a:extLst>
          </p:cNvPr>
          <p:cNvSpPr>
            <a:spLocks noGrp="1"/>
          </p:cNvSpPr>
          <p:nvPr>
            <p:ph type="sldNum" sz="quarter" idx="10"/>
          </p:nvPr>
        </p:nvSpPr>
        <p:spPr/>
        <p:txBody>
          <a:bodyPr/>
          <a:lstStyle/>
          <a:p>
            <a:fld id="{5C533614-760B-4311-B09F-37281F067025}" type="slidenum">
              <a:rPr lang="en-US" smtClean="0"/>
              <a:t>4</a:t>
            </a:fld>
            <a:endParaRPr lang="en-US" dirty="0"/>
          </a:p>
        </p:txBody>
      </p:sp>
    </p:spTree>
    <p:extLst>
      <p:ext uri="{BB962C8B-B14F-4D97-AF65-F5344CB8AC3E}">
        <p14:creationId xmlns:p14="http://schemas.microsoft.com/office/powerpoint/2010/main" val="1390633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35D14-B775-6275-CF75-BF364B554E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D9C57E-5C7A-F122-3A6D-5314AF8A7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03EE4-FA16-CA85-644F-0065839BBE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8634D8-6320-3932-B157-D522B1A11217}"/>
              </a:ext>
            </a:extLst>
          </p:cNvPr>
          <p:cNvSpPr>
            <a:spLocks noGrp="1"/>
          </p:cNvSpPr>
          <p:nvPr>
            <p:ph type="sldNum" sz="quarter" idx="10"/>
          </p:nvPr>
        </p:nvSpPr>
        <p:spPr/>
        <p:txBody>
          <a:bodyPr/>
          <a:lstStyle/>
          <a:p>
            <a:fld id="{5C533614-760B-4311-B09F-37281F067025}" type="slidenum">
              <a:rPr lang="en-US" smtClean="0"/>
              <a:t>5</a:t>
            </a:fld>
            <a:endParaRPr lang="en-US" dirty="0"/>
          </a:p>
        </p:txBody>
      </p:sp>
    </p:spTree>
    <p:extLst>
      <p:ext uri="{BB962C8B-B14F-4D97-AF65-F5344CB8AC3E}">
        <p14:creationId xmlns:p14="http://schemas.microsoft.com/office/powerpoint/2010/main" val="1033022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5B00B-22FD-DBC2-69D4-C948F327CB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B0D55B-78F3-67E1-2DDC-94F8FA8DDE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C1A31-384D-38F5-DE0C-F1421B3F35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FB530A-3757-3E4D-B434-509B0A741675}"/>
              </a:ext>
            </a:extLst>
          </p:cNvPr>
          <p:cNvSpPr>
            <a:spLocks noGrp="1"/>
          </p:cNvSpPr>
          <p:nvPr>
            <p:ph type="sldNum" sz="quarter" idx="10"/>
          </p:nvPr>
        </p:nvSpPr>
        <p:spPr/>
        <p:txBody>
          <a:bodyPr/>
          <a:lstStyle/>
          <a:p>
            <a:fld id="{5C533614-760B-4311-B09F-37281F067025}" type="slidenum">
              <a:rPr lang="en-US" smtClean="0"/>
              <a:t>6</a:t>
            </a:fld>
            <a:endParaRPr lang="en-US" dirty="0"/>
          </a:p>
        </p:txBody>
      </p:sp>
    </p:spTree>
    <p:extLst>
      <p:ext uri="{BB962C8B-B14F-4D97-AF65-F5344CB8AC3E}">
        <p14:creationId xmlns:p14="http://schemas.microsoft.com/office/powerpoint/2010/main" val="373969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D3C44-E0E1-24DE-389F-F6CBB5E73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D7AAD-4FB0-28E7-6588-56F7FF7DC6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D475EC-41FF-6FB1-3907-E81FB9E73C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D39F1D4-66F3-C887-1620-F5451599EF26}"/>
              </a:ext>
            </a:extLst>
          </p:cNvPr>
          <p:cNvSpPr>
            <a:spLocks noGrp="1"/>
          </p:cNvSpPr>
          <p:nvPr>
            <p:ph type="sldNum" sz="quarter" idx="10"/>
          </p:nvPr>
        </p:nvSpPr>
        <p:spPr/>
        <p:txBody>
          <a:bodyPr/>
          <a:lstStyle/>
          <a:p>
            <a:fld id="{5C533614-760B-4311-B09F-37281F067025}" type="slidenum">
              <a:rPr lang="en-US" smtClean="0"/>
              <a:t>7</a:t>
            </a:fld>
            <a:endParaRPr lang="en-US" dirty="0"/>
          </a:p>
        </p:txBody>
      </p:sp>
    </p:spTree>
    <p:extLst>
      <p:ext uri="{BB962C8B-B14F-4D97-AF65-F5344CB8AC3E}">
        <p14:creationId xmlns:p14="http://schemas.microsoft.com/office/powerpoint/2010/main" val="3825512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33151-2829-444A-5CB6-D18509F1D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03429-7C4A-1C79-50AF-DB00CEF262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CDC70-0351-2292-CD32-3A47895A54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FD6B86-F86D-B945-90B8-DC7C9C98328F}"/>
              </a:ext>
            </a:extLst>
          </p:cNvPr>
          <p:cNvSpPr>
            <a:spLocks noGrp="1"/>
          </p:cNvSpPr>
          <p:nvPr>
            <p:ph type="sldNum" sz="quarter" idx="10"/>
          </p:nvPr>
        </p:nvSpPr>
        <p:spPr/>
        <p:txBody>
          <a:bodyPr/>
          <a:lstStyle/>
          <a:p>
            <a:fld id="{5C533614-760B-4311-B09F-37281F067025}" type="slidenum">
              <a:rPr lang="en-US" smtClean="0"/>
              <a:t>8</a:t>
            </a:fld>
            <a:endParaRPr lang="en-US" dirty="0"/>
          </a:p>
        </p:txBody>
      </p:sp>
    </p:spTree>
    <p:extLst>
      <p:ext uri="{BB962C8B-B14F-4D97-AF65-F5344CB8AC3E}">
        <p14:creationId xmlns:p14="http://schemas.microsoft.com/office/powerpoint/2010/main" val="1516449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688CB-3957-DA65-B18B-FCC42A496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33D054-DC6A-5416-DCA3-FC2A4923B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EEE24-3957-4A1D-CE95-6A88EB10BF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84A3EB-0A24-BF1B-B072-BFC26296D1D8}"/>
              </a:ext>
            </a:extLst>
          </p:cNvPr>
          <p:cNvSpPr>
            <a:spLocks noGrp="1"/>
          </p:cNvSpPr>
          <p:nvPr>
            <p:ph type="sldNum" sz="quarter" idx="10"/>
          </p:nvPr>
        </p:nvSpPr>
        <p:spPr/>
        <p:txBody>
          <a:bodyPr/>
          <a:lstStyle/>
          <a:p>
            <a:fld id="{5C533614-760B-4311-B09F-37281F067025}" type="slidenum">
              <a:rPr lang="en-US" smtClean="0"/>
              <a:t>9</a:t>
            </a:fld>
            <a:endParaRPr lang="en-US" dirty="0"/>
          </a:p>
        </p:txBody>
      </p:sp>
    </p:spTree>
    <p:extLst>
      <p:ext uri="{BB962C8B-B14F-4D97-AF65-F5344CB8AC3E}">
        <p14:creationId xmlns:p14="http://schemas.microsoft.com/office/powerpoint/2010/main" val="198619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5F8C6-BED1-E276-5185-EE82DFE58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245A89-D051-1ED4-E1BF-9739060C1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2F9907-A641-B067-CEC2-DBE02DA993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FFE2FC-E6F3-EE9A-7A81-25BF2A038A09}"/>
              </a:ext>
            </a:extLst>
          </p:cNvPr>
          <p:cNvSpPr>
            <a:spLocks noGrp="1"/>
          </p:cNvSpPr>
          <p:nvPr>
            <p:ph type="sldNum" sz="quarter" idx="10"/>
          </p:nvPr>
        </p:nvSpPr>
        <p:spPr/>
        <p:txBody>
          <a:bodyPr/>
          <a:lstStyle/>
          <a:p>
            <a:fld id="{5C533614-760B-4311-B09F-37281F067025}" type="slidenum">
              <a:rPr lang="en-US" smtClean="0"/>
              <a:t>10</a:t>
            </a:fld>
            <a:endParaRPr lang="en-US" dirty="0"/>
          </a:p>
        </p:txBody>
      </p:sp>
    </p:spTree>
    <p:extLst>
      <p:ext uri="{BB962C8B-B14F-4D97-AF65-F5344CB8AC3E}">
        <p14:creationId xmlns:p14="http://schemas.microsoft.com/office/powerpoint/2010/main" val="3820185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11/27/2024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gif"/><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gif"/><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18.gif"/><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Jetpack Compose</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6F00F-A401-3B26-5CB0-16CC797AB63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169AAE0-64EF-1803-F7E8-C6AB8A428DAA}"/>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E82E01F0-23EB-6F56-5187-84A62FC8C627}"/>
              </a:ext>
            </a:extLst>
          </p:cNvPr>
          <p:cNvSpPr txBox="1"/>
          <p:nvPr/>
        </p:nvSpPr>
        <p:spPr>
          <a:xfrm>
            <a:off x="426099" y="107990"/>
            <a:ext cx="6459893" cy="646331"/>
          </a:xfrm>
          <a:prstGeom prst="rect">
            <a:avLst/>
          </a:prstGeom>
          <a:noFill/>
        </p:spPr>
        <p:txBody>
          <a:bodyPr wrap="square" rtlCol="0">
            <a:spAutoFit/>
          </a:bodyPr>
          <a:lstStyle/>
          <a:p>
            <a:pPr lvl="0"/>
            <a:r>
              <a:rPr lang="en-US" sz="3600" dirty="0"/>
              <a:t>Previewing </a:t>
            </a:r>
            <a:r>
              <a:rPr lang="en-US" sz="3600" dirty="0" err="1"/>
              <a:t>Composables</a:t>
            </a:r>
            <a:r>
              <a:rPr lang="en-US" sz="3600" dirty="0"/>
              <a:t> </a:t>
            </a:r>
          </a:p>
        </p:txBody>
      </p:sp>
      <p:sp>
        <p:nvSpPr>
          <p:cNvPr id="10" name="Footer Placeholder 9">
            <a:extLst>
              <a:ext uri="{FF2B5EF4-FFF2-40B4-BE49-F238E27FC236}">
                <a16:creationId xmlns:a16="http://schemas.microsoft.com/office/drawing/2014/main" id="{FBEEE9A2-6FB8-D83C-5404-77006C59F518}"/>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2C725519-C017-D118-EDA0-89D6A6A7710D}"/>
              </a:ext>
            </a:extLst>
          </p:cNvPr>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a:extLst>
              <a:ext uri="{FF2B5EF4-FFF2-40B4-BE49-F238E27FC236}">
                <a16:creationId xmlns:a16="http://schemas.microsoft.com/office/drawing/2014/main" id="{56BE05D2-5DBB-1297-C287-3125F4A691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49FCD04-EF28-A781-7342-11E69E86FDC4}"/>
              </a:ext>
            </a:extLst>
          </p:cNvPr>
          <p:cNvSpPr txBox="1"/>
          <p:nvPr/>
        </p:nvSpPr>
        <p:spPr>
          <a:xfrm>
            <a:off x="426097" y="951984"/>
            <a:ext cx="11517087" cy="1477328"/>
          </a:xfrm>
          <a:prstGeom prst="rect">
            <a:avLst/>
          </a:prstGeom>
          <a:noFill/>
        </p:spPr>
        <p:txBody>
          <a:bodyPr wrap="square">
            <a:spAutoFit/>
          </a:bodyPr>
          <a:lstStyle/>
          <a:p>
            <a:r>
              <a:rPr lang="en-US" dirty="0"/>
              <a:t>As implied by both method name and its @Preview annotation, its purpose is to generate a preview of the output of Greeting() in the preview pane. </a:t>
            </a:r>
            <a:r>
              <a:rPr lang="ru-RU" dirty="0"/>
              <a:t>The @Preview </a:t>
            </a:r>
            <a:r>
              <a:rPr lang="ru-RU" dirty="0" err="1"/>
              <a:t>annotation</a:t>
            </a:r>
            <a:r>
              <a:rPr lang="ru-RU" dirty="0"/>
              <a:t> </a:t>
            </a:r>
            <a:r>
              <a:rPr lang="ru-RU" dirty="0" err="1"/>
              <a:t>tells</a:t>
            </a:r>
            <a:r>
              <a:rPr lang="ru-RU" dirty="0"/>
              <a:t> </a:t>
            </a:r>
            <a:r>
              <a:rPr lang="ru-RU" dirty="0" err="1"/>
              <a:t>the</a:t>
            </a:r>
            <a:r>
              <a:rPr lang="ru-RU" dirty="0"/>
              <a:t> </a:t>
            </a:r>
            <a:r>
              <a:rPr lang="ru-RU" dirty="0" err="1"/>
              <a:t>compiler</a:t>
            </a:r>
            <a:r>
              <a:rPr lang="ru-RU" dirty="0"/>
              <a:t> </a:t>
            </a:r>
            <a:r>
              <a:rPr lang="ru-RU" dirty="0" err="1"/>
              <a:t>that</a:t>
            </a:r>
            <a:r>
              <a:rPr lang="ru-RU" dirty="0"/>
              <a:t> </a:t>
            </a:r>
            <a:r>
              <a:rPr lang="ru-RU" dirty="0" err="1"/>
              <a:t>this</a:t>
            </a:r>
            <a:r>
              <a:rPr lang="ru-RU" dirty="0"/>
              <a:t> </a:t>
            </a:r>
            <a:r>
              <a:rPr lang="ru-RU" dirty="0" err="1"/>
              <a:t>composable</a:t>
            </a:r>
            <a:r>
              <a:rPr lang="ru-RU" dirty="0"/>
              <a:t> </a:t>
            </a:r>
            <a:r>
              <a:rPr lang="ru-RU" dirty="0" err="1"/>
              <a:t>creates</a:t>
            </a:r>
            <a:r>
              <a:rPr lang="ru-RU" dirty="0"/>
              <a:t> a UI </a:t>
            </a:r>
            <a:r>
              <a:rPr lang="ru-RU" dirty="0" err="1"/>
              <a:t>element</a:t>
            </a:r>
            <a:r>
              <a:rPr lang="ru-RU" dirty="0"/>
              <a:t> </a:t>
            </a:r>
            <a:r>
              <a:rPr lang="ru-RU" dirty="0" err="1"/>
              <a:t>or</a:t>
            </a:r>
            <a:r>
              <a:rPr lang="ru-RU" dirty="0"/>
              <a:t> </a:t>
            </a:r>
            <a:r>
              <a:rPr lang="ru-RU" dirty="0" err="1"/>
              <a:t>container</a:t>
            </a:r>
            <a:r>
              <a:rPr lang="ru-RU" dirty="0"/>
              <a:t> </a:t>
            </a:r>
            <a:r>
              <a:rPr lang="ru-RU" dirty="0" err="1"/>
              <a:t>that</a:t>
            </a:r>
            <a:r>
              <a:rPr lang="ru-RU" dirty="0"/>
              <a:t> </a:t>
            </a:r>
            <a:r>
              <a:rPr lang="ru-RU" dirty="0" err="1"/>
              <a:t>doesn’t</a:t>
            </a:r>
            <a:r>
              <a:rPr lang="ru-RU" dirty="0"/>
              <a:t> </a:t>
            </a:r>
            <a:r>
              <a:rPr lang="ru-RU" dirty="0" err="1"/>
              <a:t>appear</a:t>
            </a:r>
            <a:r>
              <a:rPr lang="ru-RU" dirty="0"/>
              <a:t> </a:t>
            </a:r>
            <a:r>
              <a:rPr lang="ru-RU" dirty="0" err="1"/>
              <a:t>in</a:t>
            </a:r>
            <a:r>
              <a:rPr lang="ru-RU" dirty="0"/>
              <a:t> </a:t>
            </a:r>
            <a:r>
              <a:rPr lang="ru-RU" dirty="0" err="1"/>
              <a:t>the</a:t>
            </a:r>
            <a:r>
              <a:rPr lang="ru-RU" dirty="0"/>
              <a:t> </a:t>
            </a:r>
            <a:r>
              <a:rPr lang="ru-RU" dirty="0" err="1"/>
              <a:t>running</a:t>
            </a:r>
            <a:r>
              <a:rPr lang="ru-RU" dirty="0"/>
              <a:t> </a:t>
            </a:r>
            <a:r>
              <a:rPr lang="ru-RU" dirty="0" err="1"/>
              <a:t>app</a:t>
            </a:r>
            <a:r>
              <a:rPr lang="ru-RU" dirty="0"/>
              <a:t>, </a:t>
            </a:r>
            <a:r>
              <a:rPr lang="ru-RU" dirty="0" err="1"/>
              <a:t>but</a:t>
            </a:r>
            <a:r>
              <a:rPr lang="ru-RU" dirty="0"/>
              <a:t> </a:t>
            </a:r>
            <a:r>
              <a:rPr lang="ru-RU" dirty="0" err="1"/>
              <a:t>instead</a:t>
            </a:r>
            <a:r>
              <a:rPr lang="ru-RU" dirty="0"/>
              <a:t> </a:t>
            </a:r>
            <a:r>
              <a:rPr lang="ru-RU" dirty="0" err="1"/>
              <a:t>is</a:t>
            </a:r>
            <a:r>
              <a:rPr lang="ru-RU" dirty="0"/>
              <a:t> </a:t>
            </a:r>
            <a:r>
              <a:rPr lang="ru-RU" dirty="0" err="1"/>
              <a:t>rendered</a:t>
            </a:r>
            <a:r>
              <a:rPr lang="ru-RU" dirty="0"/>
              <a:t> </a:t>
            </a:r>
            <a:r>
              <a:rPr lang="ru-RU" dirty="0" err="1"/>
              <a:t>in</a:t>
            </a:r>
            <a:r>
              <a:rPr lang="ru-RU" dirty="0"/>
              <a:t> </a:t>
            </a:r>
            <a:r>
              <a:rPr lang="ru-RU" dirty="0" err="1"/>
              <a:t>Android</a:t>
            </a:r>
            <a:r>
              <a:rPr lang="ru-RU" dirty="0"/>
              <a:t> </a:t>
            </a:r>
            <a:r>
              <a:rPr lang="ru-RU" dirty="0" err="1"/>
              <a:t>Studio’s</a:t>
            </a:r>
            <a:r>
              <a:rPr lang="ru-RU" dirty="0"/>
              <a:t> </a:t>
            </a:r>
            <a:r>
              <a:rPr lang="ru-RU" dirty="0" err="1"/>
              <a:t>preview</a:t>
            </a:r>
            <a:r>
              <a:rPr lang="ru-RU" dirty="0"/>
              <a:t> </a:t>
            </a:r>
            <a:r>
              <a:rPr lang="ru-RU" dirty="0" err="1"/>
              <a:t>pane</a:t>
            </a:r>
            <a:r>
              <a:rPr lang="ru-RU" dirty="0"/>
              <a:t>. </a:t>
            </a:r>
            <a:r>
              <a:rPr lang="ru-RU" dirty="0" err="1"/>
              <a:t>Android</a:t>
            </a:r>
            <a:r>
              <a:rPr lang="ru-RU" dirty="0"/>
              <a:t> Studio </a:t>
            </a:r>
            <a:r>
              <a:rPr lang="ru-RU" dirty="0" err="1"/>
              <a:t>watches</a:t>
            </a:r>
            <a:r>
              <a:rPr lang="ru-RU" dirty="0"/>
              <a:t> </a:t>
            </a:r>
            <a:r>
              <a:rPr lang="ru-RU" dirty="0" err="1"/>
              <a:t>the</a:t>
            </a:r>
            <a:r>
              <a:rPr lang="ru-RU" dirty="0"/>
              <a:t> </a:t>
            </a:r>
            <a:r>
              <a:rPr lang="ru-RU" dirty="0" err="1"/>
              <a:t>code</a:t>
            </a:r>
            <a:r>
              <a:rPr lang="ru-RU" dirty="0"/>
              <a:t> </a:t>
            </a:r>
            <a:r>
              <a:rPr lang="ru-RU" dirty="0" err="1"/>
              <a:t>in</a:t>
            </a:r>
            <a:r>
              <a:rPr lang="ru-RU" dirty="0"/>
              <a:t> @Preview </a:t>
            </a:r>
            <a:r>
              <a:rPr lang="ru-RU" dirty="0" err="1"/>
              <a:t>composables</a:t>
            </a:r>
            <a:r>
              <a:rPr lang="ru-RU" dirty="0"/>
              <a:t> </a:t>
            </a:r>
            <a:r>
              <a:rPr lang="ru-RU" dirty="0" err="1"/>
              <a:t>and</a:t>
            </a:r>
            <a:r>
              <a:rPr lang="ru-RU" dirty="0"/>
              <a:t> </a:t>
            </a:r>
            <a:r>
              <a:rPr lang="ru-RU" dirty="0" err="1"/>
              <a:t>updates</a:t>
            </a:r>
            <a:r>
              <a:rPr lang="ru-RU" dirty="0"/>
              <a:t> </a:t>
            </a:r>
            <a:r>
              <a:rPr lang="ru-RU" dirty="0" err="1"/>
              <a:t>the</a:t>
            </a:r>
            <a:r>
              <a:rPr lang="ru-RU" dirty="0"/>
              <a:t> </a:t>
            </a:r>
            <a:r>
              <a:rPr lang="ru-RU" dirty="0" err="1"/>
              <a:t>Preview</a:t>
            </a:r>
            <a:r>
              <a:rPr lang="ru-RU" dirty="0"/>
              <a:t> </a:t>
            </a:r>
            <a:r>
              <a:rPr lang="ru-RU" dirty="0" err="1"/>
              <a:t>pane</a:t>
            </a:r>
            <a:r>
              <a:rPr lang="ru-RU" dirty="0"/>
              <a:t>.</a:t>
            </a:r>
          </a:p>
          <a:p>
            <a:endParaRPr lang="ru-RU" dirty="0"/>
          </a:p>
        </p:txBody>
      </p:sp>
      <p:sp>
        <p:nvSpPr>
          <p:cNvPr id="3" name="TextBox 2">
            <a:extLst>
              <a:ext uri="{FF2B5EF4-FFF2-40B4-BE49-F238E27FC236}">
                <a16:creationId xmlns:a16="http://schemas.microsoft.com/office/drawing/2014/main" id="{1D0C4F35-89AD-5F6B-A9F2-ED9758061E4E}"/>
              </a:ext>
            </a:extLst>
          </p:cNvPr>
          <p:cNvSpPr txBox="1"/>
          <p:nvPr/>
        </p:nvSpPr>
        <p:spPr>
          <a:xfrm>
            <a:off x="613881" y="2309387"/>
            <a:ext cx="3577976" cy="2031325"/>
          </a:xfrm>
          <a:prstGeom prst="rect">
            <a:avLst/>
          </a:prstGeom>
          <a:solidFill>
            <a:schemeClr val="accent1">
              <a:lumMod val="40000"/>
              <a:lumOff val="60000"/>
            </a:schemeClr>
          </a:solidFill>
          <a:ln>
            <a:solidFill>
              <a:schemeClr val="tx1"/>
            </a:solidFill>
          </a:ln>
        </p:spPr>
        <p:txBody>
          <a:bodyPr wrap="square">
            <a:spAutoFit/>
          </a:bodyPr>
          <a:lstStyle/>
          <a:p>
            <a:r>
              <a:rPr lang="en-US" dirty="0"/>
              <a:t>@Preview(showBackground = true)</a:t>
            </a:r>
          </a:p>
          <a:p>
            <a:r>
              <a:rPr lang="en-US" dirty="0"/>
              <a:t>@Composable</a:t>
            </a:r>
          </a:p>
          <a:p>
            <a:r>
              <a:rPr lang="en-US" dirty="0"/>
              <a:t>fun </a:t>
            </a:r>
            <a:r>
              <a:rPr lang="en-US" dirty="0" err="1"/>
              <a:t>GreetingPreview</a:t>
            </a:r>
            <a:r>
              <a:rPr lang="en-US" dirty="0"/>
              <a:t>() {</a:t>
            </a:r>
          </a:p>
          <a:p>
            <a:r>
              <a:rPr lang="en-US" dirty="0"/>
              <a:t>    </a:t>
            </a:r>
            <a:r>
              <a:rPr lang="en-US" dirty="0" err="1"/>
              <a:t>ComposeSampleTheme</a:t>
            </a:r>
            <a:r>
              <a:rPr lang="en-US" dirty="0"/>
              <a:t> {</a:t>
            </a:r>
          </a:p>
          <a:p>
            <a:r>
              <a:rPr lang="en-US" dirty="0"/>
              <a:t>        Greeting("Android")</a:t>
            </a:r>
          </a:p>
          <a:p>
            <a:r>
              <a:rPr lang="en-US" dirty="0"/>
              <a:t>    }</a:t>
            </a:r>
          </a:p>
          <a:p>
            <a:r>
              <a:rPr lang="en-US" dirty="0"/>
              <a:t>}</a:t>
            </a:r>
            <a:endParaRPr lang="ru-RU" dirty="0"/>
          </a:p>
        </p:txBody>
      </p:sp>
      <p:pic>
        <p:nvPicPr>
          <p:cNvPr id="14" name="Picture 13">
            <a:extLst>
              <a:ext uri="{FF2B5EF4-FFF2-40B4-BE49-F238E27FC236}">
                <a16:creationId xmlns:a16="http://schemas.microsoft.com/office/drawing/2014/main" id="{6F15813B-AEFC-7E19-DE77-BBD25B37A3DA}"/>
              </a:ext>
            </a:extLst>
          </p:cNvPr>
          <p:cNvPicPr>
            <a:picLocks noChangeAspect="1"/>
          </p:cNvPicPr>
          <p:nvPr/>
        </p:nvPicPr>
        <p:blipFill>
          <a:blip r:embed="rId5"/>
          <a:stretch>
            <a:fillRect/>
          </a:stretch>
        </p:blipFill>
        <p:spPr>
          <a:xfrm>
            <a:off x="3647326" y="2854786"/>
            <a:ext cx="8193117" cy="3051230"/>
          </a:xfrm>
          <a:prstGeom prst="rect">
            <a:avLst/>
          </a:prstGeom>
        </p:spPr>
      </p:pic>
    </p:spTree>
    <p:extLst>
      <p:ext uri="{BB962C8B-B14F-4D97-AF65-F5344CB8AC3E}">
        <p14:creationId xmlns:p14="http://schemas.microsoft.com/office/powerpoint/2010/main" val="676374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74A4A-07E4-A79D-8596-DC2A8E04EA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1A4CA9B-208C-1B81-F84D-1DE2C776E67E}"/>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1119E6BE-F71C-6CA3-EFC7-D7D07A6A8DC1}"/>
              </a:ext>
            </a:extLst>
          </p:cNvPr>
          <p:cNvSpPr txBox="1"/>
          <p:nvPr/>
        </p:nvSpPr>
        <p:spPr>
          <a:xfrm>
            <a:off x="426099" y="107990"/>
            <a:ext cx="6459893" cy="646331"/>
          </a:xfrm>
          <a:prstGeom prst="rect">
            <a:avLst/>
          </a:prstGeom>
          <a:noFill/>
        </p:spPr>
        <p:txBody>
          <a:bodyPr wrap="square" rtlCol="0">
            <a:spAutoFit/>
          </a:bodyPr>
          <a:lstStyle/>
          <a:p>
            <a:pPr lvl="0"/>
            <a:r>
              <a:rPr lang="en-US" sz="3600" dirty="0"/>
              <a:t>Custom Composable Functions</a:t>
            </a:r>
          </a:p>
        </p:txBody>
      </p:sp>
      <p:sp>
        <p:nvSpPr>
          <p:cNvPr id="10" name="Footer Placeholder 9">
            <a:extLst>
              <a:ext uri="{FF2B5EF4-FFF2-40B4-BE49-F238E27FC236}">
                <a16:creationId xmlns:a16="http://schemas.microsoft.com/office/drawing/2014/main" id="{A841F018-6A0F-222D-5C84-E290C671DCF0}"/>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1884F96C-C7CA-9FBE-76E4-D1B8E0B37168}"/>
              </a:ext>
            </a:extLst>
          </p:cNvPr>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a:extLst>
              <a:ext uri="{FF2B5EF4-FFF2-40B4-BE49-F238E27FC236}">
                <a16:creationId xmlns:a16="http://schemas.microsoft.com/office/drawing/2014/main" id="{40B7EC8C-EF85-B740-9789-7E1D12BB47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8CB086-7EEB-A136-A166-501D2AB4992F}"/>
              </a:ext>
            </a:extLst>
          </p:cNvPr>
          <p:cNvSpPr txBox="1"/>
          <p:nvPr/>
        </p:nvSpPr>
        <p:spPr>
          <a:xfrm>
            <a:off x="426097" y="994295"/>
            <a:ext cx="7926793" cy="5632311"/>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Hello(name: String, modifier: Modifier = Modifier, color: Color = </a:t>
            </a:r>
            <a:r>
              <a:rPr lang="en-US" dirty="0" err="1"/>
              <a:t>Color.Black</a:t>
            </a:r>
            <a:r>
              <a:rPr lang="en-US" dirty="0"/>
              <a:t>) {</a:t>
            </a:r>
          </a:p>
          <a:p>
            <a:r>
              <a:rPr lang="en-US" dirty="0"/>
              <a:t> Text(</a:t>
            </a:r>
          </a:p>
          <a:p>
            <a:r>
              <a:rPr lang="en-US" dirty="0"/>
              <a:t>   text = "Hello $name!",</a:t>
            </a:r>
          </a:p>
          <a:p>
            <a:r>
              <a:rPr lang="en-US" dirty="0"/>
              <a:t>   modifier = modifier,</a:t>
            </a:r>
          </a:p>
          <a:p>
            <a:r>
              <a:rPr lang="en-US" dirty="0"/>
              <a:t>   color = color,</a:t>
            </a:r>
          </a:p>
          <a:p>
            <a:r>
              <a:rPr lang="en-US" dirty="0"/>
              <a:t>   style = </a:t>
            </a:r>
            <a:r>
              <a:rPr lang="en-US" dirty="0" err="1"/>
              <a:t>MaterialTheme.typography.headlineMedium</a:t>
            </a:r>
            <a:endParaRPr lang="en-US" dirty="0"/>
          </a:p>
          <a:p>
            <a:r>
              <a:rPr lang="en-US" dirty="0"/>
              <a:t> )</a:t>
            </a:r>
          </a:p>
          <a:p>
            <a:r>
              <a:rPr lang="en-US" dirty="0"/>
              <a:t>}</a:t>
            </a:r>
          </a:p>
          <a:p>
            <a:endParaRPr lang="en-US" dirty="0"/>
          </a:p>
          <a:p>
            <a:r>
              <a:rPr lang="en-US" dirty="0"/>
              <a:t>@Preview(showBackground = true)</a:t>
            </a:r>
          </a:p>
          <a:p>
            <a:r>
              <a:rPr lang="en-US" dirty="0"/>
              <a:t>@Composable</a:t>
            </a:r>
          </a:p>
          <a:p>
            <a:r>
              <a:rPr lang="en-US" dirty="0"/>
              <a:t>fun </a:t>
            </a:r>
            <a:r>
              <a:rPr lang="en-US" dirty="0" err="1"/>
              <a:t>HelloPreview</a:t>
            </a:r>
            <a:r>
              <a:rPr lang="en-US" dirty="0"/>
              <a:t>() {</a:t>
            </a:r>
          </a:p>
          <a:p>
            <a:r>
              <a:rPr lang="en-US" dirty="0"/>
              <a:t> </a:t>
            </a:r>
            <a:r>
              <a:rPr lang="en-US" dirty="0" err="1"/>
              <a:t>ComposeSampleTheme</a:t>
            </a:r>
            <a:r>
              <a:rPr lang="en-US" dirty="0"/>
              <a:t> {</a:t>
            </a:r>
          </a:p>
          <a:p>
            <a:r>
              <a:rPr lang="en-US" dirty="0"/>
              <a:t>   Hello(</a:t>
            </a:r>
          </a:p>
          <a:p>
            <a:r>
              <a:rPr lang="en-US" dirty="0"/>
              <a:t>     name = "There",</a:t>
            </a:r>
          </a:p>
          <a:p>
            <a:r>
              <a:rPr lang="en-US" dirty="0"/>
              <a:t>     color = </a:t>
            </a:r>
            <a:r>
              <a:rPr lang="en-US" dirty="0" err="1"/>
              <a:t>Color.Magenta</a:t>
            </a:r>
            <a:endParaRPr lang="en-US" dirty="0"/>
          </a:p>
          <a:p>
            <a:r>
              <a:rPr lang="en-US" dirty="0"/>
              <a:t>   )</a:t>
            </a:r>
          </a:p>
          <a:p>
            <a:r>
              <a:rPr lang="en-US" dirty="0"/>
              <a:t> }</a:t>
            </a:r>
          </a:p>
          <a:p>
            <a:r>
              <a:rPr lang="en-US" dirty="0"/>
              <a:t>}</a:t>
            </a:r>
            <a:endParaRPr lang="ru-RU" dirty="0"/>
          </a:p>
        </p:txBody>
      </p:sp>
      <p:pic>
        <p:nvPicPr>
          <p:cNvPr id="4" name="Picture 3">
            <a:extLst>
              <a:ext uri="{FF2B5EF4-FFF2-40B4-BE49-F238E27FC236}">
                <a16:creationId xmlns:a16="http://schemas.microsoft.com/office/drawing/2014/main" id="{912DDC4C-AEED-8106-458F-F393EB23C697}"/>
              </a:ext>
            </a:extLst>
          </p:cNvPr>
          <p:cNvPicPr>
            <a:picLocks noChangeAspect="1"/>
          </p:cNvPicPr>
          <p:nvPr/>
        </p:nvPicPr>
        <p:blipFill>
          <a:blip r:embed="rId5"/>
          <a:stretch>
            <a:fillRect/>
          </a:stretch>
        </p:blipFill>
        <p:spPr>
          <a:xfrm>
            <a:off x="5663133" y="2200758"/>
            <a:ext cx="6102770" cy="4107041"/>
          </a:xfrm>
          <a:prstGeom prst="rect">
            <a:avLst/>
          </a:prstGeom>
        </p:spPr>
      </p:pic>
    </p:spTree>
    <p:extLst>
      <p:ext uri="{BB962C8B-B14F-4D97-AF65-F5344CB8AC3E}">
        <p14:creationId xmlns:p14="http://schemas.microsoft.com/office/powerpoint/2010/main" val="575556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BB852-2382-C561-21AE-78E7F35551C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9E7D7F8-1D86-72E7-1E57-362D54E35FEF}"/>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042E5076-E48A-A8B0-1AF1-FCBD839C83D3}"/>
              </a:ext>
            </a:extLst>
          </p:cNvPr>
          <p:cNvSpPr txBox="1"/>
          <p:nvPr/>
        </p:nvSpPr>
        <p:spPr>
          <a:xfrm>
            <a:off x="426099" y="107990"/>
            <a:ext cx="6459893" cy="646331"/>
          </a:xfrm>
          <a:prstGeom prst="rect">
            <a:avLst/>
          </a:prstGeom>
          <a:noFill/>
        </p:spPr>
        <p:txBody>
          <a:bodyPr wrap="square" rtlCol="0">
            <a:spAutoFit/>
          </a:bodyPr>
          <a:lstStyle/>
          <a:p>
            <a:pPr lvl="0"/>
            <a:r>
              <a:rPr lang="en-US" sz="3600" dirty="0"/>
              <a:t>Creating Columns and Rows</a:t>
            </a:r>
          </a:p>
        </p:txBody>
      </p:sp>
      <p:sp>
        <p:nvSpPr>
          <p:cNvPr id="10" name="Footer Placeholder 9">
            <a:extLst>
              <a:ext uri="{FF2B5EF4-FFF2-40B4-BE49-F238E27FC236}">
                <a16:creationId xmlns:a16="http://schemas.microsoft.com/office/drawing/2014/main" id="{BC8C1B02-EC2A-E96E-CCF2-93FA11702C90}"/>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7B551E4-7C08-9CE9-0B4B-3FD842A7AB59}"/>
              </a:ext>
            </a:extLst>
          </p:cNvPr>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a:extLst>
              <a:ext uri="{FF2B5EF4-FFF2-40B4-BE49-F238E27FC236}">
                <a16:creationId xmlns:a16="http://schemas.microsoft.com/office/drawing/2014/main" id="{AD359A3C-00FD-FFAC-9885-99A7215674A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3375321-589C-3533-6646-6053A83DC98A}"/>
              </a:ext>
            </a:extLst>
          </p:cNvPr>
          <p:cNvSpPr txBox="1"/>
          <p:nvPr/>
        </p:nvSpPr>
        <p:spPr>
          <a:xfrm>
            <a:off x="360784" y="995249"/>
            <a:ext cx="11582400" cy="1200329"/>
          </a:xfrm>
          <a:prstGeom prst="rect">
            <a:avLst/>
          </a:prstGeom>
          <a:noFill/>
        </p:spPr>
        <p:txBody>
          <a:bodyPr wrap="square">
            <a:spAutoFit/>
          </a:bodyPr>
          <a:lstStyle/>
          <a:p>
            <a:r>
              <a:rPr lang="ru-RU" dirty="0" err="1"/>
              <a:t>Jetpack</a:t>
            </a:r>
            <a:r>
              <a:rPr lang="ru-RU" dirty="0"/>
              <a:t> </a:t>
            </a:r>
            <a:r>
              <a:rPr lang="ru-RU" dirty="0" err="1"/>
              <a:t>Compose</a:t>
            </a:r>
            <a:r>
              <a:rPr lang="ru-RU" dirty="0"/>
              <a:t> </a:t>
            </a:r>
            <a:r>
              <a:rPr lang="ru-RU" dirty="0" err="1"/>
              <a:t>provides</a:t>
            </a:r>
            <a:r>
              <a:rPr lang="ru-RU" dirty="0"/>
              <a:t> a </a:t>
            </a:r>
            <a:r>
              <a:rPr lang="ru-RU" dirty="0" err="1"/>
              <a:t>collection</a:t>
            </a:r>
            <a:r>
              <a:rPr lang="ru-RU" dirty="0"/>
              <a:t> </a:t>
            </a:r>
            <a:r>
              <a:rPr lang="ru-RU" dirty="0" err="1"/>
              <a:t>of</a:t>
            </a:r>
            <a:r>
              <a:rPr lang="ru-RU" dirty="0"/>
              <a:t> </a:t>
            </a:r>
            <a:r>
              <a:rPr lang="ru-RU" dirty="0" err="1"/>
              <a:t>layout</a:t>
            </a:r>
            <a:r>
              <a:rPr lang="ru-RU" dirty="0"/>
              <a:t> </a:t>
            </a:r>
            <a:r>
              <a:rPr lang="ru-RU" dirty="0" err="1"/>
              <a:t>composables</a:t>
            </a:r>
            <a:r>
              <a:rPr lang="ru-RU" dirty="0"/>
              <a:t> — </a:t>
            </a:r>
            <a:r>
              <a:rPr lang="ru-RU" dirty="0" err="1"/>
              <a:t>composable</a:t>
            </a:r>
            <a:r>
              <a:rPr lang="ru-RU" dirty="0"/>
              <a:t> </a:t>
            </a:r>
            <a:r>
              <a:rPr lang="ru-RU" dirty="0" err="1"/>
              <a:t>functions</a:t>
            </a:r>
            <a:r>
              <a:rPr lang="ru-RU" dirty="0"/>
              <a:t> </a:t>
            </a:r>
            <a:r>
              <a:rPr lang="ru-RU" dirty="0" err="1"/>
              <a:t>that</a:t>
            </a:r>
            <a:r>
              <a:rPr lang="ru-RU" dirty="0"/>
              <a:t> </a:t>
            </a:r>
            <a:r>
              <a:rPr lang="ru-RU" dirty="0" err="1"/>
              <a:t>emit</a:t>
            </a:r>
            <a:r>
              <a:rPr lang="ru-RU" dirty="0"/>
              <a:t> UI </a:t>
            </a:r>
            <a:r>
              <a:rPr lang="ru-RU" dirty="0" err="1"/>
              <a:t>elements</a:t>
            </a:r>
            <a:r>
              <a:rPr lang="ru-RU" dirty="0"/>
              <a:t> </a:t>
            </a:r>
            <a:r>
              <a:rPr lang="ru-RU" dirty="0" err="1"/>
              <a:t>that</a:t>
            </a:r>
            <a:r>
              <a:rPr lang="ru-RU" dirty="0"/>
              <a:t> </a:t>
            </a:r>
            <a:r>
              <a:rPr lang="ru-RU" dirty="0" err="1"/>
              <a:t>act</a:t>
            </a:r>
            <a:r>
              <a:rPr lang="ru-RU" dirty="0"/>
              <a:t> </a:t>
            </a:r>
            <a:r>
              <a:rPr lang="ru-RU" dirty="0" err="1"/>
              <a:t>as</a:t>
            </a:r>
            <a:r>
              <a:rPr lang="ru-RU" dirty="0"/>
              <a:t> </a:t>
            </a:r>
            <a:r>
              <a:rPr lang="ru-RU" dirty="0" err="1"/>
              <a:t>containers</a:t>
            </a:r>
            <a:r>
              <a:rPr lang="ru-RU" dirty="0"/>
              <a:t> </a:t>
            </a:r>
            <a:r>
              <a:rPr lang="ru-RU" dirty="0" err="1"/>
              <a:t>for</a:t>
            </a:r>
            <a:r>
              <a:rPr lang="ru-RU" dirty="0"/>
              <a:t> </a:t>
            </a:r>
            <a:r>
              <a:rPr lang="ru-RU" dirty="0" err="1"/>
              <a:t>laying</a:t>
            </a:r>
            <a:r>
              <a:rPr lang="ru-RU" dirty="0"/>
              <a:t> </a:t>
            </a:r>
            <a:r>
              <a:rPr lang="ru-RU" dirty="0" err="1"/>
              <a:t>out</a:t>
            </a:r>
            <a:r>
              <a:rPr lang="ru-RU" dirty="0"/>
              <a:t> </a:t>
            </a:r>
            <a:r>
              <a:rPr lang="ru-RU" dirty="0" err="1"/>
              <a:t>other</a:t>
            </a:r>
            <a:r>
              <a:rPr lang="ru-RU" dirty="0"/>
              <a:t> UI </a:t>
            </a:r>
            <a:r>
              <a:rPr lang="ru-RU" dirty="0" err="1"/>
              <a:t>elements</a:t>
            </a:r>
            <a:r>
              <a:rPr lang="ru-RU" dirty="0"/>
              <a:t>. </a:t>
            </a:r>
            <a:r>
              <a:rPr lang="en-US" dirty="0"/>
              <a:t>Among such </a:t>
            </a:r>
            <a:r>
              <a:rPr lang="en-US" dirty="0" err="1"/>
              <a:t>composables</a:t>
            </a:r>
            <a:r>
              <a:rPr lang="en-US" dirty="0"/>
              <a:t> there are three basic standard layout elements: Column, Row and Box. They are Composable functions that take Composable content and </a:t>
            </a:r>
            <a:r>
              <a:rPr lang="ru-RU" dirty="0" err="1"/>
              <a:t>act</a:t>
            </a:r>
            <a:r>
              <a:rPr lang="ru-RU" dirty="0"/>
              <a:t> </a:t>
            </a:r>
            <a:r>
              <a:rPr lang="ru-RU" dirty="0" err="1"/>
              <a:t>like</a:t>
            </a:r>
            <a:r>
              <a:rPr lang="ru-RU" dirty="0"/>
              <a:t> a </a:t>
            </a:r>
            <a:r>
              <a:rPr lang="ru-RU" dirty="0" err="1"/>
              <a:t>LinearLayout</a:t>
            </a:r>
            <a:r>
              <a:rPr lang="ru-RU" dirty="0"/>
              <a:t> </a:t>
            </a:r>
            <a:r>
              <a:rPr lang="ru-RU" dirty="0" err="1"/>
              <a:t>with</a:t>
            </a:r>
            <a:r>
              <a:rPr lang="ru-RU" dirty="0"/>
              <a:t> </a:t>
            </a:r>
            <a:r>
              <a:rPr lang="ru-RU" dirty="0" err="1"/>
              <a:t>its</a:t>
            </a:r>
            <a:r>
              <a:rPr lang="ru-RU" dirty="0"/>
              <a:t> </a:t>
            </a:r>
            <a:r>
              <a:rPr lang="ru-RU" dirty="0" err="1"/>
              <a:t>orientation</a:t>
            </a:r>
            <a:r>
              <a:rPr lang="ru-RU" dirty="0"/>
              <a:t> </a:t>
            </a:r>
            <a:r>
              <a:rPr lang="ru-RU" dirty="0" err="1"/>
              <a:t>parameter</a:t>
            </a:r>
            <a:r>
              <a:rPr lang="ru-RU" dirty="0"/>
              <a:t> </a:t>
            </a:r>
            <a:r>
              <a:rPr lang="ru-RU" dirty="0" err="1"/>
              <a:t>set</a:t>
            </a:r>
            <a:r>
              <a:rPr lang="ru-RU" dirty="0"/>
              <a:t> </a:t>
            </a:r>
            <a:r>
              <a:rPr lang="ru-RU" dirty="0" err="1"/>
              <a:t>to</a:t>
            </a:r>
            <a:r>
              <a:rPr lang="ru-RU" dirty="0"/>
              <a:t> </a:t>
            </a:r>
            <a:r>
              <a:rPr lang="en-US" dirty="0"/>
              <a:t>horizontal or </a:t>
            </a:r>
            <a:r>
              <a:rPr lang="ru-RU" dirty="0" err="1"/>
              <a:t>vertical</a:t>
            </a:r>
            <a:r>
              <a:rPr lang="ru-RU" dirty="0"/>
              <a:t>.</a:t>
            </a:r>
            <a:r>
              <a:rPr lang="en-US" dirty="0"/>
              <a:t> </a:t>
            </a:r>
            <a:endParaRPr lang="ru-RU" dirty="0"/>
          </a:p>
        </p:txBody>
      </p:sp>
      <p:pic>
        <p:nvPicPr>
          <p:cNvPr id="6146" name="Picture 2">
            <a:extLst>
              <a:ext uri="{FF2B5EF4-FFF2-40B4-BE49-F238E27FC236}">
                <a16:creationId xmlns:a16="http://schemas.microsoft.com/office/drawing/2014/main" id="{8E019DF4-C910-5599-7255-6861963CFD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1714" y="2426911"/>
            <a:ext cx="708660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47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44569-67BB-BD6F-E570-D18845BE62C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83C2B55-3920-A795-603E-88BE6763442E}"/>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5301E1DC-51B9-89DB-2581-EC3B58F17CF6}"/>
              </a:ext>
            </a:extLst>
          </p:cNvPr>
          <p:cNvSpPr txBox="1"/>
          <p:nvPr/>
        </p:nvSpPr>
        <p:spPr>
          <a:xfrm>
            <a:off x="426099" y="107990"/>
            <a:ext cx="6459893" cy="646331"/>
          </a:xfrm>
          <a:prstGeom prst="rect">
            <a:avLst/>
          </a:prstGeom>
          <a:noFill/>
        </p:spPr>
        <p:txBody>
          <a:bodyPr wrap="square" rtlCol="0">
            <a:spAutoFit/>
          </a:bodyPr>
          <a:lstStyle/>
          <a:p>
            <a:pPr lvl="0"/>
            <a:r>
              <a:rPr lang="en-US" sz="3600" dirty="0"/>
              <a:t>Laying Out </a:t>
            </a:r>
            <a:r>
              <a:rPr lang="en-US" sz="3600" dirty="0" err="1"/>
              <a:t>Composables</a:t>
            </a:r>
            <a:endParaRPr lang="en-US" sz="3600" dirty="0"/>
          </a:p>
        </p:txBody>
      </p:sp>
      <p:sp>
        <p:nvSpPr>
          <p:cNvPr id="10" name="Footer Placeholder 9">
            <a:extLst>
              <a:ext uri="{FF2B5EF4-FFF2-40B4-BE49-F238E27FC236}">
                <a16:creationId xmlns:a16="http://schemas.microsoft.com/office/drawing/2014/main" id="{516D5BE3-F0B4-3E18-0E62-FEE670604DDC}"/>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E02BFF9-0E5C-6A09-1A46-E4119259581D}"/>
              </a:ext>
            </a:extLst>
          </p:cNvPr>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a:extLst>
              <a:ext uri="{FF2B5EF4-FFF2-40B4-BE49-F238E27FC236}">
                <a16:creationId xmlns:a16="http://schemas.microsoft.com/office/drawing/2014/main" id="{5347D08B-34C5-3B7C-0A6D-27765D812B7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A26023C-091E-FB1E-814A-B7FC04CA8D63}"/>
              </a:ext>
            </a:extLst>
          </p:cNvPr>
          <p:cNvSpPr txBox="1"/>
          <p:nvPr/>
        </p:nvSpPr>
        <p:spPr>
          <a:xfrm>
            <a:off x="607189" y="1076034"/>
            <a:ext cx="6097712" cy="3970318"/>
          </a:xfrm>
          <a:prstGeom prst="rect">
            <a:avLst/>
          </a:prstGeom>
          <a:solidFill>
            <a:schemeClr val="accent1">
              <a:lumMod val="40000"/>
              <a:lumOff val="60000"/>
            </a:schemeClr>
          </a:solidFill>
          <a:ln>
            <a:solidFill>
              <a:schemeClr val="tx1"/>
            </a:solidFill>
          </a:ln>
        </p:spPr>
        <p:txBody>
          <a:bodyPr wrap="square">
            <a:spAutoFit/>
          </a:bodyPr>
          <a:lstStyle/>
          <a:p>
            <a:r>
              <a:rPr lang="en-US" dirty="0"/>
              <a:t>Column {</a:t>
            </a:r>
          </a:p>
          <a:p>
            <a:r>
              <a:rPr lang="en-US" dirty="0"/>
              <a:t> Hello(</a:t>
            </a:r>
          </a:p>
          <a:p>
            <a:r>
              <a:rPr lang="en-US" dirty="0"/>
              <a:t>   name = "Blue Android",</a:t>
            </a:r>
          </a:p>
          <a:p>
            <a:r>
              <a:rPr lang="en-US" dirty="0"/>
              <a:t>   color = </a:t>
            </a:r>
            <a:r>
              <a:rPr lang="en-US" dirty="0" err="1"/>
              <a:t>Color.Blue</a:t>
            </a:r>
            <a:endParaRPr lang="en-US" dirty="0"/>
          </a:p>
          <a:p>
            <a:r>
              <a:rPr lang="en-US" dirty="0"/>
              <a:t> )</a:t>
            </a:r>
          </a:p>
          <a:p>
            <a:r>
              <a:rPr lang="en-US" dirty="0"/>
              <a:t> Hello(</a:t>
            </a:r>
          </a:p>
          <a:p>
            <a:r>
              <a:rPr lang="en-US" dirty="0"/>
              <a:t>   name = "Red Android",</a:t>
            </a:r>
          </a:p>
          <a:p>
            <a:r>
              <a:rPr lang="en-US" dirty="0"/>
              <a:t>   color = </a:t>
            </a:r>
            <a:r>
              <a:rPr lang="en-US" dirty="0" err="1"/>
              <a:t>Color.Red</a:t>
            </a:r>
            <a:endParaRPr lang="en-US" dirty="0"/>
          </a:p>
          <a:p>
            <a:r>
              <a:rPr lang="en-US" dirty="0"/>
              <a:t> )</a:t>
            </a:r>
          </a:p>
          <a:p>
            <a:r>
              <a:rPr lang="en-US" dirty="0"/>
              <a:t> Hello(</a:t>
            </a:r>
          </a:p>
          <a:p>
            <a:r>
              <a:rPr lang="en-US" dirty="0"/>
              <a:t>   name = "Green Android",</a:t>
            </a:r>
          </a:p>
          <a:p>
            <a:r>
              <a:rPr lang="en-US" dirty="0"/>
              <a:t>   color = </a:t>
            </a:r>
            <a:r>
              <a:rPr lang="en-US" dirty="0" err="1"/>
              <a:t>Color.Green</a:t>
            </a:r>
            <a:endParaRPr lang="en-US" dirty="0"/>
          </a:p>
          <a:p>
            <a:r>
              <a:rPr lang="en-US" dirty="0"/>
              <a:t> )</a:t>
            </a:r>
          </a:p>
          <a:p>
            <a:r>
              <a:rPr lang="en-US" dirty="0"/>
              <a:t>}</a:t>
            </a:r>
          </a:p>
        </p:txBody>
      </p:sp>
      <p:pic>
        <p:nvPicPr>
          <p:cNvPr id="4099" name="Picture 3" descr="Hello Blue Android, Hello Red Android, and Hello Green Android, neatly laid out in a column">
            <a:extLst>
              <a:ext uri="{FF2B5EF4-FFF2-40B4-BE49-F238E27FC236}">
                <a16:creationId xmlns:a16="http://schemas.microsoft.com/office/drawing/2014/main" id="{AB6A805B-2F93-C7E4-0136-80C25B5C11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224" y="1558618"/>
            <a:ext cx="3648749" cy="276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5852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DDCC8-192F-18C9-6FB3-E12FE75BD86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2BD6751-A95B-6EA5-C767-4A88FBA0971F}"/>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126DC14B-53EE-3A35-4414-39878FA1DF95}"/>
              </a:ext>
            </a:extLst>
          </p:cNvPr>
          <p:cNvSpPr txBox="1"/>
          <p:nvPr/>
        </p:nvSpPr>
        <p:spPr>
          <a:xfrm>
            <a:off x="426099" y="107990"/>
            <a:ext cx="6459893" cy="646331"/>
          </a:xfrm>
          <a:prstGeom prst="rect">
            <a:avLst/>
          </a:prstGeom>
          <a:noFill/>
        </p:spPr>
        <p:txBody>
          <a:bodyPr wrap="square" rtlCol="0">
            <a:spAutoFit/>
          </a:bodyPr>
          <a:lstStyle/>
          <a:p>
            <a:pPr lvl="0"/>
            <a:r>
              <a:rPr lang="en-US" sz="3600" dirty="0"/>
              <a:t>Reusing </a:t>
            </a:r>
            <a:r>
              <a:rPr lang="en-US" sz="3600" dirty="0" err="1"/>
              <a:t>Composables</a:t>
            </a:r>
            <a:endParaRPr lang="en-US" sz="3600" dirty="0"/>
          </a:p>
        </p:txBody>
      </p:sp>
      <p:sp>
        <p:nvSpPr>
          <p:cNvPr id="10" name="Footer Placeholder 9">
            <a:extLst>
              <a:ext uri="{FF2B5EF4-FFF2-40B4-BE49-F238E27FC236}">
                <a16:creationId xmlns:a16="http://schemas.microsoft.com/office/drawing/2014/main" id="{AC08B42E-AC69-C6B7-3E1E-02B2FCC86530}"/>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3605A13-4701-FC1B-5773-76100EE879B2}"/>
              </a:ext>
            </a:extLst>
          </p:cNvPr>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a:extLst>
              <a:ext uri="{FF2B5EF4-FFF2-40B4-BE49-F238E27FC236}">
                <a16:creationId xmlns:a16="http://schemas.microsoft.com/office/drawing/2014/main" id="{CC517124-BCF8-B074-AA93-B6E2B2F1331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83A2C6C-699A-838E-B46C-E6D8F32330F4}"/>
              </a:ext>
            </a:extLst>
          </p:cNvPr>
          <p:cNvSpPr txBox="1"/>
          <p:nvPr/>
        </p:nvSpPr>
        <p:spPr>
          <a:xfrm>
            <a:off x="360783" y="3960508"/>
            <a:ext cx="5286333" cy="2585323"/>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a:t>
            </a:r>
            <a:r>
              <a:rPr lang="en-US" dirty="0" err="1"/>
              <a:t>MyApp</a:t>
            </a:r>
            <a:r>
              <a:rPr lang="en-US" dirty="0"/>
              <a:t>(modifier: Modifier = Modifier) {</a:t>
            </a:r>
          </a:p>
          <a:p>
            <a:r>
              <a:rPr lang="en-US" dirty="0"/>
              <a:t>    Surface(</a:t>
            </a:r>
          </a:p>
          <a:p>
            <a:r>
              <a:rPr lang="en-US" dirty="0"/>
              <a:t>        modifier = modifier,</a:t>
            </a:r>
          </a:p>
          <a:p>
            <a:r>
              <a:rPr lang="en-US" dirty="0"/>
              <a:t>        color = </a:t>
            </a:r>
            <a:r>
              <a:rPr lang="en-US" dirty="0" err="1"/>
              <a:t>MaterialTheme.colorScheme.background</a:t>
            </a:r>
            <a:endParaRPr lang="en-US" dirty="0"/>
          </a:p>
          <a:p>
            <a:r>
              <a:rPr lang="en-US" dirty="0"/>
              <a:t>    ) {</a:t>
            </a:r>
          </a:p>
          <a:p>
            <a:r>
              <a:rPr lang="en-US" dirty="0"/>
              <a:t>        Greeting("Android")</a:t>
            </a:r>
          </a:p>
          <a:p>
            <a:r>
              <a:rPr lang="en-US" dirty="0"/>
              <a:t>    }</a:t>
            </a:r>
          </a:p>
          <a:p>
            <a:r>
              <a:rPr lang="en-US" dirty="0"/>
              <a:t>}</a:t>
            </a:r>
            <a:endParaRPr lang="ru-RU" dirty="0"/>
          </a:p>
        </p:txBody>
      </p:sp>
      <p:sp>
        <p:nvSpPr>
          <p:cNvPr id="7" name="TextBox 6">
            <a:extLst>
              <a:ext uri="{FF2B5EF4-FFF2-40B4-BE49-F238E27FC236}">
                <a16:creationId xmlns:a16="http://schemas.microsoft.com/office/drawing/2014/main" id="{17BE2559-F5B8-78B0-EB56-3FE2C87BC4EE}"/>
              </a:ext>
            </a:extLst>
          </p:cNvPr>
          <p:cNvSpPr txBox="1"/>
          <p:nvPr/>
        </p:nvSpPr>
        <p:spPr>
          <a:xfrm>
            <a:off x="360783" y="1026038"/>
            <a:ext cx="5905581" cy="2862322"/>
          </a:xfrm>
          <a:prstGeom prst="rect">
            <a:avLst/>
          </a:prstGeom>
          <a:noFill/>
        </p:spPr>
        <p:txBody>
          <a:bodyPr wrap="square">
            <a:spAutoFit/>
          </a:bodyPr>
          <a:lstStyle/>
          <a:p>
            <a:r>
              <a:rPr lang="en-US" dirty="0"/>
              <a:t>M</a:t>
            </a:r>
            <a:r>
              <a:rPr lang="ru-RU" dirty="0" err="1"/>
              <a:t>aking</a:t>
            </a:r>
            <a:r>
              <a:rPr lang="ru-RU" dirty="0"/>
              <a:t> </a:t>
            </a:r>
            <a:r>
              <a:rPr lang="ru-RU" dirty="0" err="1"/>
              <a:t>small</a:t>
            </a:r>
            <a:r>
              <a:rPr lang="ru-RU" dirty="0"/>
              <a:t> </a:t>
            </a:r>
            <a:r>
              <a:rPr lang="ru-RU" dirty="0" err="1"/>
              <a:t>reusable</a:t>
            </a:r>
            <a:r>
              <a:rPr lang="ru-RU" dirty="0"/>
              <a:t> </a:t>
            </a:r>
            <a:r>
              <a:rPr lang="ru-RU" dirty="0" err="1"/>
              <a:t>components</a:t>
            </a:r>
            <a:r>
              <a:rPr lang="ru-RU" dirty="0"/>
              <a:t> </a:t>
            </a:r>
            <a:r>
              <a:rPr lang="en-US" dirty="0"/>
              <a:t>increases readability and improves structure, also </a:t>
            </a:r>
            <a:r>
              <a:rPr lang="ru-RU" dirty="0" err="1"/>
              <a:t>it's</a:t>
            </a:r>
            <a:r>
              <a:rPr lang="ru-RU" dirty="0"/>
              <a:t> </a:t>
            </a:r>
            <a:r>
              <a:rPr lang="ru-RU" dirty="0" err="1"/>
              <a:t>easy</a:t>
            </a:r>
            <a:r>
              <a:rPr lang="ru-RU" dirty="0"/>
              <a:t> </a:t>
            </a:r>
            <a:r>
              <a:rPr lang="ru-RU" dirty="0" err="1"/>
              <a:t>to</a:t>
            </a:r>
            <a:r>
              <a:rPr lang="ru-RU" dirty="0"/>
              <a:t> </a:t>
            </a:r>
            <a:r>
              <a:rPr lang="ru-RU" dirty="0" err="1"/>
              <a:t>build</a:t>
            </a:r>
            <a:r>
              <a:rPr lang="ru-RU" dirty="0"/>
              <a:t> </a:t>
            </a:r>
            <a:r>
              <a:rPr lang="ru-RU" dirty="0" err="1"/>
              <a:t>up</a:t>
            </a:r>
            <a:r>
              <a:rPr lang="ru-RU" dirty="0"/>
              <a:t> a </a:t>
            </a:r>
            <a:r>
              <a:rPr lang="ru-RU" dirty="0" err="1"/>
              <a:t>library</a:t>
            </a:r>
            <a:r>
              <a:rPr lang="ru-RU" dirty="0"/>
              <a:t> </a:t>
            </a:r>
            <a:r>
              <a:rPr lang="ru-RU" dirty="0" err="1"/>
              <a:t>of</a:t>
            </a:r>
            <a:r>
              <a:rPr lang="ru-RU" dirty="0"/>
              <a:t> UI </a:t>
            </a:r>
            <a:r>
              <a:rPr lang="ru-RU" dirty="0" err="1"/>
              <a:t>elements</a:t>
            </a:r>
            <a:r>
              <a:rPr lang="ru-RU" dirty="0"/>
              <a:t> </a:t>
            </a:r>
            <a:r>
              <a:rPr lang="ru-RU" dirty="0" err="1"/>
              <a:t>used</a:t>
            </a:r>
            <a:r>
              <a:rPr lang="ru-RU" dirty="0"/>
              <a:t> </a:t>
            </a:r>
            <a:r>
              <a:rPr lang="ru-RU" dirty="0" err="1"/>
              <a:t>in</a:t>
            </a:r>
            <a:r>
              <a:rPr lang="ru-RU" dirty="0"/>
              <a:t> </a:t>
            </a:r>
            <a:r>
              <a:rPr lang="ru-RU" dirty="0" err="1"/>
              <a:t>your</a:t>
            </a:r>
            <a:r>
              <a:rPr lang="ru-RU" dirty="0"/>
              <a:t> </a:t>
            </a:r>
            <a:r>
              <a:rPr lang="ru-RU" dirty="0" err="1"/>
              <a:t>app</a:t>
            </a:r>
            <a:r>
              <a:rPr lang="ru-RU" dirty="0"/>
              <a:t>. </a:t>
            </a:r>
            <a:r>
              <a:rPr lang="ru-RU" dirty="0" err="1"/>
              <a:t>Each</a:t>
            </a:r>
            <a:r>
              <a:rPr lang="ru-RU" dirty="0"/>
              <a:t> </a:t>
            </a:r>
            <a:r>
              <a:rPr lang="ru-RU" dirty="0" err="1"/>
              <a:t>one</a:t>
            </a:r>
            <a:r>
              <a:rPr lang="ru-RU" dirty="0"/>
              <a:t> </a:t>
            </a:r>
            <a:r>
              <a:rPr lang="ru-RU" dirty="0" err="1"/>
              <a:t>is</a:t>
            </a:r>
            <a:r>
              <a:rPr lang="ru-RU" dirty="0"/>
              <a:t> </a:t>
            </a:r>
            <a:r>
              <a:rPr lang="ru-RU" dirty="0" err="1"/>
              <a:t>responsible</a:t>
            </a:r>
            <a:r>
              <a:rPr lang="ru-RU" dirty="0"/>
              <a:t> </a:t>
            </a:r>
            <a:r>
              <a:rPr lang="ru-RU" dirty="0" err="1"/>
              <a:t>for</a:t>
            </a:r>
            <a:r>
              <a:rPr lang="ru-RU" dirty="0"/>
              <a:t> </a:t>
            </a:r>
            <a:r>
              <a:rPr lang="ru-RU" dirty="0" err="1"/>
              <a:t>one</a:t>
            </a:r>
            <a:r>
              <a:rPr lang="ru-RU" dirty="0"/>
              <a:t> </a:t>
            </a:r>
            <a:r>
              <a:rPr lang="ru-RU" dirty="0" err="1"/>
              <a:t>small</a:t>
            </a:r>
            <a:r>
              <a:rPr lang="ru-RU" dirty="0"/>
              <a:t> </a:t>
            </a:r>
            <a:r>
              <a:rPr lang="ru-RU" dirty="0" err="1"/>
              <a:t>part</a:t>
            </a:r>
            <a:r>
              <a:rPr lang="ru-RU" dirty="0"/>
              <a:t> </a:t>
            </a:r>
            <a:r>
              <a:rPr lang="ru-RU" dirty="0" err="1"/>
              <a:t>of</a:t>
            </a:r>
            <a:r>
              <a:rPr lang="ru-RU" dirty="0"/>
              <a:t> </a:t>
            </a:r>
            <a:r>
              <a:rPr lang="ru-RU" dirty="0" err="1"/>
              <a:t>the</a:t>
            </a:r>
            <a:r>
              <a:rPr lang="ru-RU" dirty="0"/>
              <a:t> </a:t>
            </a:r>
            <a:r>
              <a:rPr lang="ru-RU" dirty="0" err="1"/>
              <a:t>screen</a:t>
            </a:r>
            <a:r>
              <a:rPr lang="ru-RU" dirty="0"/>
              <a:t> </a:t>
            </a:r>
            <a:r>
              <a:rPr lang="ru-RU" dirty="0" err="1"/>
              <a:t>and</a:t>
            </a:r>
            <a:r>
              <a:rPr lang="ru-RU" dirty="0"/>
              <a:t> </a:t>
            </a:r>
            <a:r>
              <a:rPr lang="ru-RU" dirty="0" err="1"/>
              <a:t>can</a:t>
            </a:r>
            <a:r>
              <a:rPr lang="ru-RU" dirty="0"/>
              <a:t> </a:t>
            </a:r>
            <a:r>
              <a:rPr lang="ru-RU" dirty="0" err="1"/>
              <a:t>be</a:t>
            </a:r>
            <a:r>
              <a:rPr lang="ru-RU" dirty="0"/>
              <a:t> </a:t>
            </a:r>
            <a:r>
              <a:rPr lang="ru-RU" dirty="0" err="1"/>
              <a:t>edited</a:t>
            </a:r>
            <a:r>
              <a:rPr lang="ru-RU" dirty="0"/>
              <a:t> </a:t>
            </a:r>
            <a:r>
              <a:rPr lang="ru-RU" dirty="0" err="1"/>
              <a:t>independently</a:t>
            </a:r>
            <a:r>
              <a:rPr lang="ru-RU" dirty="0"/>
              <a:t>.</a:t>
            </a:r>
            <a:r>
              <a:rPr lang="en-US" dirty="0"/>
              <a:t> </a:t>
            </a:r>
          </a:p>
          <a:p>
            <a:endParaRPr lang="en-US" dirty="0"/>
          </a:p>
          <a:p>
            <a:r>
              <a:rPr lang="en-US" dirty="0"/>
              <a:t>Reusable </a:t>
            </a:r>
            <a:r>
              <a:rPr lang="ru-RU" dirty="0" err="1"/>
              <a:t>function</a:t>
            </a:r>
            <a:r>
              <a:rPr lang="ru-RU" dirty="0"/>
              <a:t> </a:t>
            </a:r>
            <a:r>
              <a:rPr lang="ru-RU" dirty="0" err="1"/>
              <a:t>should</a:t>
            </a:r>
            <a:r>
              <a:rPr lang="ru-RU" dirty="0"/>
              <a:t> </a:t>
            </a:r>
            <a:r>
              <a:rPr lang="ru-RU" dirty="0" err="1"/>
              <a:t>include</a:t>
            </a:r>
            <a:r>
              <a:rPr lang="ru-RU" dirty="0"/>
              <a:t> a </a:t>
            </a:r>
            <a:r>
              <a:rPr lang="ru-RU" dirty="0" err="1"/>
              <a:t>Modifier</a:t>
            </a:r>
            <a:r>
              <a:rPr lang="ru-RU" dirty="0"/>
              <a:t> </a:t>
            </a:r>
            <a:r>
              <a:rPr lang="ru-RU" dirty="0" err="1"/>
              <a:t>parameter</a:t>
            </a:r>
            <a:r>
              <a:rPr lang="ru-RU" dirty="0"/>
              <a:t> </a:t>
            </a:r>
            <a:r>
              <a:rPr lang="ru-RU" dirty="0" err="1"/>
              <a:t>that</a:t>
            </a:r>
            <a:r>
              <a:rPr lang="ru-RU" dirty="0"/>
              <a:t> </a:t>
            </a:r>
            <a:r>
              <a:rPr lang="ru-RU" dirty="0" err="1"/>
              <a:t>is</a:t>
            </a:r>
            <a:r>
              <a:rPr lang="ru-RU" dirty="0"/>
              <a:t> </a:t>
            </a:r>
            <a:r>
              <a:rPr lang="ru-RU" dirty="0" err="1"/>
              <a:t>assigned</a:t>
            </a:r>
            <a:r>
              <a:rPr lang="ru-RU" dirty="0"/>
              <a:t> </a:t>
            </a:r>
            <a:r>
              <a:rPr lang="ru-RU" dirty="0" err="1"/>
              <a:t>an</a:t>
            </a:r>
            <a:r>
              <a:rPr lang="ru-RU" dirty="0"/>
              <a:t> </a:t>
            </a:r>
            <a:r>
              <a:rPr lang="ru-RU" dirty="0" err="1"/>
              <a:t>empty</a:t>
            </a:r>
            <a:r>
              <a:rPr lang="ru-RU" dirty="0"/>
              <a:t> </a:t>
            </a:r>
            <a:r>
              <a:rPr lang="ru-RU" dirty="0" err="1"/>
              <a:t>Modifier</a:t>
            </a:r>
            <a:r>
              <a:rPr lang="ru-RU" dirty="0"/>
              <a:t> </a:t>
            </a:r>
            <a:r>
              <a:rPr lang="ru-RU" dirty="0" err="1"/>
              <a:t>by</a:t>
            </a:r>
            <a:r>
              <a:rPr lang="ru-RU" dirty="0"/>
              <a:t> </a:t>
            </a:r>
            <a:r>
              <a:rPr lang="ru-RU" dirty="0" err="1"/>
              <a:t>default</a:t>
            </a:r>
            <a:r>
              <a:rPr lang="ru-RU" dirty="0"/>
              <a:t>. </a:t>
            </a:r>
            <a:r>
              <a:rPr lang="ru-RU" dirty="0" err="1"/>
              <a:t>Forward</a:t>
            </a:r>
            <a:r>
              <a:rPr lang="ru-RU" dirty="0"/>
              <a:t> </a:t>
            </a:r>
            <a:r>
              <a:rPr lang="ru-RU" dirty="0" err="1"/>
              <a:t>this</a:t>
            </a:r>
            <a:r>
              <a:rPr lang="ru-RU" dirty="0"/>
              <a:t> </a:t>
            </a:r>
            <a:r>
              <a:rPr lang="ru-RU" dirty="0" err="1"/>
              <a:t>modifier</a:t>
            </a:r>
            <a:r>
              <a:rPr lang="ru-RU" dirty="0"/>
              <a:t> </a:t>
            </a:r>
            <a:r>
              <a:rPr lang="ru-RU" dirty="0" err="1"/>
              <a:t>to</a:t>
            </a:r>
            <a:r>
              <a:rPr lang="ru-RU" dirty="0"/>
              <a:t> </a:t>
            </a:r>
            <a:r>
              <a:rPr lang="ru-RU" dirty="0" err="1"/>
              <a:t>the</a:t>
            </a:r>
            <a:r>
              <a:rPr lang="ru-RU" dirty="0"/>
              <a:t> </a:t>
            </a:r>
            <a:r>
              <a:rPr lang="ru-RU" dirty="0" err="1"/>
              <a:t>first</a:t>
            </a:r>
            <a:r>
              <a:rPr lang="ru-RU" dirty="0"/>
              <a:t> </a:t>
            </a:r>
            <a:r>
              <a:rPr lang="ru-RU" dirty="0" err="1"/>
              <a:t>composable</a:t>
            </a:r>
            <a:r>
              <a:rPr lang="ru-RU" dirty="0"/>
              <a:t> </a:t>
            </a:r>
            <a:r>
              <a:rPr lang="en-US" dirty="0"/>
              <a:t>which is called </a:t>
            </a:r>
            <a:r>
              <a:rPr lang="ru-RU" dirty="0" err="1"/>
              <a:t>inside</a:t>
            </a:r>
            <a:r>
              <a:rPr lang="ru-RU" dirty="0"/>
              <a:t> </a:t>
            </a:r>
            <a:r>
              <a:rPr lang="en-US" dirty="0"/>
              <a:t>the</a:t>
            </a:r>
            <a:r>
              <a:rPr lang="ru-RU" dirty="0"/>
              <a:t> </a:t>
            </a:r>
            <a:r>
              <a:rPr lang="ru-RU" dirty="0" err="1"/>
              <a:t>function</a:t>
            </a:r>
            <a:r>
              <a:rPr lang="ru-RU" dirty="0"/>
              <a:t>. </a:t>
            </a:r>
            <a:r>
              <a:rPr lang="en-US" dirty="0"/>
              <a:t>So, </a:t>
            </a:r>
            <a:r>
              <a:rPr lang="ru-RU" dirty="0" err="1"/>
              <a:t>calling</a:t>
            </a:r>
            <a:r>
              <a:rPr lang="ru-RU" dirty="0"/>
              <a:t> </a:t>
            </a:r>
            <a:r>
              <a:rPr lang="ru-RU" dirty="0" err="1"/>
              <a:t>site</a:t>
            </a:r>
            <a:r>
              <a:rPr lang="ru-RU" dirty="0"/>
              <a:t> </a:t>
            </a:r>
            <a:r>
              <a:rPr lang="ru-RU" dirty="0" err="1"/>
              <a:t>can</a:t>
            </a:r>
            <a:r>
              <a:rPr lang="ru-RU" dirty="0"/>
              <a:t> </a:t>
            </a:r>
            <a:r>
              <a:rPr lang="ru-RU" dirty="0" err="1"/>
              <a:t>adapt</a:t>
            </a:r>
            <a:r>
              <a:rPr lang="ru-RU" dirty="0"/>
              <a:t> </a:t>
            </a:r>
            <a:r>
              <a:rPr lang="ru-RU" dirty="0" err="1"/>
              <a:t>layout</a:t>
            </a:r>
            <a:r>
              <a:rPr lang="ru-RU" dirty="0"/>
              <a:t> </a:t>
            </a:r>
            <a:r>
              <a:rPr lang="ru-RU" dirty="0" err="1"/>
              <a:t>instructions</a:t>
            </a:r>
            <a:r>
              <a:rPr lang="ru-RU" dirty="0"/>
              <a:t> </a:t>
            </a:r>
            <a:r>
              <a:rPr lang="ru-RU" dirty="0" err="1"/>
              <a:t>and</a:t>
            </a:r>
            <a:r>
              <a:rPr lang="ru-RU" dirty="0"/>
              <a:t> </a:t>
            </a:r>
            <a:r>
              <a:rPr lang="ru-RU" dirty="0" err="1"/>
              <a:t>behaviors</a:t>
            </a:r>
            <a:r>
              <a:rPr lang="ru-RU" dirty="0"/>
              <a:t> </a:t>
            </a:r>
            <a:r>
              <a:rPr lang="ru-RU" dirty="0" err="1"/>
              <a:t>from</a:t>
            </a:r>
            <a:r>
              <a:rPr lang="ru-RU" dirty="0"/>
              <a:t> </a:t>
            </a:r>
            <a:r>
              <a:rPr lang="ru-RU" dirty="0" err="1"/>
              <a:t>outside</a:t>
            </a:r>
            <a:r>
              <a:rPr lang="ru-RU" dirty="0"/>
              <a:t> </a:t>
            </a:r>
            <a:r>
              <a:rPr lang="ru-RU" dirty="0" err="1"/>
              <a:t>of</a:t>
            </a:r>
            <a:r>
              <a:rPr lang="ru-RU" dirty="0"/>
              <a:t> </a:t>
            </a:r>
            <a:r>
              <a:rPr lang="ru-RU" dirty="0" err="1"/>
              <a:t>composable</a:t>
            </a:r>
            <a:r>
              <a:rPr lang="ru-RU" dirty="0"/>
              <a:t> </a:t>
            </a:r>
            <a:r>
              <a:rPr lang="ru-RU" dirty="0" err="1"/>
              <a:t>function</a:t>
            </a:r>
            <a:r>
              <a:rPr lang="ru-RU" dirty="0"/>
              <a:t>.</a:t>
            </a:r>
          </a:p>
        </p:txBody>
      </p:sp>
      <p:sp>
        <p:nvSpPr>
          <p:cNvPr id="13" name="TextBox 12">
            <a:extLst>
              <a:ext uri="{FF2B5EF4-FFF2-40B4-BE49-F238E27FC236}">
                <a16:creationId xmlns:a16="http://schemas.microsoft.com/office/drawing/2014/main" id="{B6B63526-119C-2356-F2D1-2D54D6378343}"/>
              </a:ext>
            </a:extLst>
          </p:cNvPr>
          <p:cNvSpPr txBox="1"/>
          <p:nvPr/>
        </p:nvSpPr>
        <p:spPr>
          <a:xfrm>
            <a:off x="6266364" y="1028343"/>
            <a:ext cx="5676820" cy="4801314"/>
          </a:xfrm>
          <a:prstGeom prst="rect">
            <a:avLst/>
          </a:prstGeom>
          <a:solidFill>
            <a:schemeClr val="accent1">
              <a:lumMod val="40000"/>
              <a:lumOff val="60000"/>
            </a:schemeClr>
          </a:solidFill>
          <a:ln>
            <a:solidFill>
              <a:schemeClr val="tx1"/>
            </a:solidFill>
          </a:ln>
        </p:spPr>
        <p:txBody>
          <a:bodyPr wrap="square">
            <a:spAutoFit/>
          </a:bodyPr>
          <a:lstStyle/>
          <a:p>
            <a:r>
              <a:rPr lang="en-US" dirty="0"/>
              <a:t>class </a:t>
            </a:r>
            <a:r>
              <a:rPr lang="en-US" dirty="0" err="1"/>
              <a:t>MainActivity</a:t>
            </a:r>
            <a:r>
              <a:rPr lang="en-US" dirty="0"/>
              <a:t> : </a:t>
            </a:r>
            <a:r>
              <a:rPr lang="en-US" dirty="0" err="1"/>
              <a:t>ComponentActivity</a:t>
            </a:r>
            <a:r>
              <a:rPr lang="en-US" dirty="0"/>
              <a:t>() {</a:t>
            </a:r>
          </a:p>
          <a:p>
            <a:r>
              <a:rPr lang="en-US" dirty="0"/>
              <a:t>    override fun </a:t>
            </a:r>
            <a:r>
              <a:rPr lang="en-US" dirty="0" err="1"/>
              <a:t>onCreate</a:t>
            </a:r>
            <a:r>
              <a:rPr lang="en-US" dirty="0"/>
              <a:t>(</a:t>
            </a:r>
            <a:r>
              <a:rPr lang="en-US" dirty="0" err="1"/>
              <a:t>savedInstanceState</a:t>
            </a:r>
            <a:r>
              <a:rPr lang="en-US" dirty="0"/>
              <a:t>: Bundle?) {</a:t>
            </a:r>
          </a:p>
          <a:p>
            <a:r>
              <a:rPr lang="en-US" dirty="0"/>
              <a:t>        </a:t>
            </a:r>
            <a:r>
              <a:rPr lang="en-US" dirty="0" err="1"/>
              <a:t>super.onCreate</a:t>
            </a:r>
            <a:r>
              <a:rPr lang="en-US" dirty="0"/>
              <a:t>(</a:t>
            </a:r>
            <a:r>
              <a:rPr lang="en-US" dirty="0" err="1"/>
              <a:t>savedInstanceState</a:t>
            </a:r>
            <a:r>
              <a:rPr lang="en-US" dirty="0"/>
              <a:t>)</a:t>
            </a:r>
          </a:p>
          <a:p>
            <a:r>
              <a:rPr lang="en-US" dirty="0"/>
              <a:t>        </a:t>
            </a:r>
            <a:r>
              <a:rPr lang="en-US" dirty="0" err="1"/>
              <a:t>setContent</a:t>
            </a:r>
            <a:r>
              <a:rPr lang="en-US" dirty="0"/>
              <a:t> {</a:t>
            </a:r>
          </a:p>
          <a:p>
            <a:r>
              <a:rPr lang="en-US" dirty="0"/>
              <a:t>            </a:t>
            </a:r>
            <a:r>
              <a:rPr lang="en-US" dirty="0" err="1"/>
              <a:t>BasicsCodelabTheme</a:t>
            </a:r>
            <a:r>
              <a:rPr lang="en-US" dirty="0"/>
              <a:t> {</a:t>
            </a:r>
          </a:p>
          <a:p>
            <a:r>
              <a:rPr lang="en-US" dirty="0"/>
              <a:t>                </a:t>
            </a:r>
            <a:r>
              <a:rPr lang="en-US" dirty="0" err="1"/>
              <a:t>MyApp</a:t>
            </a:r>
            <a:r>
              <a:rPr lang="en-US" dirty="0"/>
              <a:t>(modifier = </a:t>
            </a:r>
            <a:r>
              <a:rPr lang="en-US" dirty="0" err="1"/>
              <a:t>Modifier.fillMaxSize</a:t>
            </a:r>
            <a:r>
              <a:rPr lang="en-US" dirty="0"/>
              <a:t>())</a:t>
            </a:r>
          </a:p>
          <a:p>
            <a:r>
              <a:rPr lang="en-US" dirty="0"/>
              <a:t>            }</a:t>
            </a:r>
          </a:p>
          <a:p>
            <a:r>
              <a:rPr lang="en-US" dirty="0"/>
              <a:t>        }</a:t>
            </a:r>
          </a:p>
          <a:p>
            <a:r>
              <a:rPr lang="en-US" dirty="0"/>
              <a:t>    }</a:t>
            </a:r>
          </a:p>
          <a:p>
            <a:r>
              <a:rPr lang="en-US" dirty="0"/>
              <a:t>}</a:t>
            </a:r>
          </a:p>
          <a:p>
            <a:r>
              <a:rPr lang="en-US" dirty="0"/>
              <a:t>@Preview(showBackground = true)</a:t>
            </a:r>
          </a:p>
          <a:p>
            <a:r>
              <a:rPr lang="en-US" dirty="0"/>
              <a:t>@Composable</a:t>
            </a:r>
          </a:p>
          <a:p>
            <a:r>
              <a:rPr lang="en-US" dirty="0"/>
              <a:t>fun </a:t>
            </a:r>
            <a:r>
              <a:rPr lang="en-US" dirty="0" err="1"/>
              <a:t>GreetingPreview</a:t>
            </a:r>
            <a:r>
              <a:rPr lang="en-US" dirty="0"/>
              <a:t>() {</a:t>
            </a:r>
          </a:p>
          <a:p>
            <a:r>
              <a:rPr lang="en-US" dirty="0"/>
              <a:t>    </a:t>
            </a:r>
            <a:r>
              <a:rPr lang="en-US" dirty="0" err="1"/>
              <a:t>BasicsCodelabTheme</a:t>
            </a:r>
            <a:r>
              <a:rPr lang="en-US" dirty="0"/>
              <a:t> {</a:t>
            </a:r>
          </a:p>
          <a:p>
            <a:r>
              <a:rPr lang="en-US" dirty="0"/>
              <a:t>        </a:t>
            </a:r>
            <a:r>
              <a:rPr lang="en-US" dirty="0" err="1"/>
              <a:t>MyApp</a:t>
            </a:r>
            <a:r>
              <a:rPr lang="en-US" dirty="0"/>
              <a:t>()</a:t>
            </a:r>
          </a:p>
          <a:p>
            <a:r>
              <a:rPr lang="en-US" dirty="0"/>
              <a:t>    }</a:t>
            </a:r>
          </a:p>
          <a:p>
            <a:r>
              <a:rPr lang="en-US" dirty="0"/>
              <a:t>}</a:t>
            </a:r>
            <a:endParaRPr lang="ru-RU" dirty="0"/>
          </a:p>
        </p:txBody>
      </p:sp>
    </p:spTree>
    <p:extLst>
      <p:ext uri="{BB962C8B-B14F-4D97-AF65-F5344CB8AC3E}">
        <p14:creationId xmlns:p14="http://schemas.microsoft.com/office/powerpoint/2010/main" val="22524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1A023-03BD-4E0A-02BC-49A7E6758E0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0B9A913-9F54-B5FE-8C16-49EA32C2B560}"/>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277A1109-A2C9-F58A-12E4-6CDA41774228}"/>
              </a:ext>
            </a:extLst>
          </p:cNvPr>
          <p:cNvSpPr txBox="1"/>
          <p:nvPr/>
        </p:nvSpPr>
        <p:spPr>
          <a:xfrm>
            <a:off x="426099" y="107990"/>
            <a:ext cx="6459893" cy="646331"/>
          </a:xfrm>
          <a:prstGeom prst="rect">
            <a:avLst/>
          </a:prstGeom>
          <a:noFill/>
        </p:spPr>
        <p:txBody>
          <a:bodyPr wrap="square" rtlCol="0">
            <a:spAutoFit/>
          </a:bodyPr>
          <a:lstStyle/>
          <a:p>
            <a:pPr lvl="0"/>
            <a:r>
              <a:rPr lang="en-US" sz="3600" dirty="0"/>
              <a:t>Compose and Kotlin</a:t>
            </a:r>
          </a:p>
        </p:txBody>
      </p:sp>
      <p:sp>
        <p:nvSpPr>
          <p:cNvPr id="10" name="Footer Placeholder 9">
            <a:extLst>
              <a:ext uri="{FF2B5EF4-FFF2-40B4-BE49-F238E27FC236}">
                <a16:creationId xmlns:a16="http://schemas.microsoft.com/office/drawing/2014/main" id="{6030A085-49F8-8E2E-F03C-069DC5530AB3}"/>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59BB4229-B7C4-BB7B-9CD5-9FB8DC0D690F}"/>
              </a:ext>
            </a:extLst>
          </p:cNvPr>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a:extLst>
              <a:ext uri="{FF2B5EF4-FFF2-40B4-BE49-F238E27FC236}">
                <a16:creationId xmlns:a16="http://schemas.microsoft.com/office/drawing/2014/main" id="{E93160B5-D43A-6C21-81F9-B840435A10F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AB1CBCD-8846-5E46-A8F1-BA64BD68820E}"/>
              </a:ext>
            </a:extLst>
          </p:cNvPr>
          <p:cNvSpPr txBox="1"/>
          <p:nvPr/>
        </p:nvSpPr>
        <p:spPr>
          <a:xfrm>
            <a:off x="360784" y="1026038"/>
            <a:ext cx="5564854" cy="2031325"/>
          </a:xfrm>
          <a:prstGeom prst="rect">
            <a:avLst/>
          </a:prstGeom>
          <a:noFill/>
        </p:spPr>
        <p:txBody>
          <a:bodyPr wrap="square">
            <a:spAutoFit/>
          </a:bodyPr>
          <a:lstStyle/>
          <a:p>
            <a:r>
              <a:rPr lang="en-US" dirty="0"/>
              <a:t>Composable functions can be used like any other function in Kotlin. This makes building UIs really powerful since you can add statements to influence how the UI will be displayed.</a:t>
            </a:r>
          </a:p>
          <a:p>
            <a:endParaRPr lang="en-US" dirty="0"/>
          </a:p>
          <a:p>
            <a:r>
              <a:rPr lang="en-US" dirty="0"/>
              <a:t>For example, you can use a for loop to add elements to the Column:</a:t>
            </a:r>
            <a:endParaRPr lang="ru-RU" dirty="0"/>
          </a:p>
        </p:txBody>
      </p:sp>
      <p:sp>
        <p:nvSpPr>
          <p:cNvPr id="4" name="TextBox 3">
            <a:extLst>
              <a:ext uri="{FF2B5EF4-FFF2-40B4-BE49-F238E27FC236}">
                <a16:creationId xmlns:a16="http://schemas.microsoft.com/office/drawing/2014/main" id="{1B03496B-DD4D-53B8-DA0A-8037AC09C118}"/>
              </a:ext>
            </a:extLst>
          </p:cNvPr>
          <p:cNvSpPr txBox="1"/>
          <p:nvPr/>
        </p:nvSpPr>
        <p:spPr>
          <a:xfrm>
            <a:off x="426098" y="3186205"/>
            <a:ext cx="6097712" cy="3139321"/>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a:t>
            </a:r>
            <a:r>
              <a:rPr lang="en-US" dirty="0" err="1"/>
              <a:t>MyApp</a:t>
            </a:r>
            <a:r>
              <a:rPr lang="en-US" dirty="0"/>
              <a:t>(</a:t>
            </a:r>
          </a:p>
          <a:p>
            <a:r>
              <a:rPr lang="en-US" dirty="0"/>
              <a:t>    modifier: Modifier = Modifier,</a:t>
            </a:r>
          </a:p>
          <a:p>
            <a:r>
              <a:rPr lang="en-US" dirty="0"/>
              <a:t>    names: List&lt;String&gt; = </a:t>
            </a:r>
            <a:r>
              <a:rPr lang="en-US" dirty="0" err="1"/>
              <a:t>listOf</a:t>
            </a:r>
            <a:r>
              <a:rPr lang="en-US" dirty="0"/>
              <a:t>("World", "Compose")</a:t>
            </a:r>
          </a:p>
          <a:p>
            <a:r>
              <a:rPr lang="en-US" dirty="0"/>
              <a:t>) {</a:t>
            </a:r>
          </a:p>
          <a:p>
            <a:r>
              <a:rPr lang="en-US" dirty="0"/>
              <a:t>    Column(modifier) {</a:t>
            </a:r>
          </a:p>
          <a:p>
            <a:r>
              <a:rPr lang="en-US" dirty="0"/>
              <a:t>        for (name in names) {</a:t>
            </a:r>
          </a:p>
          <a:p>
            <a:r>
              <a:rPr lang="en-US" dirty="0"/>
              <a:t>            Greeting(name = name)</a:t>
            </a:r>
          </a:p>
          <a:p>
            <a:r>
              <a:rPr lang="en-US" dirty="0"/>
              <a:t>        }</a:t>
            </a:r>
          </a:p>
          <a:p>
            <a:r>
              <a:rPr lang="en-US" dirty="0"/>
              <a:t>    }</a:t>
            </a:r>
          </a:p>
          <a:p>
            <a:r>
              <a:rPr lang="en-US" dirty="0"/>
              <a:t>}</a:t>
            </a:r>
            <a:endParaRPr lang="ru-RU" dirty="0"/>
          </a:p>
        </p:txBody>
      </p:sp>
      <p:pic>
        <p:nvPicPr>
          <p:cNvPr id="7170" name="Picture 2">
            <a:extLst>
              <a:ext uri="{FF2B5EF4-FFF2-40B4-BE49-F238E27FC236}">
                <a16:creationId xmlns:a16="http://schemas.microsoft.com/office/drawing/2014/main" id="{E336574E-103A-3246-9021-E3AD0E94217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18995" y="1537590"/>
            <a:ext cx="3013527" cy="4536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124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FB20C-0B8D-3F9D-D5F6-0E846D8D503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744A286-592C-C409-A976-70701EE4C9FA}"/>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3292B82A-48B2-F176-7A2D-91741A82E0A0}"/>
              </a:ext>
            </a:extLst>
          </p:cNvPr>
          <p:cNvSpPr txBox="1"/>
          <p:nvPr/>
        </p:nvSpPr>
        <p:spPr>
          <a:xfrm>
            <a:off x="426099" y="107990"/>
            <a:ext cx="6459893" cy="646331"/>
          </a:xfrm>
          <a:prstGeom prst="rect">
            <a:avLst/>
          </a:prstGeom>
          <a:noFill/>
        </p:spPr>
        <p:txBody>
          <a:bodyPr wrap="square" rtlCol="0">
            <a:spAutoFit/>
          </a:bodyPr>
          <a:lstStyle/>
          <a:p>
            <a:pPr lvl="0"/>
            <a:r>
              <a:rPr lang="en-US" sz="3600" dirty="0"/>
              <a:t>Adding Buttons</a:t>
            </a:r>
          </a:p>
        </p:txBody>
      </p:sp>
      <p:sp>
        <p:nvSpPr>
          <p:cNvPr id="10" name="Footer Placeholder 9">
            <a:extLst>
              <a:ext uri="{FF2B5EF4-FFF2-40B4-BE49-F238E27FC236}">
                <a16:creationId xmlns:a16="http://schemas.microsoft.com/office/drawing/2014/main" id="{7647FBE4-F7A7-A041-6390-B8B5D01CA4E4}"/>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C2E47591-C0FF-4729-8257-209BF2A1CEF5}"/>
              </a:ext>
            </a:extLst>
          </p:cNvPr>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a:extLst>
              <a:ext uri="{FF2B5EF4-FFF2-40B4-BE49-F238E27FC236}">
                <a16:creationId xmlns:a16="http://schemas.microsoft.com/office/drawing/2014/main" id="{4504944E-E81F-94E1-878E-8E04D555BA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B1A74AB-EDB7-4556-8994-04A38B44038C}"/>
              </a:ext>
            </a:extLst>
          </p:cNvPr>
          <p:cNvSpPr txBox="1"/>
          <p:nvPr/>
        </p:nvSpPr>
        <p:spPr>
          <a:xfrm>
            <a:off x="426098" y="1284736"/>
            <a:ext cx="5790639" cy="1754326"/>
          </a:xfrm>
          <a:prstGeom prst="rect">
            <a:avLst/>
          </a:prstGeom>
          <a:solidFill>
            <a:schemeClr val="accent1">
              <a:lumMod val="40000"/>
              <a:lumOff val="60000"/>
            </a:schemeClr>
          </a:solidFill>
          <a:ln>
            <a:solidFill>
              <a:schemeClr val="tx1"/>
            </a:solidFill>
          </a:ln>
        </p:spPr>
        <p:txBody>
          <a:bodyPr wrap="square">
            <a:spAutoFit/>
          </a:bodyPr>
          <a:lstStyle/>
          <a:p>
            <a:r>
              <a:rPr lang="en-US" dirty="0"/>
              <a:t>// Don't copy yet</a:t>
            </a:r>
          </a:p>
          <a:p>
            <a:r>
              <a:rPr lang="en-US" dirty="0"/>
              <a:t>Button(</a:t>
            </a:r>
          </a:p>
          <a:p>
            <a:r>
              <a:rPr lang="en-US" dirty="0"/>
              <a:t>    </a:t>
            </a:r>
            <a:r>
              <a:rPr lang="en-US" dirty="0" err="1"/>
              <a:t>onClick</a:t>
            </a:r>
            <a:r>
              <a:rPr lang="en-US" dirty="0"/>
              <a:t> = { } // You'll learn about this callback later</a:t>
            </a:r>
          </a:p>
          <a:p>
            <a:r>
              <a:rPr lang="en-US" dirty="0"/>
              <a:t>) {</a:t>
            </a:r>
          </a:p>
          <a:p>
            <a:r>
              <a:rPr lang="en-US" dirty="0"/>
              <a:t>    Text("Show more")</a:t>
            </a:r>
          </a:p>
          <a:p>
            <a:r>
              <a:rPr lang="en-US" dirty="0"/>
              <a:t>}</a:t>
            </a:r>
            <a:endParaRPr lang="ru-RU" dirty="0"/>
          </a:p>
        </p:txBody>
      </p:sp>
      <p:pic>
        <p:nvPicPr>
          <p:cNvPr id="8194" name="Picture 2">
            <a:extLst>
              <a:ext uri="{FF2B5EF4-FFF2-40B4-BE49-F238E27FC236}">
                <a16:creationId xmlns:a16="http://schemas.microsoft.com/office/drawing/2014/main" id="{217F2A61-9A1C-E555-5A47-82E39AB9C6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5680" y="1284736"/>
            <a:ext cx="4950257" cy="3782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5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47DBB-F51B-B9BB-6F22-0681B82DBFE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E4911CC-1C9B-83DF-E297-7380B095555F}"/>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9CB64D70-237C-38AA-F56D-EDFD9747E399}"/>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in Compose</a:t>
            </a:r>
          </a:p>
        </p:txBody>
      </p:sp>
      <p:sp>
        <p:nvSpPr>
          <p:cNvPr id="10" name="Footer Placeholder 9">
            <a:extLst>
              <a:ext uri="{FF2B5EF4-FFF2-40B4-BE49-F238E27FC236}">
                <a16:creationId xmlns:a16="http://schemas.microsoft.com/office/drawing/2014/main" id="{D269C457-5C57-3D64-560F-DA1C11E1A7DC}"/>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7903A8F6-F060-C799-013D-5117649FC603}"/>
              </a:ext>
            </a:extLst>
          </p:cNvPr>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a:extLst>
              <a:ext uri="{FF2B5EF4-FFF2-40B4-BE49-F238E27FC236}">
                <a16:creationId xmlns:a16="http://schemas.microsoft.com/office/drawing/2014/main" id="{0757ED35-6F10-9FAF-E9DD-7657608B357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146A82-B1B4-949B-AA17-3BB729F3467D}"/>
              </a:ext>
            </a:extLst>
          </p:cNvPr>
          <p:cNvSpPr txBox="1"/>
          <p:nvPr/>
        </p:nvSpPr>
        <p:spPr>
          <a:xfrm>
            <a:off x="426098" y="1076034"/>
            <a:ext cx="11517086" cy="1477328"/>
          </a:xfrm>
          <a:prstGeom prst="rect">
            <a:avLst/>
          </a:prstGeom>
          <a:noFill/>
        </p:spPr>
        <p:txBody>
          <a:bodyPr wrap="square">
            <a:spAutoFit/>
          </a:bodyPr>
          <a:lstStyle/>
          <a:p>
            <a:r>
              <a:rPr lang="ru-RU" dirty="0"/>
              <a:t>In </a:t>
            </a:r>
            <a:r>
              <a:rPr lang="ru-RU" dirty="0" err="1"/>
              <a:t>an</a:t>
            </a:r>
            <a:r>
              <a:rPr lang="ru-RU" dirty="0"/>
              <a:t> </a:t>
            </a:r>
            <a:r>
              <a:rPr lang="ru-RU" dirty="0" err="1"/>
              <a:t>imperative</a:t>
            </a:r>
            <a:r>
              <a:rPr lang="ru-RU" dirty="0"/>
              <a:t> UI </a:t>
            </a:r>
            <a:r>
              <a:rPr lang="ru-RU" dirty="0" err="1"/>
              <a:t>model</a:t>
            </a:r>
            <a:r>
              <a:rPr lang="ru-RU" dirty="0"/>
              <a:t>, </a:t>
            </a:r>
            <a:r>
              <a:rPr lang="ru-RU" dirty="0" err="1"/>
              <a:t>to</a:t>
            </a:r>
            <a:r>
              <a:rPr lang="ru-RU" dirty="0"/>
              <a:t> </a:t>
            </a:r>
            <a:r>
              <a:rPr lang="ru-RU" dirty="0" err="1"/>
              <a:t>change</a:t>
            </a:r>
            <a:r>
              <a:rPr lang="ru-RU" dirty="0"/>
              <a:t> a </a:t>
            </a:r>
            <a:r>
              <a:rPr lang="ru-RU" dirty="0" err="1"/>
              <a:t>widget</a:t>
            </a:r>
            <a:r>
              <a:rPr lang="ru-RU" dirty="0"/>
              <a:t>, </a:t>
            </a:r>
            <a:r>
              <a:rPr lang="ru-RU" dirty="0" err="1"/>
              <a:t>you</a:t>
            </a:r>
            <a:r>
              <a:rPr lang="ru-RU" dirty="0"/>
              <a:t> </a:t>
            </a:r>
            <a:r>
              <a:rPr lang="ru-RU" dirty="0" err="1"/>
              <a:t>call</a:t>
            </a:r>
            <a:r>
              <a:rPr lang="ru-RU" dirty="0"/>
              <a:t> a </a:t>
            </a:r>
            <a:r>
              <a:rPr lang="ru-RU" dirty="0" err="1"/>
              <a:t>setter</a:t>
            </a:r>
            <a:r>
              <a:rPr lang="ru-RU" dirty="0"/>
              <a:t> </a:t>
            </a:r>
            <a:r>
              <a:rPr lang="ru-RU" dirty="0" err="1"/>
              <a:t>on</a:t>
            </a:r>
            <a:r>
              <a:rPr lang="ru-RU" dirty="0"/>
              <a:t> </a:t>
            </a:r>
            <a:r>
              <a:rPr lang="ru-RU" dirty="0" err="1"/>
              <a:t>the</a:t>
            </a:r>
            <a:r>
              <a:rPr lang="ru-RU" dirty="0"/>
              <a:t> </a:t>
            </a:r>
            <a:r>
              <a:rPr lang="ru-RU" dirty="0" err="1"/>
              <a:t>widget</a:t>
            </a:r>
            <a:r>
              <a:rPr lang="ru-RU" dirty="0"/>
              <a:t> </a:t>
            </a:r>
            <a:r>
              <a:rPr lang="ru-RU" dirty="0" err="1"/>
              <a:t>to</a:t>
            </a:r>
            <a:r>
              <a:rPr lang="ru-RU" dirty="0"/>
              <a:t> </a:t>
            </a:r>
            <a:r>
              <a:rPr lang="ru-RU" dirty="0" err="1"/>
              <a:t>change</a:t>
            </a:r>
            <a:r>
              <a:rPr lang="ru-RU" dirty="0"/>
              <a:t> </a:t>
            </a:r>
            <a:r>
              <a:rPr lang="ru-RU" dirty="0" err="1"/>
              <a:t>its</a:t>
            </a:r>
            <a:r>
              <a:rPr lang="ru-RU" dirty="0"/>
              <a:t> </a:t>
            </a:r>
            <a:r>
              <a:rPr lang="ru-RU" dirty="0" err="1"/>
              <a:t>internal</a:t>
            </a:r>
            <a:r>
              <a:rPr lang="ru-RU" dirty="0"/>
              <a:t> </a:t>
            </a:r>
            <a:r>
              <a:rPr lang="ru-RU" dirty="0" err="1"/>
              <a:t>state</a:t>
            </a:r>
            <a:r>
              <a:rPr lang="ru-RU" dirty="0"/>
              <a:t>. In </a:t>
            </a:r>
            <a:r>
              <a:rPr lang="ru-RU" dirty="0" err="1"/>
              <a:t>Compose</a:t>
            </a:r>
            <a:r>
              <a:rPr lang="ru-RU" dirty="0"/>
              <a:t>, </a:t>
            </a:r>
            <a:r>
              <a:rPr lang="ru-RU" dirty="0" err="1"/>
              <a:t>you</a:t>
            </a:r>
            <a:r>
              <a:rPr lang="ru-RU" dirty="0"/>
              <a:t> </a:t>
            </a:r>
            <a:r>
              <a:rPr lang="ru-RU" dirty="0" err="1"/>
              <a:t>call</a:t>
            </a:r>
            <a:r>
              <a:rPr lang="ru-RU" dirty="0"/>
              <a:t> </a:t>
            </a:r>
            <a:r>
              <a:rPr lang="ru-RU" dirty="0" err="1"/>
              <a:t>the</a:t>
            </a:r>
            <a:r>
              <a:rPr lang="ru-RU" dirty="0"/>
              <a:t> </a:t>
            </a:r>
            <a:r>
              <a:rPr lang="ru-RU" dirty="0" err="1"/>
              <a:t>composable</a:t>
            </a:r>
            <a:r>
              <a:rPr lang="ru-RU" dirty="0"/>
              <a:t> </a:t>
            </a:r>
            <a:r>
              <a:rPr lang="ru-RU" dirty="0" err="1"/>
              <a:t>function</a:t>
            </a:r>
            <a:r>
              <a:rPr lang="ru-RU" dirty="0"/>
              <a:t> </a:t>
            </a:r>
            <a:r>
              <a:rPr lang="ru-RU" dirty="0" err="1"/>
              <a:t>again</a:t>
            </a:r>
            <a:r>
              <a:rPr lang="ru-RU" dirty="0"/>
              <a:t> </a:t>
            </a:r>
            <a:r>
              <a:rPr lang="ru-RU" dirty="0" err="1"/>
              <a:t>with</a:t>
            </a:r>
            <a:r>
              <a:rPr lang="ru-RU" dirty="0"/>
              <a:t> </a:t>
            </a:r>
            <a:r>
              <a:rPr lang="ru-RU" dirty="0" err="1"/>
              <a:t>new</a:t>
            </a:r>
            <a:r>
              <a:rPr lang="ru-RU" dirty="0"/>
              <a:t> </a:t>
            </a:r>
            <a:r>
              <a:rPr lang="ru-RU" dirty="0" err="1"/>
              <a:t>data</a:t>
            </a:r>
            <a:r>
              <a:rPr lang="ru-RU" dirty="0"/>
              <a:t>. </a:t>
            </a:r>
            <a:r>
              <a:rPr lang="ru-RU" dirty="0" err="1"/>
              <a:t>Doing</a:t>
            </a:r>
            <a:r>
              <a:rPr lang="ru-RU" dirty="0"/>
              <a:t> </a:t>
            </a:r>
            <a:r>
              <a:rPr lang="ru-RU" dirty="0" err="1"/>
              <a:t>so</a:t>
            </a:r>
            <a:r>
              <a:rPr lang="ru-RU" dirty="0"/>
              <a:t> </a:t>
            </a:r>
            <a:r>
              <a:rPr lang="ru-RU" dirty="0" err="1"/>
              <a:t>causes</a:t>
            </a:r>
            <a:r>
              <a:rPr lang="ru-RU" dirty="0"/>
              <a:t> </a:t>
            </a:r>
            <a:r>
              <a:rPr lang="ru-RU" dirty="0" err="1"/>
              <a:t>the</a:t>
            </a:r>
            <a:r>
              <a:rPr lang="ru-RU" dirty="0"/>
              <a:t> </a:t>
            </a:r>
            <a:r>
              <a:rPr lang="ru-RU" dirty="0" err="1"/>
              <a:t>function</a:t>
            </a:r>
            <a:r>
              <a:rPr lang="ru-RU" dirty="0"/>
              <a:t> </a:t>
            </a:r>
            <a:r>
              <a:rPr lang="ru-RU" dirty="0" err="1"/>
              <a:t>to</a:t>
            </a:r>
            <a:r>
              <a:rPr lang="ru-RU" dirty="0"/>
              <a:t> </a:t>
            </a:r>
            <a:r>
              <a:rPr lang="ru-RU" dirty="0" err="1"/>
              <a:t>be</a:t>
            </a:r>
            <a:r>
              <a:rPr lang="ru-RU" dirty="0"/>
              <a:t> </a:t>
            </a:r>
            <a:r>
              <a:rPr lang="ru-RU" dirty="0" err="1"/>
              <a:t>recomposed</a:t>
            </a:r>
            <a:r>
              <a:rPr lang="ru-RU" dirty="0"/>
              <a:t>--</a:t>
            </a:r>
            <a:r>
              <a:rPr lang="ru-RU" dirty="0" err="1"/>
              <a:t>the</a:t>
            </a:r>
            <a:r>
              <a:rPr lang="ru-RU" dirty="0"/>
              <a:t> </a:t>
            </a:r>
            <a:r>
              <a:rPr lang="ru-RU" dirty="0" err="1"/>
              <a:t>widgets</a:t>
            </a:r>
            <a:r>
              <a:rPr lang="ru-RU" dirty="0"/>
              <a:t> </a:t>
            </a:r>
            <a:r>
              <a:rPr lang="ru-RU" dirty="0" err="1"/>
              <a:t>emitted</a:t>
            </a:r>
            <a:r>
              <a:rPr lang="ru-RU" dirty="0"/>
              <a:t> </a:t>
            </a:r>
            <a:r>
              <a:rPr lang="ru-RU" dirty="0" err="1"/>
              <a:t>by</a:t>
            </a:r>
            <a:r>
              <a:rPr lang="ru-RU" dirty="0"/>
              <a:t> </a:t>
            </a:r>
            <a:r>
              <a:rPr lang="ru-RU" dirty="0" err="1"/>
              <a:t>the</a:t>
            </a:r>
            <a:r>
              <a:rPr lang="ru-RU" dirty="0"/>
              <a:t> </a:t>
            </a:r>
            <a:r>
              <a:rPr lang="ru-RU" dirty="0" err="1"/>
              <a:t>function</a:t>
            </a:r>
            <a:r>
              <a:rPr lang="ru-RU" dirty="0"/>
              <a:t> </a:t>
            </a:r>
            <a:r>
              <a:rPr lang="ru-RU" dirty="0" err="1"/>
              <a:t>are</a:t>
            </a:r>
            <a:r>
              <a:rPr lang="ru-RU" dirty="0"/>
              <a:t> </a:t>
            </a:r>
            <a:r>
              <a:rPr lang="ru-RU" dirty="0" err="1"/>
              <a:t>redrawn</a:t>
            </a:r>
            <a:r>
              <a:rPr lang="ru-RU" dirty="0"/>
              <a:t>, </a:t>
            </a:r>
            <a:r>
              <a:rPr lang="ru-RU" dirty="0" err="1"/>
              <a:t>if</a:t>
            </a:r>
            <a:r>
              <a:rPr lang="ru-RU" dirty="0"/>
              <a:t> </a:t>
            </a:r>
            <a:r>
              <a:rPr lang="ru-RU" dirty="0" err="1"/>
              <a:t>necessary</a:t>
            </a:r>
            <a:r>
              <a:rPr lang="ru-RU" dirty="0"/>
              <a:t>, </a:t>
            </a:r>
            <a:r>
              <a:rPr lang="ru-RU" dirty="0" err="1"/>
              <a:t>with</a:t>
            </a:r>
            <a:r>
              <a:rPr lang="ru-RU" dirty="0"/>
              <a:t> </a:t>
            </a:r>
            <a:r>
              <a:rPr lang="ru-RU" dirty="0" err="1"/>
              <a:t>new</a:t>
            </a:r>
            <a:r>
              <a:rPr lang="ru-RU" dirty="0"/>
              <a:t> </a:t>
            </a:r>
            <a:r>
              <a:rPr lang="ru-RU" dirty="0" err="1"/>
              <a:t>data</a:t>
            </a:r>
            <a:r>
              <a:rPr lang="ru-RU" dirty="0"/>
              <a:t>. The </a:t>
            </a:r>
            <a:r>
              <a:rPr lang="ru-RU" dirty="0" err="1"/>
              <a:t>Compose</a:t>
            </a:r>
            <a:r>
              <a:rPr lang="ru-RU" dirty="0"/>
              <a:t> </a:t>
            </a:r>
            <a:r>
              <a:rPr lang="ru-RU" dirty="0" err="1"/>
              <a:t>framework</a:t>
            </a:r>
            <a:r>
              <a:rPr lang="ru-RU" dirty="0"/>
              <a:t> </a:t>
            </a:r>
            <a:r>
              <a:rPr lang="ru-RU" dirty="0" err="1"/>
              <a:t>can</a:t>
            </a:r>
            <a:r>
              <a:rPr lang="ru-RU" dirty="0"/>
              <a:t> </a:t>
            </a:r>
            <a:r>
              <a:rPr lang="ru-RU" dirty="0" err="1"/>
              <a:t>intelligently</a:t>
            </a:r>
            <a:r>
              <a:rPr lang="ru-RU" dirty="0"/>
              <a:t> </a:t>
            </a:r>
            <a:r>
              <a:rPr lang="ru-RU" dirty="0" err="1"/>
              <a:t>recompose</a:t>
            </a:r>
            <a:r>
              <a:rPr lang="ru-RU" dirty="0"/>
              <a:t> </a:t>
            </a:r>
            <a:r>
              <a:rPr lang="ru-RU" dirty="0" err="1"/>
              <a:t>only</a:t>
            </a:r>
            <a:r>
              <a:rPr lang="ru-RU" dirty="0"/>
              <a:t> </a:t>
            </a:r>
            <a:r>
              <a:rPr lang="ru-RU" dirty="0" err="1"/>
              <a:t>the</a:t>
            </a:r>
            <a:r>
              <a:rPr lang="ru-RU" dirty="0"/>
              <a:t> </a:t>
            </a:r>
            <a:r>
              <a:rPr lang="ru-RU" dirty="0" err="1"/>
              <a:t>components</a:t>
            </a:r>
            <a:r>
              <a:rPr lang="ru-RU" dirty="0"/>
              <a:t> </a:t>
            </a:r>
            <a:r>
              <a:rPr lang="ru-RU" dirty="0" err="1"/>
              <a:t>that</a:t>
            </a:r>
            <a:r>
              <a:rPr lang="ru-RU" dirty="0"/>
              <a:t> </a:t>
            </a:r>
            <a:r>
              <a:rPr lang="ru-RU" dirty="0" err="1"/>
              <a:t>changed</a:t>
            </a:r>
            <a:r>
              <a:rPr lang="ru-RU" dirty="0"/>
              <a:t>.</a:t>
            </a:r>
            <a:endParaRPr lang="en-US" dirty="0"/>
          </a:p>
          <a:p>
            <a:endParaRPr lang="en-US" dirty="0"/>
          </a:p>
        </p:txBody>
      </p:sp>
      <p:sp>
        <p:nvSpPr>
          <p:cNvPr id="8" name="TextBox 7">
            <a:extLst>
              <a:ext uri="{FF2B5EF4-FFF2-40B4-BE49-F238E27FC236}">
                <a16:creationId xmlns:a16="http://schemas.microsoft.com/office/drawing/2014/main" id="{A73C2CF7-AB4B-9DE1-BDBB-6CB05022F4C7}"/>
              </a:ext>
            </a:extLst>
          </p:cNvPr>
          <p:cNvSpPr txBox="1"/>
          <p:nvPr/>
        </p:nvSpPr>
        <p:spPr>
          <a:xfrm>
            <a:off x="6594473" y="2293698"/>
            <a:ext cx="5348711" cy="2585323"/>
          </a:xfrm>
          <a:prstGeom prst="rect">
            <a:avLst/>
          </a:prstGeom>
          <a:solidFill>
            <a:schemeClr val="accent1">
              <a:lumMod val="40000"/>
              <a:lumOff val="60000"/>
            </a:schemeClr>
          </a:solidFill>
          <a:ln>
            <a:solidFill>
              <a:schemeClr val="tx1"/>
            </a:solidFill>
          </a:ln>
        </p:spPr>
        <p:txBody>
          <a:bodyPr wrap="square">
            <a:spAutoFit/>
          </a:bodyPr>
          <a:lstStyle/>
          <a:p>
            <a:r>
              <a:rPr lang="en-US" dirty="0"/>
              <a:t>import </a:t>
            </a:r>
            <a:r>
              <a:rPr lang="en-US" dirty="0" err="1"/>
              <a:t>androidx.compose.runtime.mutableStateOf</a:t>
            </a:r>
            <a:endParaRPr lang="en-US" dirty="0"/>
          </a:p>
          <a:p>
            <a:r>
              <a:rPr lang="en-US" dirty="0"/>
              <a:t>import </a:t>
            </a:r>
            <a:r>
              <a:rPr lang="en-US" dirty="0" err="1"/>
              <a:t>androidx.compose.runtime.remember</a:t>
            </a:r>
            <a:endParaRPr lang="en-US" dirty="0"/>
          </a:p>
          <a:p>
            <a:r>
              <a:rPr lang="en-US" dirty="0"/>
              <a:t>// ...</a:t>
            </a:r>
          </a:p>
          <a:p>
            <a:endParaRPr lang="en-US" dirty="0"/>
          </a:p>
          <a:p>
            <a:r>
              <a:rPr lang="en-US" dirty="0"/>
              <a:t>@Composable</a:t>
            </a:r>
          </a:p>
          <a:p>
            <a:r>
              <a:rPr lang="en-US" dirty="0"/>
              <a:t>fun Greeting(...) {</a:t>
            </a:r>
          </a:p>
          <a:p>
            <a:r>
              <a:rPr lang="en-US" dirty="0"/>
              <a:t>    </a:t>
            </a:r>
            <a:r>
              <a:rPr lang="en-US" dirty="0" err="1"/>
              <a:t>val</a:t>
            </a:r>
            <a:r>
              <a:rPr lang="en-US" dirty="0"/>
              <a:t> expanded = remember { </a:t>
            </a:r>
            <a:r>
              <a:rPr lang="en-US" dirty="0" err="1"/>
              <a:t>mutableStateOf</a:t>
            </a:r>
            <a:r>
              <a:rPr lang="en-US" dirty="0"/>
              <a:t>(false) }</a:t>
            </a:r>
          </a:p>
          <a:p>
            <a:r>
              <a:rPr lang="en-US" dirty="0"/>
              <a:t>    // ...</a:t>
            </a:r>
          </a:p>
          <a:p>
            <a:r>
              <a:rPr lang="en-US" dirty="0"/>
              <a:t>}</a:t>
            </a:r>
            <a:endParaRPr lang="ru-RU" dirty="0"/>
          </a:p>
        </p:txBody>
      </p:sp>
      <p:sp>
        <p:nvSpPr>
          <p:cNvPr id="13" name="TextBox 12">
            <a:extLst>
              <a:ext uri="{FF2B5EF4-FFF2-40B4-BE49-F238E27FC236}">
                <a16:creationId xmlns:a16="http://schemas.microsoft.com/office/drawing/2014/main" id="{C579CD56-12C4-6B4D-0E4A-6707A80F6874}"/>
              </a:ext>
            </a:extLst>
          </p:cNvPr>
          <p:cNvSpPr txBox="1"/>
          <p:nvPr/>
        </p:nvSpPr>
        <p:spPr>
          <a:xfrm>
            <a:off x="426098" y="2291594"/>
            <a:ext cx="6210728" cy="4247317"/>
          </a:xfrm>
          <a:prstGeom prst="rect">
            <a:avLst/>
          </a:prstGeom>
          <a:noFill/>
        </p:spPr>
        <p:txBody>
          <a:bodyPr wrap="square">
            <a:spAutoFit/>
          </a:bodyPr>
          <a:lstStyle/>
          <a:p>
            <a:r>
              <a:rPr lang="en-US" dirty="0"/>
              <a:t>To add internal state to a composable, we can use the </a:t>
            </a:r>
            <a:r>
              <a:rPr lang="en-US" b="1" dirty="0" err="1"/>
              <a:t>mutableStateOf</a:t>
            </a:r>
            <a:r>
              <a:rPr lang="en-US" b="1" dirty="0"/>
              <a:t>() </a:t>
            </a:r>
            <a:r>
              <a:rPr lang="en-US" dirty="0"/>
              <a:t>function, which makes Compose recompose functions that read that State. However we can't just assign </a:t>
            </a:r>
            <a:r>
              <a:rPr lang="en-US" dirty="0" err="1"/>
              <a:t>mutableStateOf</a:t>
            </a:r>
            <a:r>
              <a:rPr lang="en-US" dirty="0"/>
              <a:t>() to a variable inside a composable. </a:t>
            </a:r>
            <a:r>
              <a:rPr lang="en-US" dirty="0" err="1"/>
              <a:t>Recomposition</a:t>
            </a:r>
            <a:r>
              <a:rPr lang="en-US" dirty="0"/>
              <a:t> can happen at any time which would call the composable again, resetting the state to a new mutable state with a value of false. To preserve state across </a:t>
            </a:r>
            <a:r>
              <a:rPr lang="en-US" dirty="0" err="1"/>
              <a:t>recompositions</a:t>
            </a:r>
            <a:r>
              <a:rPr lang="en-US" dirty="0"/>
              <a:t>, remember the mutable state using </a:t>
            </a:r>
            <a:r>
              <a:rPr lang="en-US" b="1" dirty="0"/>
              <a:t>remember </a:t>
            </a:r>
            <a:r>
              <a:rPr lang="en-US" dirty="0"/>
              <a:t>to guard against </a:t>
            </a:r>
            <a:r>
              <a:rPr lang="en-US" dirty="0" err="1"/>
              <a:t>recomposition</a:t>
            </a:r>
            <a:r>
              <a:rPr lang="en-US" dirty="0"/>
              <a:t>, so the state is not reset.</a:t>
            </a:r>
          </a:p>
          <a:p>
            <a:endParaRPr lang="en-US" dirty="0"/>
          </a:p>
          <a:p>
            <a:r>
              <a:rPr lang="en-US" dirty="0"/>
              <a:t>If you call the same composable from different parts of the screen you will create different UI elements, each with its own version of the state. The composable function will automatically be "subscribed" to the state. If the state changes, </a:t>
            </a:r>
            <a:r>
              <a:rPr lang="en-US" dirty="0" err="1"/>
              <a:t>composables</a:t>
            </a:r>
            <a:r>
              <a:rPr lang="en-US" dirty="0"/>
              <a:t> that read these fields will be recomposed to display the updates.</a:t>
            </a:r>
            <a:endParaRPr lang="ru-RU" dirty="0"/>
          </a:p>
        </p:txBody>
      </p:sp>
    </p:spTree>
    <p:extLst>
      <p:ext uri="{BB962C8B-B14F-4D97-AF65-F5344CB8AC3E}">
        <p14:creationId xmlns:p14="http://schemas.microsoft.com/office/powerpoint/2010/main" val="219042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7708E-7A49-8811-2936-60ABE914085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56D09C3-3725-2488-AB52-A2249A9D80A7}"/>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4496E0B4-6F82-153B-4FDF-4B4D53D3DBEF}"/>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in Compose</a:t>
            </a:r>
          </a:p>
        </p:txBody>
      </p:sp>
      <p:sp>
        <p:nvSpPr>
          <p:cNvPr id="10" name="Footer Placeholder 9">
            <a:extLst>
              <a:ext uri="{FF2B5EF4-FFF2-40B4-BE49-F238E27FC236}">
                <a16:creationId xmlns:a16="http://schemas.microsoft.com/office/drawing/2014/main" id="{34941B55-4A4F-0B0C-1929-973CA8B49D74}"/>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C1AB170-412B-8A4E-0C0F-3940875E1774}"/>
              </a:ext>
            </a:extLst>
          </p:cNvPr>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a:extLst>
              <a:ext uri="{FF2B5EF4-FFF2-40B4-BE49-F238E27FC236}">
                <a16:creationId xmlns:a16="http://schemas.microsoft.com/office/drawing/2014/main" id="{634AAF27-1132-09E5-EF9B-129FB1A106F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70C85DD-988F-489D-90CD-A5FE2EB5A5B0}"/>
              </a:ext>
            </a:extLst>
          </p:cNvPr>
          <p:cNvSpPr txBox="1"/>
          <p:nvPr/>
        </p:nvSpPr>
        <p:spPr>
          <a:xfrm>
            <a:off x="360782" y="848786"/>
            <a:ext cx="6748935" cy="5632311"/>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Greeting(name: String, modifier: Modifier = Modifier) {</a:t>
            </a:r>
          </a:p>
          <a:p>
            <a:r>
              <a:rPr lang="en-US" b="1" dirty="0"/>
              <a:t>    </a:t>
            </a:r>
            <a:r>
              <a:rPr lang="en-US" b="1" dirty="0" err="1"/>
              <a:t>val</a:t>
            </a:r>
            <a:r>
              <a:rPr lang="en-US" b="1" dirty="0"/>
              <a:t> expanded = remember { </a:t>
            </a:r>
            <a:r>
              <a:rPr lang="en-US" b="1" dirty="0" err="1"/>
              <a:t>mutableStateOf</a:t>
            </a:r>
            <a:r>
              <a:rPr lang="en-US" b="1" dirty="0"/>
              <a:t>(false) }</a:t>
            </a:r>
          </a:p>
          <a:p>
            <a:r>
              <a:rPr lang="en-US" dirty="0"/>
              <a:t>    Surface(</a:t>
            </a:r>
          </a:p>
          <a:p>
            <a:r>
              <a:rPr lang="en-US" dirty="0"/>
              <a:t>        color = </a:t>
            </a:r>
            <a:r>
              <a:rPr lang="en-US" dirty="0" err="1"/>
              <a:t>MaterialTheme.colorScheme.primary</a:t>
            </a:r>
            <a:r>
              <a:rPr lang="en-US" dirty="0"/>
              <a:t>,</a:t>
            </a:r>
          </a:p>
          <a:p>
            <a:r>
              <a:rPr lang="en-US" dirty="0"/>
              <a:t>        modifier = </a:t>
            </a:r>
            <a:r>
              <a:rPr lang="en-US" dirty="0" err="1"/>
              <a:t>modifier.padding</a:t>
            </a:r>
            <a:r>
              <a:rPr lang="en-US" dirty="0"/>
              <a:t>(vertical = 4.dp, horizontal = 8.dp)</a:t>
            </a:r>
          </a:p>
          <a:p>
            <a:r>
              <a:rPr lang="en-US" dirty="0"/>
              <a:t>    ) {</a:t>
            </a:r>
          </a:p>
          <a:p>
            <a:r>
              <a:rPr lang="en-US" dirty="0"/>
              <a:t>        Row(modifier = </a:t>
            </a:r>
            <a:r>
              <a:rPr lang="en-US" dirty="0" err="1"/>
              <a:t>Modifier.padding</a:t>
            </a:r>
            <a:r>
              <a:rPr lang="en-US" dirty="0"/>
              <a:t>(24.dp)) {</a:t>
            </a:r>
          </a:p>
          <a:p>
            <a:r>
              <a:rPr lang="en-US" dirty="0"/>
              <a:t>            Column(modifier = </a:t>
            </a:r>
            <a:r>
              <a:rPr lang="en-US" dirty="0" err="1"/>
              <a:t>Modifier.weight</a:t>
            </a:r>
            <a:r>
              <a:rPr lang="en-US" dirty="0"/>
              <a:t>(1f)) {</a:t>
            </a:r>
          </a:p>
          <a:p>
            <a:r>
              <a:rPr lang="en-US" dirty="0"/>
              <a:t>                Text(text = "Hello ")</a:t>
            </a:r>
          </a:p>
          <a:p>
            <a:r>
              <a:rPr lang="en-US" dirty="0"/>
              <a:t>                Text(text = name)</a:t>
            </a:r>
          </a:p>
          <a:p>
            <a:r>
              <a:rPr lang="en-US" dirty="0"/>
              <a:t>            }</a:t>
            </a:r>
          </a:p>
          <a:p>
            <a:r>
              <a:rPr lang="en-US" dirty="0"/>
              <a:t>            </a:t>
            </a:r>
            <a:r>
              <a:rPr lang="en-US" b="1" dirty="0" err="1"/>
              <a:t>ElevatedButton</a:t>
            </a:r>
            <a:r>
              <a:rPr lang="en-US" b="1" dirty="0"/>
              <a:t>(</a:t>
            </a:r>
          </a:p>
          <a:p>
            <a:r>
              <a:rPr lang="en-US" b="1" dirty="0"/>
              <a:t>                </a:t>
            </a:r>
            <a:r>
              <a:rPr lang="en-US" b="1" dirty="0" err="1"/>
              <a:t>onClick</a:t>
            </a:r>
            <a:r>
              <a:rPr lang="en-US" b="1" dirty="0"/>
              <a:t> = { </a:t>
            </a:r>
            <a:r>
              <a:rPr lang="en-US" b="1" dirty="0" err="1"/>
              <a:t>expanded.value</a:t>
            </a:r>
            <a:r>
              <a:rPr lang="en-US" b="1" dirty="0"/>
              <a:t> = !</a:t>
            </a:r>
            <a:r>
              <a:rPr lang="en-US" b="1" dirty="0" err="1"/>
              <a:t>expanded.value</a:t>
            </a:r>
            <a:r>
              <a:rPr lang="en-US" b="1" dirty="0"/>
              <a:t> }</a:t>
            </a:r>
          </a:p>
          <a:p>
            <a:r>
              <a:rPr lang="en-US" b="1" dirty="0"/>
              <a:t>            ) {</a:t>
            </a:r>
          </a:p>
          <a:p>
            <a:r>
              <a:rPr lang="en-US" b="1" dirty="0"/>
              <a:t>                Text(if (</a:t>
            </a:r>
            <a:r>
              <a:rPr lang="en-US" b="1" dirty="0" err="1"/>
              <a:t>expanded.value</a:t>
            </a:r>
            <a:r>
              <a:rPr lang="en-US" b="1" dirty="0"/>
              <a:t>) "Show less" else "Show more")</a:t>
            </a:r>
          </a:p>
          <a:p>
            <a:r>
              <a:rPr lang="en-US" b="1" dirty="0"/>
              <a:t>            }</a:t>
            </a:r>
          </a:p>
          <a:p>
            <a:r>
              <a:rPr lang="en-US" dirty="0"/>
              <a:t>        }</a:t>
            </a:r>
          </a:p>
          <a:p>
            <a:r>
              <a:rPr lang="en-US" dirty="0"/>
              <a:t>    }</a:t>
            </a:r>
          </a:p>
          <a:p>
            <a:r>
              <a:rPr lang="en-US" dirty="0"/>
              <a:t>}</a:t>
            </a:r>
            <a:endParaRPr lang="ru-RU" dirty="0"/>
          </a:p>
        </p:txBody>
      </p:sp>
      <p:pic>
        <p:nvPicPr>
          <p:cNvPr id="11268" name="Picture 4">
            <a:extLst>
              <a:ext uri="{FF2B5EF4-FFF2-40B4-BE49-F238E27FC236}">
                <a16:creationId xmlns:a16="http://schemas.microsoft.com/office/drawing/2014/main" id="{016628F0-E948-032A-B339-AEF6BBAAEBE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796" t="10724" r="16247" b="12921"/>
          <a:stretch/>
        </p:blipFill>
        <p:spPr bwMode="auto">
          <a:xfrm>
            <a:off x="6811765" y="1865242"/>
            <a:ext cx="4767209" cy="3665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79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2FE12-C4F5-C592-ED4B-74BEBDAA79B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0047199-F211-7BB5-BAD1-5D223BB7CF38}"/>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A0E89EDB-F070-E034-DAEF-3D8041BFD09A}"/>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59B7446E-2A26-25A2-3924-50F76848E5E0}"/>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617079A6-9D67-99F8-07CB-07A3F2EBD983}"/>
              </a:ext>
            </a:extLst>
          </p:cNvPr>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a:extLst>
              <a:ext uri="{FF2B5EF4-FFF2-40B4-BE49-F238E27FC236}">
                <a16:creationId xmlns:a16="http://schemas.microsoft.com/office/drawing/2014/main" id="{7B8A74DE-78EC-893B-8C86-384C8330DA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DA22293-2BAB-D832-7B8E-68CD3FE17582}"/>
              </a:ext>
            </a:extLst>
          </p:cNvPr>
          <p:cNvSpPr txBox="1"/>
          <p:nvPr/>
        </p:nvSpPr>
        <p:spPr>
          <a:xfrm>
            <a:off x="426098" y="978532"/>
            <a:ext cx="11517086" cy="2308324"/>
          </a:xfrm>
          <a:prstGeom prst="rect">
            <a:avLst/>
          </a:prstGeom>
          <a:noFill/>
        </p:spPr>
        <p:txBody>
          <a:bodyPr wrap="square">
            <a:spAutoFit/>
          </a:bodyPr>
          <a:lstStyle/>
          <a:p>
            <a:r>
              <a:rPr lang="en-US" dirty="0"/>
              <a:t>In Composable functions, state that is read or modified by multiple functions should live in a common ancestor—this process is called state hoisting. To hoist means to lift or elevate.</a:t>
            </a:r>
          </a:p>
          <a:p>
            <a:endParaRPr lang="en-US" dirty="0"/>
          </a:p>
          <a:p>
            <a:r>
              <a:rPr lang="en-US" dirty="0"/>
              <a:t>Making state </a:t>
            </a:r>
            <a:r>
              <a:rPr lang="en-US" dirty="0" err="1"/>
              <a:t>hoistable</a:t>
            </a:r>
            <a:r>
              <a:rPr lang="en-US" dirty="0"/>
              <a:t> avoids duplicating state and introducing bugs, helps reuse </a:t>
            </a:r>
            <a:r>
              <a:rPr lang="en-US" dirty="0" err="1"/>
              <a:t>composables</a:t>
            </a:r>
            <a:r>
              <a:rPr lang="en-US" dirty="0"/>
              <a:t>, and makes </a:t>
            </a:r>
            <a:r>
              <a:rPr lang="en-US" dirty="0" err="1"/>
              <a:t>composables</a:t>
            </a:r>
            <a:r>
              <a:rPr lang="en-US" dirty="0"/>
              <a:t> substantially easier to test. Contrarily, state that doesn't need to be controlled by a </a:t>
            </a:r>
            <a:r>
              <a:rPr lang="en-US" dirty="0" err="1"/>
              <a:t>composable's</a:t>
            </a:r>
            <a:r>
              <a:rPr lang="en-US" dirty="0"/>
              <a:t> parent should not be hoisted. The source of truth belongs to whoever creates and controls that state.</a:t>
            </a:r>
          </a:p>
          <a:p>
            <a:endParaRPr lang="en-US" dirty="0"/>
          </a:p>
          <a:p>
            <a:r>
              <a:rPr lang="en-US" dirty="0"/>
              <a:t>For example, let's create an onboarding screen for our app.</a:t>
            </a:r>
            <a:endParaRPr lang="ru-RU" dirty="0"/>
          </a:p>
        </p:txBody>
      </p:sp>
      <p:pic>
        <p:nvPicPr>
          <p:cNvPr id="13314" name="Picture 2">
            <a:extLst>
              <a:ext uri="{FF2B5EF4-FFF2-40B4-BE49-F238E27FC236}">
                <a16:creationId xmlns:a16="http://schemas.microsoft.com/office/drawing/2014/main" id="{70F9FE9D-0054-C246-5A9E-5BEF0D083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4641" y="2957225"/>
            <a:ext cx="3327435" cy="3489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8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pPr lvl="0"/>
            <a:r>
              <a:rPr lang="en-US" sz="3600" dirty="0"/>
              <a:t>What Is Jetpack Compose?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56E66AA-4B80-4830-A384-7C26A3C527C4}"/>
              </a:ext>
            </a:extLst>
          </p:cNvPr>
          <p:cNvSpPr/>
          <p:nvPr/>
        </p:nvSpPr>
        <p:spPr>
          <a:xfrm>
            <a:off x="426098" y="1083240"/>
            <a:ext cx="11517086" cy="5078313"/>
          </a:xfrm>
          <a:prstGeom prst="rect">
            <a:avLst/>
          </a:prstGeom>
        </p:spPr>
        <p:txBody>
          <a:bodyPr wrap="square">
            <a:spAutoFit/>
          </a:bodyPr>
          <a:lstStyle/>
          <a:p>
            <a:r>
              <a:rPr lang="en-US" dirty="0"/>
              <a:t>In mathematics, when you take the result of a function f() and feed it to another function g(), you are </a:t>
            </a:r>
            <a:r>
              <a:rPr lang="en-US" b="1" dirty="0"/>
              <a:t>composing</a:t>
            </a:r>
            <a:r>
              <a:rPr lang="en-US" dirty="0"/>
              <a:t> the two functions into a new function h(), whose value is g(f()). You first compute the value of f() and feed its result to g() to get the final result. In Jetpack Compose, we do something similar — you can feed the UI component that one composable generates into another composable to create a more complex UI component. You do this by nesting </a:t>
            </a:r>
            <a:r>
              <a:rPr lang="en-US" dirty="0" err="1"/>
              <a:t>composables</a:t>
            </a:r>
            <a:r>
              <a:rPr lang="en-US" dirty="0"/>
              <a:t> inside other </a:t>
            </a:r>
            <a:r>
              <a:rPr lang="en-US" dirty="0" err="1"/>
              <a:t>composables</a:t>
            </a:r>
            <a:r>
              <a:rPr lang="en-US" dirty="0"/>
              <a:t>.</a:t>
            </a:r>
          </a:p>
          <a:p>
            <a:endParaRPr lang="en-US" dirty="0"/>
          </a:p>
          <a:p>
            <a:r>
              <a:rPr lang="en-US" dirty="0"/>
              <a:t>Jetpack Compose is a UI toolkit that updates the process of building Android apps. Instead of XML, you use Kotlin code to declaratively specify how the UI should look and behave in various states. You don’t have to worry how the UI moves among those states — Jetpack Compose takes care of that. </a:t>
            </a:r>
          </a:p>
          <a:p>
            <a:endParaRPr lang="en-US" dirty="0"/>
          </a:p>
          <a:p>
            <a:r>
              <a:rPr lang="en-US" dirty="0"/>
              <a:t>The Jetpack Compose approach is a significant departure from Android’s original XML UI toolkit, now called Views. In Views, you use a mechanism such as </a:t>
            </a:r>
            <a:r>
              <a:rPr lang="en-US" dirty="0" err="1"/>
              <a:t>findViewById</a:t>
            </a:r>
            <a:r>
              <a:rPr lang="en-US" dirty="0"/>
              <a:t>() or view binding to connect UI elements to code. This imperative approach is simple but requires defining how the program moves among states and how the UI should look and behave in those states.</a:t>
            </a:r>
          </a:p>
          <a:p>
            <a:endParaRPr lang="en-US" dirty="0"/>
          </a:p>
          <a:p>
            <a:r>
              <a:rPr lang="en-US" dirty="0"/>
              <a:t>Jetpack Compose is built with Kotlin, and it takes advantage of the features and design philosophy of Kotlin language. It’s designed for use in applications written in Kotlin. With Jetpack Compose, you no longer have to context-switch to XML when designing your app’s UI; you do everything in Kotlin.</a:t>
            </a:r>
          </a:p>
        </p:txBody>
      </p:sp>
    </p:spTree>
    <p:extLst>
      <p:ext uri="{BB962C8B-B14F-4D97-AF65-F5344CB8AC3E}">
        <p14:creationId xmlns:p14="http://schemas.microsoft.com/office/powerpoint/2010/main" val="3087625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E24C2-0AA8-6EFF-09E6-06D88AECFD8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DBBE20E-B50E-D952-72A2-E7834C037A93}"/>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DBF92677-1E26-3A27-0712-9C5C25B3ECEE}"/>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18667E3C-4774-2B93-56EA-FC0726E7A1DE}"/>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1B935DE7-DEEA-B5D0-F740-64D95D03E76D}"/>
              </a:ext>
            </a:extLst>
          </p:cNvPr>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a:extLst>
              <a:ext uri="{FF2B5EF4-FFF2-40B4-BE49-F238E27FC236}">
                <a16:creationId xmlns:a16="http://schemas.microsoft.com/office/drawing/2014/main" id="{DC481E2A-3AA9-0563-D34F-7DF6C48C48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7CDC418-6273-384C-1994-D701A066CEBA}"/>
              </a:ext>
            </a:extLst>
          </p:cNvPr>
          <p:cNvSpPr txBox="1"/>
          <p:nvPr/>
        </p:nvSpPr>
        <p:spPr>
          <a:xfrm>
            <a:off x="360784" y="906600"/>
            <a:ext cx="6810578" cy="5355312"/>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a:t>
            </a:r>
            <a:r>
              <a:rPr lang="en-US" dirty="0" err="1"/>
              <a:t>OnboardingScreen</a:t>
            </a:r>
            <a:r>
              <a:rPr lang="en-US" dirty="0"/>
              <a:t>(modifier: Modifier = Modifier) {</a:t>
            </a:r>
          </a:p>
          <a:p>
            <a:r>
              <a:rPr lang="en-US" dirty="0"/>
              <a:t>    // TODO: This state should be hoisted</a:t>
            </a:r>
          </a:p>
          <a:p>
            <a:r>
              <a:rPr lang="en-US" dirty="0"/>
              <a:t>    var </a:t>
            </a:r>
            <a:r>
              <a:rPr lang="en-US" dirty="0" err="1"/>
              <a:t>shouldShowOnboarding</a:t>
            </a:r>
            <a:r>
              <a:rPr lang="en-US" dirty="0"/>
              <a:t> by remember { </a:t>
            </a:r>
            <a:r>
              <a:rPr lang="en-US" dirty="0" err="1"/>
              <a:t>mutableStateOf</a:t>
            </a:r>
            <a:r>
              <a:rPr lang="en-US" dirty="0"/>
              <a:t>(true) }</a:t>
            </a:r>
          </a:p>
          <a:p>
            <a:endParaRPr lang="en-US" dirty="0"/>
          </a:p>
          <a:p>
            <a:r>
              <a:rPr lang="en-US" dirty="0"/>
              <a:t>    Column(</a:t>
            </a:r>
          </a:p>
          <a:p>
            <a:r>
              <a:rPr lang="en-US" dirty="0"/>
              <a:t>        modifier = </a:t>
            </a:r>
            <a:r>
              <a:rPr lang="en-US" dirty="0" err="1"/>
              <a:t>modifier.fillMaxSize</a:t>
            </a:r>
            <a:r>
              <a:rPr lang="en-US" dirty="0"/>
              <a:t>(),</a:t>
            </a:r>
          </a:p>
          <a:p>
            <a:r>
              <a:rPr lang="en-US" dirty="0"/>
              <a:t>        </a:t>
            </a:r>
            <a:r>
              <a:rPr lang="en-US" dirty="0" err="1"/>
              <a:t>verticalArrangement</a:t>
            </a:r>
            <a:r>
              <a:rPr lang="en-US" dirty="0"/>
              <a:t> = </a:t>
            </a:r>
            <a:r>
              <a:rPr lang="en-US" dirty="0" err="1"/>
              <a:t>Arrangement.Center</a:t>
            </a:r>
            <a:r>
              <a:rPr lang="en-US" dirty="0"/>
              <a:t>,</a:t>
            </a:r>
          </a:p>
          <a:p>
            <a:r>
              <a:rPr lang="en-US" dirty="0"/>
              <a:t>        </a:t>
            </a:r>
            <a:r>
              <a:rPr lang="en-US" dirty="0" err="1"/>
              <a:t>horizontalAlignment</a:t>
            </a:r>
            <a:r>
              <a:rPr lang="en-US" dirty="0"/>
              <a:t> = </a:t>
            </a:r>
            <a:r>
              <a:rPr lang="en-US" dirty="0" err="1"/>
              <a:t>Alignment.CenterHorizontally</a:t>
            </a:r>
            <a:endParaRPr lang="en-US" dirty="0"/>
          </a:p>
          <a:p>
            <a:r>
              <a:rPr lang="en-US" dirty="0"/>
              <a:t>    ) {</a:t>
            </a:r>
          </a:p>
          <a:p>
            <a:r>
              <a:rPr lang="en-US" dirty="0"/>
              <a:t>        Text("Welcome to the Basics </a:t>
            </a:r>
            <a:r>
              <a:rPr lang="en-US" dirty="0" err="1"/>
              <a:t>Codelab</a:t>
            </a:r>
            <a:r>
              <a:rPr lang="en-US" dirty="0"/>
              <a:t>!")</a:t>
            </a:r>
          </a:p>
          <a:p>
            <a:r>
              <a:rPr lang="en-US" dirty="0"/>
              <a:t>        Button(</a:t>
            </a:r>
          </a:p>
          <a:p>
            <a:r>
              <a:rPr lang="en-US" dirty="0"/>
              <a:t>            modifier = </a:t>
            </a:r>
            <a:r>
              <a:rPr lang="en-US" dirty="0" err="1"/>
              <a:t>Modifier.padding</a:t>
            </a:r>
            <a:r>
              <a:rPr lang="en-US" dirty="0"/>
              <a:t>(vertical = 24.dp),</a:t>
            </a:r>
          </a:p>
          <a:p>
            <a:r>
              <a:rPr lang="en-US" dirty="0"/>
              <a:t>            </a:t>
            </a:r>
            <a:r>
              <a:rPr lang="en-US" dirty="0" err="1"/>
              <a:t>onClick</a:t>
            </a:r>
            <a:r>
              <a:rPr lang="en-US" dirty="0"/>
              <a:t> = { </a:t>
            </a:r>
            <a:r>
              <a:rPr lang="en-US" dirty="0" err="1"/>
              <a:t>shouldShowOnboarding</a:t>
            </a:r>
            <a:r>
              <a:rPr lang="en-US" dirty="0"/>
              <a:t> = false } </a:t>
            </a:r>
          </a:p>
          <a:p>
            <a:r>
              <a:rPr lang="en-US" dirty="0"/>
              <a:t>        ) {</a:t>
            </a:r>
          </a:p>
          <a:p>
            <a:r>
              <a:rPr lang="en-US" dirty="0"/>
              <a:t>            Text("Continue")</a:t>
            </a:r>
          </a:p>
          <a:p>
            <a:r>
              <a:rPr lang="en-US" dirty="0"/>
              <a:t>        }</a:t>
            </a:r>
          </a:p>
          <a:p>
            <a:r>
              <a:rPr lang="en-US" dirty="0"/>
              <a:t>    }</a:t>
            </a:r>
          </a:p>
          <a:p>
            <a:r>
              <a:rPr lang="en-US" dirty="0"/>
              <a:t>}</a:t>
            </a:r>
          </a:p>
        </p:txBody>
      </p:sp>
      <p:sp>
        <p:nvSpPr>
          <p:cNvPr id="7" name="TextBox 6">
            <a:extLst>
              <a:ext uri="{FF2B5EF4-FFF2-40B4-BE49-F238E27FC236}">
                <a16:creationId xmlns:a16="http://schemas.microsoft.com/office/drawing/2014/main" id="{DA9004EA-EF52-4316-56C0-E25B0671AC65}"/>
              </a:ext>
            </a:extLst>
          </p:cNvPr>
          <p:cNvSpPr txBox="1"/>
          <p:nvPr/>
        </p:nvSpPr>
        <p:spPr>
          <a:xfrm>
            <a:off x="7408976" y="1430582"/>
            <a:ext cx="4534208" cy="3693319"/>
          </a:xfrm>
          <a:prstGeom prst="rect">
            <a:avLst/>
          </a:prstGeom>
          <a:noFill/>
        </p:spPr>
        <p:txBody>
          <a:bodyPr wrap="square">
            <a:spAutoFit/>
          </a:bodyPr>
          <a:lstStyle/>
          <a:p>
            <a:r>
              <a:rPr lang="ru-RU" dirty="0" err="1"/>
              <a:t>This</a:t>
            </a:r>
            <a:r>
              <a:rPr lang="ru-RU" dirty="0"/>
              <a:t> </a:t>
            </a:r>
            <a:r>
              <a:rPr lang="ru-RU" dirty="0" err="1"/>
              <a:t>code</a:t>
            </a:r>
            <a:r>
              <a:rPr lang="ru-RU" dirty="0"/>
              <a:t> </a:t>
            </a:r>
            <a:r>
              <a:rPr lang="ru-RU" dirty="0" err="1"/>
              <a:t>contains</a:t>
            </a:r>
            <a:r>
              <a:rPr lang="ru-RU" dirty="0"/>
              <a:t> a </a:t>
            </a:r>
            <a:r>
              <a:rPr lang="ru-RU" dirty="0" err="1"/>
              <a:t>bunch</a:t>
            </a:r>
            <a:r>
              <a:rPr lang="ru-RU" dirty="0"/>
              <a:t> </a:t>
            </a:r>
            <a:r>
              <a:rPr lang="ru-RU" dirty="0" err="1"/>
              <a:t>of</a:t>
            </a:r>
            <a:r>
              <a:rPr lang="ru-RU" dirty="0"/>
              <a:t> </a:t>
            </a:r>
            <a:r>
              <a:rPr lang="ru-RU" dirty="0" err="1"/>
              <a:t>new</a:t>
            </a:r>
            <a:r>
              <a:rPr lang="ru-RU" dirty="0"/>
              <a:t> </a:t>
            </a:r>
            <a:r>
              <a:rPr lang="ru-RU" dirty="0" err="1"/>
              <a:t>features</a:t>
            </a:r>
            <a:r>
              <a:rPr lang="ru-RU" dirty="0"/>
              <a:t>:</a:t>
            </a:r>
          </a:p>
          <a:p>
            <a:endParaRPr lang="ru-RU" dirty="0"/>
          </a:p>
          <a:p>
            <a:pPr marL="342900" indent="-342900">
              <a:buAutoNum type="arabicPeriod"/>
            </a:pPr>
            <a:r>
              <a:rPr lang="en-US" dirty="0"/>
              <a:t>N</a:t>
            </a:r>
            <a:r>
              <a:rPr lang="ru-RU" dirty="0" err="1"/>
              <a:t>ew</a:t>
            </a:r>
            <a:r>
              <a:rPr lang="ru-RU" dirty="0"/>
              <a:t> </a:t>
            </a:r>
            <a:r>
              <a:rPr lang="ru-RU" dirty="0" err="1"/>
              <a:t>composable</a:t>
            </a:r>
            <a:r>
              <a:rPr lang="ru-RU" dirty="0"/>
              <a:t> </a:t>
            </a:r>
            <a:r>
              <a:rPr lang="ru-RU" dirty="0" err="1"/>
              <a:t>called</a:t>
            </a:r>
            <a:r>
              <a:rPr lang="ru-RU" dirty="0"/>
              <a:t> </a:t>
            </a:r>
            <a:r>
              <a:rPr lang="ru-RU" dirty="0" err="1"/>
              <a:t>OnboardingScreen</a:t>
            </a:r>
            <a:endParaRPr lang="en-US" dirty="0"/>
          </a:p>
          <a:p>
            <a:pPr marL="342900" indent="-342900">
              <a:buAutoNum type="arabicPeriod"/>
            </a:pPr>
            <a:r>
              <a:rPr lang="ru-RU" dirty="0" err="1"/>
              <a:t>Column</a:t>
            </a:r>
            <a:r>
              <a:rPr lang="ru-RU" dirty="0"/>
              <a:t> </a:t>
            </a:r>
            <a:r>
              <a:rPr lang="ru-RU" dirty="0" err="1"/>
              <a:t>can</a:t>
            </a:r>
            <a:r>
              <a:rPr lang="ru-RU" dirty="0"/>
              <a:t> </a:t>
            </a:r>
            <a:r>
              <a:rPr lang="ru-RU" dirty="0" err="1"/>
              <a:t>be</a:t>
            </a:r>
            <a:r>
              <a:rPr lang="ru-RU" dirty="0"/>
              <a:t> </a:t>
            </a:r>
            <a:r>
              <a:rPr lang="ru-RU" dirty="0" err="1"/>
              <a:t>configured</a:t>
            </a:r>
            <a:r>
              <a:rPr lang="ru-RU" dirty="0"/>
              <a:t> </a:t>
            </a:r>
            <a:r>
              <a:rPr lang="ru-RU" dirty="0" err="1"/>
              <a:t>to</a:t>
            </a:r>
            <a:r>
              <a:rPr lang="ru-RU" dirty="0"/>
              <a:t> </a:t>
            </a:r>
            <a:r>
              <a:rPr lang="ru-RU" dirty="0" err="1"/>
              <a:t>display</a:t>
            </a:r>
            <a:r>
              <a:rPr lang="ru-RU" dirty="0"/>
              <a:t> </a:t>
            </a:r>
            <a:r>
              <a:rPr lang="ru-RU" dirty="0" err="1"/>
              <a:t>its</a:t>
            </a:r>
            <a:r>
              <a:rPr lang="ru-RU" dirty="0"/>
              <a:t> </a:t>
            </a:r>
            <a:r>
              <a:rPr lang="ru-RU" dirty="0" err="1"/>
              <a:t>contents</a:t>
            </a:r>
            <a:r>
              <a:rPr lang="ru-RU" dirty="0"/>
              <a:t> </a:t>
            </a:r>
            <a:r>
              <a:rPr lang="ru-RU" dirty="0" err="1"/>
              <a:t>in</a:t>
            </a:r>
            <a:r>
              <a:rPr lang="ru-RU" dirty="0"/>
              <a:t> </a:t>
            </a:r>
            <a:r>
              <a:rPr lang="ru-RU" dirty="0" err="1"/>
              <a:t>the</a:t>
            </a:r>
            <a:r>
              <a:rPr lang="ru-RU" dirty="0"/>
              <a:t> </a:t>
            </a:r>
            <a:r>
              <a:rPr lang="ru-RU" dirty="0" err="1"/>
              <a:t>center</a:t>
            </a:r>
            <a:r>
              <a:rPr lang="ru-RU" dirty="0"/>
              <a:t> </a:t>
            </a:r>
            <a:r>
              <a:rPr lang="ru-RU" dirty="0" err="1"/>
              <a:t>of</a:t>
            </a:r>
            <a:r>
              <a:rPr lang="ru-RU" dirty="0"/>
              <a:t> </a:t>
            </a:r>
            <a:r>
              <a:rPr lang="ru-RU" dirty="0" err="1"/>
              <a:t>the</a:t>
            </a:r>
            <a:r>
              <a:rPr lang="ru-RU" dirty="0"/>
              <a:t> </a:t>
            </a:r>
            <a:r>
              <a:rPr lang="ru-RU" dirty="0" err="1"/>
              <a:t>screen</a:t>
            </a:r>
            <a:endParaRPr lang="en-US" dirty="0"/>
          </a:p>
          <a:p>
            <a:pPr marL="342900" indent="-342900">
              <a:buAutoNum type="arabicPeriod"/>
            </a:pPr>
            <a:r>
              <a:rPr lang="ru-RU" dirty="0" err="1"/>
              <a:t>shouldShowOnboarding</a:t>
            </a:r>
            <a:r>
              <a:rPr lang="ru-RU" dirty="0"/>
              <a:t> </a:t>
            </a:r>
            <a:r>
              <a:rPr lang="ru-RU" dirty="0" err="1"/>
              <a:t>is</a:t>
            </a:r>
            <a:r>
              <a:rPr lang="ru-RU" dirty="0"/>
              <a:t> </a:t>
            </a:r>
            <a:r>
              <a:rPr lang="ru-RU" dirty="0" err="1"/>
              <a:t>using</a:t>
            </a:r>
            <a:r>
              <a:rPr lang="ru-RU" dirty="0"/>
              <a:t> a </a:t>
            </a:r>
            <a:r>
              <a:rPr lang="ru-RU" dirty="0" err="1"/>
              <a:t>by</a:t>
            </a:r>
            <a:r>
              <a:rPr lang="ru-RU" dirty="0"/>
              <a:t> </a:t>
            </a:r>
            <a:r>
              <a:rPr lang="ru-RU" dirty="0" err="1"/>
              <a:t>keyword</a:t>
            </a:r>
            <a:r>
              <a:rPr lang="ru-RU" dirty="0"/>
              <a:t> </a:t>
            </a:r>
            <a:r>
              <a:rPr lang="ru-RU" dirty="0" err="1"/>
              <a:t>instead</a:t>
            </a:r>
            <a:r>
              <a:rPr lang="ru-RU" dirty="0"/>
              <a:t> </a:t>
            </a:r>
            <a:r>
              <a:rPr lang="ru-RU" dirty="0" err="1"/>
              <a:t>of</a:t>
            </a:r>
            <a:r>
              <a:rPr lang="ru-RU" dirty="0"/>
              <a:t> </a:t>
            </a:r>
            <a:r>
              <a:rPr lang="ru-RU" dirty="0" err="1"/>
              <a:t>the</a:t>
            </a:r>
            <a:r>
              <a:rPr lang="ru-RU" dirty="0"/>
              <a:t> =. </a:t>
            </a:r>
            <a:r>
              <a:rPr lang="ru-RU" dirty="0" err="1"/>
              <a:t>This</a:t>
            </a:r>
            <a:r>
              <a:rPr lang="ru-RU" dirty="0"/>
              <a:t> </a:t>
            </a:r>
            <a:r>
              <a:rPr lang="ru-RU" dirty="0" err="1"/>
              <a:t>is</a:t>
            </a:r>
            <a:r>
              <a:rPr lang="ru-RU" dirty="0"/>
              <a:t> a </a:t>
            </a:r>
            <a:r>
              <a:rPr lang="ru-RU" dirty="0" err="1"/>
              <a:t>property</a:t>
            </a:r>
            <a:r>
              <a:rPr lang="ru-RU" dirty="0"/>
              <a:t> </a:t>
            </a:r>
            <a:r>
              <a:rPr lang="ru-RU" dirty="0" err="1"/>
              <a:t>delegate</a:t>
            </a:r>
            <a:r>
              <a:rPr lang="ru-RU" dirty="0"/>
              <a:t> </a:t>
            </a:r>
            <a:r>
              <a:rPr lang="ru-RU" dirty="0" err="1"/>
              <a:t>that</a:t>
            </a:r>
            <a:r>
              <a:rPr lang="ru-RU" dirty="0"/>
              <a:t> </a:t>
            </a:r>
            <a:r>
              <a:rPr lang="ru-RU" dirty="0" err="1"/>
              <a:t>saves</a:t>
            </a:r>
            <a:r>
              <a:rPr lang="ru-RU" dirty="0"/>
              <a:t> </a:t>
            </a:r>
            <a:r>
              <a:rPr lang="ru-RU" dirty="0" err="1"/>
              <a:t>you</a:t>
            </a:r>
            <a:r>
              <a:rPr lang="ru-RU" dirty="0"/>
              <a:t> </a:t>
            </a:r>
            <a:r>
              <a:rPr lang="ru-RU" dirty="0" err="1"/>
              <a:t>from</a:t>
            </a:r>
            <a:r>
              <a:rPr lang="ru-RU" dirty="0"/>
              <a:t> </a:t>
            </a:r>
            <a:r>
              <a:rPr lang="ru-RU" dirty="0" err="1"/>
              <a:t>typing</a:t>
            </a:r>
            <a:r>
              <a:rPr lang="ru-RU" dirty="0"/>
              <a:t> .</a:t>
            </a:r>
            <a:r>
              <a:rPr lang="ru-RU" dirty="0" err="1"/>
              <a:t>value</a:t>
            </a:r>
            <a:r>
              <a:rPr lang="ru-RU" dirty="0"/>
              <a:t> </a:t>
            </a:r>
            <a:r>
              <a:rPr lang="ru-RU" dirty="0" err="1"/>
              <a:t>every</a:t>
            </a:r>
            <a:r>
              <a:rPr lang="ru-RU" dirty="0"/>
              <a:t> </a:t>
            </a:r>
            <a:r>
              <a:rPr lang="ru-RU" dirty="0" err="1"/>
              <a:t>time</a:t>
            </a:r>
            <a:r>
              <a:rPr lang="ru-RU" dirty="0"/>
              <a:t>.</a:t>
            </a:r>
            <a:endParaRPr lang="en-US" dirty="0"/>
          </a:p>
          <a:p>
            <a:pPr marL="342900" indent="-342900">
              <a:buAutoNum type="arabicPeriod"/>
            </a:pPr>
            <a:r>
              <a:rPr lang="ru-RU" dirty="0" err="1"/>
              <a:t>When</a:t>
            </a:r>
            <a:r>
              <a:rPr lang="ru-RU" dirty="0"/>
              <a:t> </a:t>
            </a:r>
            <a:r>
              <a:rPr lang="ru-RU" dirty="0" err="1"/>
              <a:t>the</a:t>
            </a:r>
            <a:r>
              <a:rPr lang="ru-RU" dirty="0"/>
              <a:t> </a:t>
            </a:r>
            <a:r>
              <a:rPr lang="ru-RU" dirty="0" err="1"/>
              <a:t>button</a:t>
            </a:r>
            <a:r>
              <a:rPr lang="ru-RU" dirty="0"/>
              <a:t> </a:t>
            </a:r>
            <a:r>
              <a:rPr lang="ru-RU" dirty="0" err="1"/>
              <a:t>is</a:t>
            </a:r>
            <a:r>
              <a:rPr lang="ru-RU" dirty="0"/>
              <a:t> </a:t>
            </a:r>
            <a:r>
              <a:rPr lang="ru-RU" dirty="0" err="1"/>
              <a:t>clicked</a:t>
            </a:r>
            <a:r>
              <a:rPr lang="ru-RU" dirty="0"/>
              <a:t>, </a:t>
            </a:r>
            <a:r>
              <a:rPr lang="ru-RU" dirty="0" err="1"/>
              <a:t>shouldShowOnboarding</a:t>
            </a:r>
            <a:r>
              <a:rPr lang="ru-RU" dirty="0"/>
              <a:t> </a:t>
            </a:r>
            <a:r>
              <a:rPr lang="ru-RU" dirty="0" err="1"/>
              <a:t>is</a:t>
            </a:r>
            <a:r>
              <a:rPr lang="ru-RU" dirty="0"/>
              <a:t> </a:t>
            </a:r>
            <a:r>
              <a:rPr lang="ru-RU" dirty="0" err="1"/>
              <a:t>set</a:t>
            </a:r>
            <a:r>
              <a:rPr lang="ru-RU" dirty="0"/>
              <a:t> </a:t>
            </a:r>
            <a:r>
              <a:rPr lang="ru-RU" dirty="0" err="1"/>
              <a:t>to</a:t>
            </a:r>
            <a:r>
              <a:rPr lang="ru-RU" dirty="0"/>
              <a:t> </a:t>
            </a:r>
            <a:r>
              <a:rPr lang="ru-RU" dirty="0" err="1"/>
              <a:t>false</a:t>
            </a:r>
            <a:r>
              <a:rPr lang="ru-RU" dirty="0"/>
              <a:t>, </a:t>
            </a:r>
            <a:r>
              <a:rPr lang="ru-RU" dirty="0" err="1"/>
              <a:t>however</a:t>
            </a:r>
            <a:r>
              <a:rPr lang="ru-RU" dirty="0"/>
              <a:t> </a:t>
            </a:r>
            <a:r>
              <a:rPr lang="ru-RU" dirty="0" err="1"/>
              <a:t>you</a:t>
            </a:r>
            <a:r>
              <a:rPr lang="ru-RU" dirty="0"/>
              <a:t> </a:t>
            </a:r>
            <a:r>
              <a:rPr lang="ru-RU" dirty="0" err="1"/>
              <a:t>are</a:t>
            </a:r>
            <a:r>
              <a:rPr lang="ru-RU" dirty="0"/>
              <a:t> </a:t>
            </a:r>
            <a:r>
              <a:rPr lang="ru-RU" dirty="0" err="1"/>
              <a:t>not</a:t>
            </a:r>
            <a:r>
              <a:rPr lang="ru-RU" dirty="0"/>
              <a:t> </a:t>
            </a:r>
            <a:r>
              <a:rPr lang="ru-RU" dirty="0" err="1"/>
              <a:t>reading</a:t>
            </a:r>
            <a:r>
              <a:rPr lang="ru-RU" dirty="0"/>
              <a:t> </a:t>
            </a:r>
            <a:r>
              <a:rPr lang="ru-RU" dirty="0" err="1"/>
              <a:t>the</a:t>
            </a:r>
            <a:r>
              <a:rPr lang="ru-RU" dirty="0"/>
              <a:t> </a:t>
            </a:r>
            <a:r>
              <a:rPr lang="ru-RU" dirty="0" err="1"/>
              <a:t>state</a:t>
            </a:r>
            <a:r>
              <a:rPr lang="ru-RU" dirty="0"/>
              <a:t> </a:t>
            </a:r>
            <a:r>
              <a:rPr lang="ru-RU" dirty="0" err="1"/>
              <a:t>from</a:t>
            </a:r>
            <a:r>
              <a:rPr lang="ru-RU" dirty="0"/>
              <a:t> </a:t>
            </a:r>
            <a:r>
              <a:rPr lang="ru-RU" dirty="0" err="1"/>
              <a:t>anywhere</a:t>
            </a:r>
            <a:r>
              <a:rPr lang="ru-RU" dirty="0"/>
              <a:t> </a:t>
            </a:r>
            <a:r>
              <a:rPr lang="ru-RU" dirty="0" err="1"/>
              <a:t>yet</a:t>
            </a:r>
            <a:r>
              <a:rPr lang="ru-RU" dirty="0"/>
              <a:t>.</a:t>
            </a:r>
          </a:p>
        </p:txBody>
      </p:sp>
    </p:spTree>
    <p:extLst>
      <p:ext uri="{BB962C8B-B14F-4D97-AF65-F5344CB8AC3E}">
        <p14:creationId xmlns:p14="http://schemas.microsoft.com/office/powerpoint/2010/main" val="1438102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D15A0-6DAB-DE3E-0AF3-705B4B1AFC8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5D5EFBC-AC08-3D48-652B-C021D6D65BDA}"/>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6369093D-38B7-31D3-6153-2DD7868FCA28}"/>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66A00DFA-F780-BAAD-16FB-50090D779E50}"/>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94ECCFF1-4A2F-830E-D5E9-03E5E53E44B4}"/>
              </a:ext>
            </a:extLst>
          </p:cNvPr>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a:extLst>
              <a:ext uri="{FF2B5EF4-FFF2-40B4-BE49-F238E27FC236}">
                <a16:creationId xmlns:a16="http://schemas.microsoft.com/office/drawing/2014/main" id="{6BAE9A99-8BED-12B0-2958-3DE717E8E4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7875BED-13EF-DF6C-DFF6-390D9A77A1C9}"/>
              </a:ext>
            </a:extLst>
          </p:cNvPr>
          <p:cNvSpPr txBox="1"/>
          <p:nvPr/>
        </p:nvSpPr>
        <p:spPr>
          <a:xfrm>
            <a:off x="360783" y="897196"/>
            <a:ext cx="11331207" cy="1754326"/>
          </a:xfrm>
          <a:prstGeom prst="rect">
            <a:avLst/>
          </a:prstGeom>
          <a:noFill/>
        </p:spPr>
        <p:txBody>
          <a:bodyPr wrap="square">
            <a:spAutoFit/>
          </a:bodyPr>
          <a:lstStyle/>
          <a:p>
            <a:r>
              <a:rPr lang="en-US" dirty="0"/>
              <a:t>Now we can add this new onboarding screen to our app. We want to show it on launch and then hide it when the user presses "Continue".</a:t>
            </a:r>
          </a:p>
          <a:p>
            <a:endParaRPr lang="en-US" dirty="0"/>
          </a:p>
          <a:p>
            <a:r>
              <a:rPr lang="en-US" dirty="0"/>
              <a:t>In Compose you don't hide UI elements. Instead, you simply don't add them to the composition, so they're not added to the UI tree that Compose generates. You do this with simple conditional Kotlin logic. For example to show the onboarding screen or the list of greetings you would do something like:</a:t>
            </a:r>
            <a:endParaRPr lang="ru-RU" dirty="0"/>
          </a:p>
        </p:txBody>
      </p:sp>
      <p:sp>
        <p:nvSpPr>
          <p:cNvPr id="3" name="TextBox 2">
            <a:extLst>
              <a:ext uri="{FF2B5EF4-FFF2-40B4-BE49-F238E27FC236}">
                <a16:creationId xmlns:a16="http://schemas.microsoft.com/office/drawing/2014/main" id="{8763CE6B-DBE2-A462-E197-35269B3BCF21}"/>
              </a:ext>
            </a:extLst>
          </p:cNvPr>
          <p:cNvSpPr txBox="1"/>
          <p:nvPr/>
        </p:nvSpPr>
        <p:spPr>
          <a:xfrm>
            <a:off x="607189" y="2794397"/>
            <a:ext cx="8762842" cy="3139321"/>
          </a:xfrm>
          <a:prstGeom prst="rect">
            <a:avLst/>
          </a:prstGeom>
          <a:solidFill>
            <a:schemeClr val="accent1">
              <a:lumMod val="40000"/>
              <a:lumOff val="60000"/>
            </a:schemeClr>
          </a:solidFill>
          <a:ln>
            <a:solidFill>
              <a:schemeClr val="tx1"/>
            </a:solidFill>
          </a:ln>
        </p:spPr>
        <p:txBody>
          <a:bodyPr wrap="square">
            <a:spAutoFit/>
          </a:bodyPr>
          <a:lstStyle/>
          <a:p>
            <a:r>
              <a:rPr lang="en-US" dirty="0"/>
              <a:t>// Don't copy yet</a:t>
            </a:r>
          </a:p>
          <a:p>
            <a:r>
              <a:rPr lang="en-US" dirty="0"/>
              <a:t>@Composable</a:t>
            </a:r>
          </a:p>
          <a:p>
            <a:r>
              <a:rPr lang="en-US" dirty="0"/>
              <a:t>fun </a:t>
            </a:r>
            <a:r>
              <a:rPr lang="en-US" dirty="0" err="1"/>
              <a:t>MyApp</a:t>
            </a:r>
            <a:r>
              <a:rPr lang="en-US" dirty="0"/>
              <a:t>(modifier: Modifier = Modifier) {</a:t>
            </a:r>
          </a:p>
          <a:p>
            <a:r>
              <a:rPr lang="en-US" dirty="0"/>
              <a:t>    Surface(modifier) {</a:t>
            </a:r>
          </a:p>
          <a:p>
            <a:r>
              <a:rPr lang="en-US" dirty="0"/>
              <a:t>        if (</a:t>
            </a:r>
            <a:r>
              <a:rPr lang="en-US" dirty="0" err="1"/>
              <a:t>shouldShowOnboarding</a:t>
            </a:r>
            <a:r>
              <a:rPr lang="en-US" dirty="0"/>
              <a:t>) {</a:t>
            </a:r>
          </a:p>
          <a:p>
            <a:r>
              <a:rPr lang="en-US" dirty="0"/>
              <a:t>             </a:t>
            </a:r>
            <a:r>
              <a:rPr lang="en-US" dirty="0" err="1"/>
              <a:t>OnboardingScreen</a:t>
            </a:r>
            <a:r>
              <a:rPr lang="en-US" dirty="0"/>
              <a:t>()</a:t>
            </a:r>
          </a:p>
          <a:p>
            <a:r>
              <a:rPr lang="en-US" dirty="0"/>
              <a:t>        } else {</a:t>
            </a:r>
          </a:p>
          <a:p>
            <a:r>
              <a:rPr lang="en-US" dirty="0"/>
              <a:t>            Greetings()</a:t>
            </a:r>
          </a:p>
          <a:p>
            <a:r>
              <a:rPr lang="en-US" dirty="0"/>
              <a:t>        }</a:t>
            </a:r>
          </a:p>
          <a:p>
            <a:r>
              <a:rPr lang="en-US" dirty="0"/>
              <a:t>    }</a:t>
            </a:r>
          </a:p>
          <a:p>
            <a:r>
              <a:rPr lang="en-US" dirty="0"/>
              <a:t>}</a:t>
            </a:r>
            <a:endParaRPr lang="ru-RU" dirty="0"/>
          </a:p>
        </p:txBody>
      </p:sp>
    </p:spTree>
    <p:extLst>
      <p:ext uri="{BB962C8B-B14F-4D97-AF65-F5344CB8AC3E}">
        <p14:creationId xmlns:p14="http://schemas.microsoft.com/office/powerpoint/2010/main" val="1942440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79ED-7FE8-210C-B358-8DEBBBCFC56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868546C-6758-26E1-31BC-2EFD455384AC}"/>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3AA920E9-ED59-A1F2-D28D-0F057DDA83F6}"/>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814F8109-A8DF-121E-8AE9-4CEFD96099CC}"/>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0A1E973-EE4D-98D5-8EE6-C9EE216805FE}"/>
              </a:ext>
            </a:extLst>
          </p:cNvPr>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a:extLst>
              <a:ext uri="{FF2B5EF4-FFF2-40B4-BE49-F238E27FC236}">
                <a16:creationId xmlns:a16="http://schemas.microsoft.com/office/drawing/2014/main" id="{F3184E51-02BD-A4DE-30E4-D33529BC92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41CA1-5760-FA43-55A7-663BF1099E56}"/>
              </a:ext>
            </a:extLst>
          </p:cNvPr>
          <p:cNvSpPr txBox="1"/>
          <p:nvPr/>
        </p:nvSpPr>
        <p:spPr>
          <a:xfrm>
            <a:off x="360783" y="897196"/>
            <a:ext cx="11331207" cy="1200329"/>
          </a:xfrm>
          <a:prstGeom prst="rect">
            <a:avLst/>
          </a:prstGeom>
          <a:noFill/>
        </p:spPr>
        <p:txBody>
          <a:bodyPr wrap="square">
            <a:spAutoFit/>
          </a:bodyPr>
          <a:lstStyle/>
          <a:p>
            <a:r>
              <a:rPr lang="en-US" dirty="0"/>
              <a:t>We don't have access to </a:t>
            </a:r>
            <a:r>
              <a:rPr lang="en-US" dirty="0" err="1"/>
              <a:t>shouldShowOnboarding</a:t>
            </a:r>
            <a:r>
              <a:rPr lang="en-US" dirty="0"/>
              <a:t> . It's clear that we need to share the state that we created in </a:t>
            </a:r>
            <a:r>
              <a:rPr lang="en-US" dirty="0" err="1"/>
              <a:t>OnboardingScreen</a:t>
            </a:r>
            <a:r>
              <a:rPr lang="en-US" dirty="0"/>
              <a:t> with the </a:t>
            </a:r>
            <a:r>
              <a:rPr lang="en-US" dirty="0" err="1"/>
              <a:t>MyApp</a:t>
            </a:r>
            <a:r>
              <a:rPr lang="en-US" dirty="0"/>
              <a:t> composable. Instead of somehow sharing the value of the state with its parent, we hoist the state – move it to the common ancestor that needs to access it. First, move the content of </a:t>
            </a:r>
            <a:r>
              <a:rPr lang="en-US" dirty="0" err="1"/>
              <a:t>MyApp</a:t>
            </a:r>
            <a:r>
              <a:rPr lang="en-US" dirty="0"/>
              <a:t> into a new composable called Greetings. </a:t>
            </a:r>
            <a:endParaRPr lang="ru-RU" dirty="0"/>
          </a:p>
        </p:txBody>
      </p:sp>
      <p:sp>
        <p:nvSpPr>
          <p:cNvPr id="4" name="TextBox 3">
            <a:extLst>
              <a:ext uri="{FF2B5EF4-FFF2-40B4-BE49-F238E27FC236}">
                <a16:creationId xmlns:a16="http://schemas.microsoft.com/office/drawing/2014/main" id="{EED03A9B-51D3-A8FA-1E5E-3DF3AB238547}"/>
              </a:ext>
            </a:extLst>
          </p:cNvPr>
          <p:cNvSpPr txBox="1"/>
          <p:nvPr/>
        </p:nvSpPr>
        <p:spPr>
          <a:xfrm>
            <a:off x="360782" y="2097525"/>
            <a:ext cx="11331207" cy="4524315"/>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a:t>
            </a:r>
            <a:r>
              <a:rPr lang="en-US" dirty="0" err="1"/>
              <a:t>MyApp</a:t>
            </a:r>
            <a:r>
              <a:rPr lang="en-US" dirty="0"/>
              <a:t>(modifier: Modifier = Modifier) {</a:t>
            </a:r>
          </a:p>
          <a:p>
            <a:r>
              <a:rPr lang="en-US" dirty="0"/>
              <a:t>     Greetings()</a:t>
            </a:r>
          </a:p>
          <a:p>
            <a:r>
              <a:rPr lang="en-US" dirty="0"/>
              <a:t>}</a:t>
            </a:r>
          </a:p>
          <a:p>
            <a:endParaRPr lang="en-US" dirty="0"/>
          </a:p>
          <a:p>
            <a:r>
              <a:rPr lang="en-US" dirty="0"/>
              <a:t>@Composable</a:t>
            </a:r>
          </a:p>
          <a:p>
            <a:r>
              <a:rPr lang="en-US" dirty="0"/>
              <a:t>private fun Greetings(</a:t>
            </a:r>
          </a:p>
          <a:p>
            <a:r>
              <a:rPr lang="en-US" dirty="0"/>
              <a:t>    modifier: Modifier = Modifier,</a:t>
            </a:r>
          </a:p>
          <a:p>
            <a:r>
              <a:rPr lang="en-US" dirty="0"/>
              <a:t>    names: List&lt;String&gt; = </a:t>
            </a:r>
            <a:r>
              <a:rPr lang="en-US" dirty="0" err="1"/>
              <a:t>listOf</a:t>
            </a:r>
            <a:r>
              <a:rPr lang="en-US" dirty="0"/>
              <a:t>("World", "Compose")</a:t>
            </a:r>
          </a:p>
          <a:p>
            <a:r>
              <a:rPr lang="en-US" dirty="0"/>
              <a:t>) {</a:t>
            </a:r>
          </a:p>
          <a:p>
            <a:r>
              <a:rPr lang="en-US" dirty="0"/>
              <a:t>    Column(modifier = </a:t>
            </a:r>
            <a:r>
              <a:rPr lang="en-US" dirty="0" err="1"/>
              <a:t>modifier.padding</a:t>
            </a:r>
            <a:r>
              <a:rPr lang="en-US" dirty="0"/>
              <a:t>(vertical = 4.dp)) {</a:t>
            </a:r>
          </a:p>
          <a:p>
            <a:r>
              <a:rPr lang="en-US" dirty="0"/>
              <a:t>        for (name in names) {</a:t>
            </a:r>
          </a:p>
          <a:p>
            <a:r>
              <a:rPr lang="en-US" dirty="0"/>
              <a:t>            Greeting(name = name)</a:t>
            </a:r>
          </a:p>
          <a:p>
            <a:r>
              <a:rPr lang="en-US" dirty="0"/>
              <a:t>        }</a:t>
            </a:r>
          </a:p>
          <a:p>
            <a:r>
              <a:rPr lang="en-US" dirty="0"/>
              <a:t>    }</a:t>
            </a:r>
          </a:p>
          <a:p>
            <a:r>
              <a:rPr lang="en-US" dirty="0"/>
              <a:t>}</a:t>
            </a:r>
            <a:endParaRPr lang="ru-RU" dirty="0"/>
          </a:p>
        </p:txBody>
      </p:sp>
    </p:spTree>
    <p:extLst>
      <p:ext uri="{BB962C8B-B14F-4D97-AF65-F5344CB8AC3E}">
        <p14:creationId xmlns:p14="http://schemas.microsoft.com/office/powerpoint/2010/main" val="3981624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58D9C-E888-3A12-0BC3-5C93F847029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E05DB0C-8BF6-EA9E-DBC5-2DE3FDE9FE98}"/>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D8F92430-FF89-E2B5-A8AC-40B0BAC96058}"/>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B2E92936-3CF3-BD4E-BDAC-5916FA6CFB5A}"/>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01FF457-5232-A835-E5CE-AE40F645886C}"/>
              </a:ext>
            </a:extLst>
          </p:cNvPr>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a:extLst>
              <a:ext uri="{FF2B5EF4-FFF2-40B4-BE49-F238E27FC236}">
                <a16:creationId xmlns:a16="http://schemas.microsoft.com/office/drawing/2014/main" id="{0BCF6157-8EB0-1485-E133-796E086ECE5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854B619-29E6-0760-A5F7-70300E0B2D7B}"/>
              </a:ext>
            </a:extLst>
          </p:cNvPr>
          <p:cNvSpPr txBox="1"/>
          <p:nvPr/>
        </p:nvSpPr>
        <p:spPr>
          <a:xfrm>
            <a:off x="360783" y="897196"/>
            <a:ext cx="11331207" cy="2585323"/>
          </a:xfrm>
          <a:prstGeom prst="rect">
            <a:avLst/>
          </a:prstGeom>
          <a:noFill/>
        </p:spPr>
        <p:txBody>
          <a:bodyPr wrap="square">
            <a:spAutoFit/>
          </a:bodyPr>
          <a:lstStyle/>
          <a:p>
            <a:r>
              <a:rPr lang="en-US" dirty="0"/>
              <a:t>Now add the logic to show the different screens in </a:t>
            </a:r>
            <a:r>
              <a:rPr lang="en-US" dirty="0" err="1"/>
              <a:t>MyApp</a:t>
            </a:r>
            <a:r>
              <a:rPr lang="en-US" dirty="0"/>
              <a:t>, and hoist the state. We also need to share </a:t>
            </a:r>
            <a:r>
              <a:rPr lang="en-US" dirty="0" err="1"/>
              <a:t>shouldShowOnboarding</a:t>
            </a:r>
            <a:r>
              <a:rPr lang="en-US" dirty="0"/>
              <a:t> with the onboarding screen but we are not going to pass it directly. Instead of letting </a:t>
            </a:r>
            <a:r>
              <a:rPr lang="en-US" dirty="0" err="1"/>
              <a:t>OnboardingScreen</a:t>
            </a:r>
            <a:r>
              <a:rPr lang="en-US" dirty="0"/>
              <a:t> mutate our state, it would be better to let it notify us when the user clicked on the Continue button.</a:t>
            </a:r>
          </a:p>
          <a:p>
            <a:endParaRPr lang="en-US" dirty="0"/>
          </a:p>
          <a:p>
            <a:r>
              <a:rPr lang="en-US" dirty="0"/>
              <a:t>We pass events by passing callbacks down. Callbacks are functions that are passed as arguments to other functions and get executed when the event occurs.</a:t>
            </a:r>
          </a:p>
          <a:p>
            <a:endParaRPr lang="en-US" dirty="0"/>
          </a:p>
          <a:p>
            <a:r>
              <a:rPr lang="en-US" dirty="0"/>
              <a:t>Try to add a function parameter to the onboarding screen defined as </a:t>
            </a:r>
            <a:r>
              <a:rPr lang="en-US" dirty="0" err="1"/>
              <a:t>onContinueClicked</a:t>
            </a:r>
            <a:r>
              <a:rPr lang="en-US" dirty="0"/>
              <a:t>: () -&gt; Unit so you can mutate the state from </a:t>
            </a:r>
            <a:r>
              <a:rPr lang="en-US" dirty="0" err="1"/>
              <a:t>MyApp</a:t>
            </a:r>
            <a:r>
              <a:rPr lang="en-US" dirty="0"/>
              <a:t>.</a:t>
            </a:r>
          </a:p>
        </p:txBody>
      </p:sp>
    </p:spTree>
    <p:extLst>
      <p:ext uri="{BB962C8B-B14F-4D97-AF65-F5344CB8AC3E}">
        <p14:creationId xmlns:p14="http://schemas.microsoft.com/office/powerpoint/2010/main" val="1016811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EEA90-96AB-BDAC-1745-68C901F75A4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C42BF1F-98C4-E7EC-6268-00CE95CBE4F7}"/>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95882E66-094B-EE8D-CFFC-6EA8E9C3F809}"/>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40E5631F-1FA1-9035-EBB0-B610F4EB2956}"/>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E0D89F3B-A206-1922-438D-C153B5B6C0E8}"/>
              </a:ext>
            </a:extLst>
          </p:cNvPr>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a:extLst>
              <a:ext uri="{FF2B5EF4-FFF2-40B4-BE49-F238E27FC236}">
                <a16:creationId xmlns:a16="http://schemas.microsoft.com/office/drawing/2014/main" id="{B2689F46-59AB-ABD6-336D-EA555CD5BD3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4DA2F8A-2DE4-3A76-731F-37DA81F98274}"/>
              </a:ext>
            </a:extLst>
          </p:cNvPr>
          <p:cNvSpPr txBox="1"/>
          <p:nvPr/>
        </p:nvSpPr>
        <p:spPr>
          <a:xfrm>
            <a:off x="426098" y="908704"/>
            <a:ext cx="11339804" cy="5394960"/>
          </a:xfrm>
          <a:prstGeom prst="rect">
            <a:avLst/>
          </a:prstGeom>
          <a:solidFill>
            <a:schemeClr val="accent1">
              <a:lumMod val="40000"/>
              <a:lumOff val="60000"/>
            </a:schemeClr>
          </a:solidFill>
          <a:ln>
            <a:solidFill>
              <a:schemeClr val="tx1"/>
            </a:solidFill>
          </a:ln>
        </p:spPr>
        <p:txBody>
          <a:bodyPr wrap="square" numCol="2">
            <a:spAutoFit/>
          </a:bodyPr>
          <a:lstStyle/>
          <a:p>
            <a:r>
              <a:rPr lang="en-US" dirty="0"/>
              <a:t>@Composable</a:t>
            </a:r>
          </a:p>
          <a:p>
            <a:r>
              <a:rPr lang="en-US" dirty="0"/>
              <a:t>fun </a:t>
            </a:r>
            <a:r>
              <a:rPr lang="en-US" dirty="0" err="1"/>
              <a:t>MyApp</a:t>
            </a:r>
            <a:r>
              <a:rPr lang="en-US" dirty="0"/>
              <a:t>(modifier: Modifier = Modifier) {</a:t>
            </a:r>
          </a:p>
          <a:p>
            <a:r>
              <a:rPr lang="en-US" dirty="0"/>
              <a:t>    var </a:t>
            </a:r>
            <a:r>
              <a:rPr lang="en-US" dirty="0" err="1"/>
              <a:t>shouldShowOnboarding</a:t>
            </a:r>
            <a:r>
              <a:rPr lang="en-US" dirty="0"/>
              <a:t> by remember { </a:t>
            </a:r>
            <a:r>
              <a:rPr lang="en-US" dirty="0" err="1"/>
              <a:t>mutableStateOf</a:t>
            </a:r>
            <a:r>
              <a:rPr lang="en-US" dirty="0"/>
              <a:t>(true) }</a:t>
            </a:r>
          </a:p>
          <a:p>
            <a:r>
              <a:rPr lang="en-US" dirty="0"/>
              <a:t>    Surface(modifier) {</a:t>
            </a:r>
          </a:p>
          <a:p>
            <a:r>
              <a:rPr lang="en-US" dirty="0"/>
              <a:t>        if (</a:t>
            </a:r>
            <a:r>
              <a:rPr lang="en-US" dirty="0" err="1"/>
              <a:t>shouldShowOnboarding</a:t>
            </a:r>
            <a:r>
              <a:rPr lang="en-US" dirty="0"/>
              <a:t>) {</a:t>
            </a:r>
          </a:p>
          <a:p>
            <a:r>
              <a:rPr lang="en-US" dirty="0"/>
              <a:t>            </a:t>
            </a:r>
            <a:r>
              <a:rPr lang="en-US" dirty="0" err="1"/>
              <a:t>OnboardingScreen</a:t>
            </a:r>
            <a:r>
              <a:rPr lang="en-US" dirty="0"/>
              <a:t>(</a:t>
            </a:r>
            <a:r>
              <a:rPr lang="en-US" dirty="0" err="1"/>
              <a:t>onContinueClicked</a:t>
            </a:r>
            <a:r>
              <a:rPr lang="en-US" dirty="0"/>
              <a:t> = { </a:t>
            </a:r>
            <a:r>
              <a:rPr lang="en-US" dirty="0" err="1"/>
              <a:t>shouldShowOnboarding</a:t>
            </a:r>
            <a:r>
              <a:rPr lang="en-US" dirty="0"/>
              <a:t> = false })</a:t>
            </a:r>
          </a:p>
          <a:p>
            <a:r>
              <a:rPr lang="en-US" dirty="0"/>
              <a:t>        } else {</a:t>
            </a:r>
          </a:p>
          <a:p>
            <a:r>
              <a:rPr lang="en-US" dirty="0"/>
              <a:t>            Greetings()</a:t>
            </a:r>
          </a:p>
          <a:p>
            <a:r>
              <a:rPr lang="en-US" dirty="0"/>
              <a:t>        }</a:t>
            </a:r>
          </a:p>
          <a:p>
            <a:r>
              <a:rPr lang="en-US" dirty="0"/>
              <a:t>    }</a:t>
            </a:r>
          </a:p>
          <a:p>
            <a:r>
              <a:rPr lang="en-US" dirty="0"/>
              <a:t>}</a:t>
            </a:r>
          </a:p>
          <a:p>
            <a:endParaRPr lang="en-US" dirty="0"/>
          </a:p>
          <a:p>
            <a:r>
              <a:rPr lang="en-US" dirty="0"/>
              <a:t>@Composable</a:t>
            </a:r>
          </a:p>
          <a:p>
            <a:r>
              <a:rPr lang="en-US" dirty="0"/>
              <a:t>fun </a:t>
            </a:r>
            <a:r>
              <a:rPr lang="en-US" dirty="0" err="1"/>
              <a:t>OnboardingScreen</a:t>
            </a:r>
            <a:r>
              <a:rPr lang="en-US" dirty="0"/>
              <a:t>(</a:t>
            </a:r>
          </a:p>
          <a:p>
            <a:r>
              <a:rPr lang="en-US" dirty="0"/>
              <a:t>    </a:t>
            </a:r>
            <a:r>
              <a:rPr lang="en-US" dirty="0" err="1"/>
              <a:t>onContinueClicked</a:t>
            </a:r>
            <a:r>
              <a:rPr lang="en-US" dirty="0"/>
              <a:t>: () -&gt; Unit,</a:t>
            </a:r>
          </a:p>
          <a:p>
            <a:r>
              <a:rPr lang="en-US" dirty="0"/>
              <a:t>    modifier: Modifier = Modifier</a:t>
            </a:r>
          </a:p>
          <a:p>
            <a:r>
              <a:rPr lang="en-US" dirty="0"/>
              <a:t>) {</a:t>
            </a:r>
          </a:p>
          <a:p>
            <a:endParaRPr lang="en-US" dirty="0"/>
          </a:p>
          <a:p>
            <a:endParaRPr lang="en-US" dirty="0"/>
          </a:p>
          <a:p>
            <a:r>
              <a:rPr lang="en-US" dirty="0"/>
              <a:t>    Column(</a:t>
            </a:r>
          </a:p>
          <a:p>
            <a:r>
              <a:rPr lang="en-US" dirty="0"/>
              <a:t>        modifier = </a:t>
            </a:r>
            <a:r>
              <a:rPr lang="en-US" dirty="0" err="1"/>
              <a:t>modifier.fillMaxSize</a:t>
            </a:r>
            <a:r>
              <a:rPr lang="en-US" dirty="0"/>
              <a:t>(),</a:t>
            </a:r>
          </a:p>
          <a:p>
            <a:r>
              <a:rPr lang="en-US" dirty="0"/>
              <a:t>        </a:t>
            </a:r>
            <a:r>
              <a:rPr lang="en-US" dirty="0" err="1"/>
              <a:t>verticalArrangement</a:t>
            </a:r>
            <a:r>
              <a:rPr lang="en-US" dirty="0"/>
              <a:t> = </a:t>
            </a:r>
            <a:r>
              <a:rPr lang="en-US" dirty="0" err="1"/>
              <a:t>Arrangement.Center</a:t>
            </a:r>
            <a:r>
              <a:rPr lang="en-US" dirty="0"/>
              <a:t>,</a:t>
            </a:r>
          </a:p>
          <a:p>
            <a:r>
              <a:rPr lang="en-US" dirty="0"/>
              <a:t>        </a:t>
            </a:r>
            <a:r>
              <a:rPr lang="en-US" dirty="0" err="1"/>
              <a:t>horizontalAlignment</a:t>
            </a:r>
            <a:r>
              <a:rPr lang="en-US" dirty="0"/>
              <a:t> = </a:t>
            </a:r>
            <a:r>
              <a:rPr lang="en-US" dirty="0" err="1"/>
              <a:t>Alignment.CenterHorizontally</a:t>
            </a:r>
            <a:endParaRPr lang="en-US" dirty="0"/>
          </a:p>
          <a:p>
            <a:r>
              <a:rPr lang="en-US" dirty="0"/>
              <a:t>    ) {</a:t>
            </a:r>
          </a:p>
          <a:p>
            <a:r>
              <a:rPr lang="en-US" dirty="0"/>
              <a:t>        Text("Welcome to the Basics </a:t>
            </a:r>
            <a:r>
              <a:rPr lang="en-US" dirty="0" err="1"/>
              <a:t>Codelab</a:t>
            </a:r>
            <a:r>
              <a:rPr lang="en-US" dirty="0"/>
              <a:t>!")</a:t>
            </a:r>
          </a:p>
          <a:p>
            <a:r>
              <a:rPr lang="en-US" dirty="0"/>
              <a:t>        Button(</a:t>
            </a:r>
          </a:p>
          <a:p>
            <a:r>
              <a:rPr lang="en-US" dirty="0"/>
              <a:t>            modifier = Modifier</a:t>
            </a:r>
          </a:p>
          <a:p>
            <a:r>
              <a:rPr lang="en-US" dirty="0"/>
              <a:t>                .padding(vertical = 24.dp),</a:t>
            </a:r>
          </a:p>
          <a:p>
            <a:r>
              <a:rPr lang="en-US" dirty="0"/>
              <a:t>            </a:t>
            </a:r>
            <a:r>
              <a:rPr lang="en-US" dirty="0" err="1"/>
              <a:t>onClick</a:t>
            </a:r>
            <a:r>
              <a:rPr lang="en-US" dirty="0"/>
              <a:t> = </a:t>
            </a:r>
            <a:r>
              <a:rPr lang="en-US" dirty="0" err="1"/>
              <a:t>onContinueClicked</a:t>
            </a:r>
            <a:endParaRPr lang="en-US" dirty="0"/>
          </a:p>
          <a:p>
            <a:r>
              <a:rPr lang="en-US" dirty="0"/>
              <a:t>        ) {</a:t>
            </a:r>
          </a:p>
          <a:p>
            <a:r>
              <a:rPr lang="en-US" dirty="0"/>
              <a:t>            Text("Continue")</a:t>
            </a:r>
          </a:p>
          <a:p>
            <a:r>
              <a:rPr lang="en-US" dirty="0"/>
              <a:t>        }</a:t>
            </a:r>
          </a:p>
          <a:p>
            <a:r>
              <a:rPr lang="en-US" dirty="0"/>
              <a:t>    }</a:t>
            </a:r>
          </a:p>
          <a:p>
            <a:endParaRPr lang="en-US" dirty="0"/>
          </a:p>
          <a:p>
            <a:r>
              <a:rPr lang="en-US" dirty="0"/>
              <a:t>}</a:t>
            </a:r>
            <a:endParaRPr lang="ru-RU" dirty="0"/>
          </a:p>
        </p:txBody>
      </p:sp>
    </p:spTree>
    <p:extLst>
      <p:ext uri="{BB962C8B-B14F-4D97-AF65-F5344CB8AC3E}">
        <p14:creationId xmlns:p14="http://schemas.microsoft.com/office/powerpoint/2010/main" val="1853018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1A3A8-2752-8D38-DE8C-D24ECA97EFB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DD6DD664-ED05-E98A-D77F-00203DB03052}"/>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82A2EC85-8496-BDE0-55EF-BEDBD2BEA70B}"/>
              </a:ext>
            </a:extLst>
          </p:cNvPr>
          <p:cNvSpPr txBox="1"/>
          <p:nvPr/>
        </p:nvSpPr>
        <p:spPr>
          <a:xfrm>
            <a:off x="426099" y="107990"/>
            <a:ext cx="6459893" cy="646331"/>
          </a:xfrm>
          <a:prstGeom prst="rect">
            <a:avLst/>
          </a:prstGeom>
          <a:noFill/>
        </p:spPr>
        <p:txBody>
          <a:bodyPr wrap="square" rtlCol="0">
            <a:spAutoFit/>
          </a:bodyPr>
          <a:lstStyle/>
          <a:p>
            <a:pPr lvl="0"/>
            <a:r>
              <a:rPr lang="en-US" sz="3600" dirty="0"/>
              <a:t>State Hoisting</a:t>
            </a:r>
          </a:p>
        </p:txBody>
      </p:sp>
      <p:sp>
        <p:nvSpPr>
          <p:cNvPr id="10" name="Footer Placeholder 9">
            <a:extLst>
              <a:ext uri="{FF2B5EF4-FFF2-40B4-BE49-F238E27FC236}">
                <a16:creationId xmlns:a16="http://schemas.microsoft.com/office/drawing/2014/main" id="{35A2FB1E-F195-276B-1C88-869A66055F61}"/>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8FCBBAFD-2DD8-42F9-AE95-8A3480D77C37}"/>
              </a:ext>
            </a:extLst>
          </p:cNvPr>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a:extLst>
              <a:ext uri="{FF2B5EF4-FFF2-40B4-BE49-F238E27FC236}">
                <a16:creationId xmlns:a16="http://schemas.microsoft.com/office/drawing/2014/main" id="{B1C26A68-04F6-BA29-0F3D-963683D894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a:extLst>
              <a:ext uri="{FF2B5EF4-FFF2-40B4-BE49-F238E27FC236}">
                <a16:creationId xmlns:a16="http://schemas.microsoft.com/office/drawing/2014/main" id="{26A12419-E2FA-C9DC-BABE-C006E6785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98" y="999314"/>
            <a:ext cx="2715530" cy="5254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522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619E0-1EDC-91A3-7E77-2690ED920F6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552A31D-0DA9-9953-AE51-ECA5C744D402}"/>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1006F218-0998-A98C-E257-FDC6448BD901}"/>
              </a:ext>
            </a:extLst>
          </p:cNvPr>
          <p:cNvSpPr txBox="1"/>
          <p:nvPr/>
        </p:nvSpPr>
        <p:spPr>
          <a:xfrm>
            <a:off x="426098" y="107990"/>
            <a:ext cx="6459893" cy="646331"/>
          </a:xfrm>
          <a:prstGeom prst="rect">
            <a:avLst/>
          </a:prstGeom>
          <a:noFill/>
        </p:spPr>
        <p:txBody>
          <a:bodyPr wrap="square" rtlCol="0">
            <a:spAutoFit/>
          </a:bodyPr>
          <a:lstStyle/>
          <a:p>
            <a:pPr lvl="0"/>
            <a:r>
              <a:rPr lang="en-US" sz="3600" dirty="0"/>
              <a:t>Lazy List</a:t>
            </a:r>
          </a:p>
        </p:txBody>
      </p:sp>
      <p:sp>
        <p:nvSpPr>
          <p:cNvPr id="10" name="Footer Placeholder 9">
            <a:extLst>
              <a:ext uri="{FF2B5EF4-FFF2-40B4-BE49-F238E27FC236}">
                <a16:creationId xmlns:a16="http://schemas.microsoft.com/office/drawing/2014/main" id="{C39625D5-BA98-E0DF-E4E8-C86190C2A95D}"/>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D5DD32EC-D420-DCF1-39C8-8ECF2BC11998}"/>
              </a:ext>
            </a:extLst>
          </p:cNvPr>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a:extLst>
              <a:ext uri="{FF2B5EF4-FFF2-40B4-BE49-F238E27FC236}">
                <a16:creationId xmlns:a16="http://schemas.microsoft.com/office/drawing/2014/main" id="{8DFAA46F-4B82-66FC-9307-236556E3B8E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D835AEA6-9952-876C-BCE1-ADAA33A543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43646" y="915154"/>
            <a:ext cx="2927465" cy="566860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88BFFF9-7F06-AB4C-E0E6-380A5CB00F7B}"/>
              </a:ext>
            </a:extLst>
          </p:cNvPr>
          <p:cNvSpPr txBox="1"/>
          <p:nvPr/>
        </p:nvSpPr>
        <p:spPr>
          <a:xfrm>
            <a:off x="607187" y="1169210"/>
            <a:ext cx="6903221" cy="4247317"/>
          </a:xfrm>
          <a:prstGeom prst="rect">
            <a:avLst/>
          </a:prstGeom>
          <a:solidFill>
            <a:schemeClr val="accent1">
              <a:lumMod val="40000"/>
              <a:lumOff val="60000"/>
            </a:schemeClr>
          </a:solidFill>
          <a:ln>
            <a:solidFill>
              <a:schemeClr val="tx1"/>
            </a:solidFill>
          </a:ln>
        </p:spPr>
        <p:txBody>
          <a:bodyPr wrap="square">
            <a:spAutoFit/>
          </a:bodyPr>
          <a:lstStyle/>
          <a:p>
            <a:r>
              <a:rPr lang="en-US" dirty="0"/>
              <a:t>import </a:t>
            </a:r>
            <a:r>
              <a:rPr lang="en-US" dirty="0" err="1"/>
              <a:t>androidx.compose.foundation.lazy.LazyColumn</a:t>
            </a:r>
            <a:endParaRPr lang="en-US" dirty="0"/>
          </a:p>
          <a:p>
            <a:r>
              <a:rPr lang="en-US" dirty="0"/>
              <a:t>import </a:t>
            </a:r>
            <a:r>
              <a:rPr lang="en-US" dirty="0" err="1"/>
              <a:t>androidx.compose.foundation.lazy.items</a:t>
            </a:r>
            <a:endParaRPr lang="en-US" dirty="0"/>
          </a:p>
          <a:p>
            <a:r>
              <a:rPr lang="en-US" dirty="0"/>
              <a:t>// ...</a:t>
            </a:r>
          </a:p>
          <a:p>
            <a:endParaRPr lang="en-US" dirty="0"/>
          </a:p>
          <a:p>
            <a:r>
              <a:rPr lang="en-US" dirty="0"/>
              <a:t>@Composable</a:t>
            </a:r>
          </a:p>
          <a:p>
            <a:r>
              <a:rPr lang="en-US" dirty="0"/>
              <a:t>private fun Greetings(</a:t>
            </a:r>
          </a:p>
          <a:p>
            <a:r>
              <a:rPr lang="en-US" dirty="0"/>
              <a:t>    modifier: Modifier = Modifier,</a:t>
            </a:r>
          </a:p>
          <a:p>
            <a:r>
              <a:rPr lang="en-US" dirty="0"/>
              <a:t>    names: List&lt;String&gt; = List(1000) { "$it" } </a:t>
            </a:r>
          </a:p>
          <a:p>
            <a:r>
              <a:rPr lang="en-US" dirty="0"/>
              <a:t>) {</a:t>
            </a:r>
          </a:p>
          <a:p>
            <a:r>
              <a:rPr lang="en-US" dirty="0"/>
              <a:t>    </a:t>
            </a:r>
            <a:r>
              <a:rPr lang="en-US" dirty="0" err="1"/>
              <a:t>LazyColumn</a:t>
            </a:r>
            <a:r>
              <a:rPr lang="en-US" dirty="0"/>
              <a:t>(modifier = </a:t>
            </a:r>
            <a:r>
              <a:rPr lang="en-US" dirty="0" err="1"/>
              <a:t>modifier.padding</a:t>
            </a:r>
            <a:r>
              <a:rPr lang="en-US" dirty="0"/>
              <a:t>(vertical = 4.dp)) {</a:t>
            </a:r>
          </a:p>
          <a:p>
            <a:r>
              <a:rPr lang="en-US" dirty="0"/>
              <a:t>        items(items = names) { name -&gt;</a:t>
            </a:r>
          </a:p>
          <a:p>
            <a:r>
              <a:rPr lang="en-US" dirty="0"/>
              <a:t>            Greeting(name = name)</a:t>
            </a:r>
          </a:p>
          <a:p>
            <a:r>
              <a:rPr lang="en-US" dirty="0"/>
              <a:t>        }</a:t>
            </a:r>
          </a:p>
          <a:p>
            <a:r>
              <a:rPr lang="en-US" dirty="0"/>
              <a:t>    }</a:t>
            </a:r>
          </a:p>
          <a:p>
            <a:r>
              <a:rPr lang="en-US" dirty="0"/>
              <a:t>}</a:t>
            </a:r>
            <a:endParaRPr lang="ru-RU" dirty="0"/>
          </a:p>
        </p:txBody>
      </p:sp>
    </p:spTree>
    <p:extLst>
      <p:ext uri="{BB962C8B-B14F-4D97-AF65-F5344CB8AC3E}">
        <p14:creationId xmlns:p14="http://schemas.microsoft.com/office/powerpoint/2010/main" val="1451470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FF00F-2248-513F-6A85-10D5CA750DC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A23C00D-AF9E-98ED-0C81-6AF82B3FC919}"/>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C547D113-27F0-4001-386B-4C91D9338FB8}"/>
              </a:ext>
            </a:extLst>
          </p:cNvPr>
          <p:cNvSpPr txBox="1"/>
          <p:nvPr/>
        </p:nvSpPr>
        <p:spPr>
          <a:xfrm>
            <a:off x="426099" y="107990"/>
            <a:ext cx="6459893" cy="646331"/>
          </a:xfrm>
          <a:prstGeom prst="rect">
            <a:avLst/>
          </a:prstGeom>
          <a:noFill/>
        </p:spPr>
        <p:txBody>
          <a:bodyPr wrap="square" rtlCol="0">
            <a:spAutoFit/>
          </a:bodyPr>
          <a:lstStyle/>
          <a:p>
            <a:pPr lvl="0"/>
            <a:r>
              <a:rPr lang="en-US" sz="3600" dirty="0"/>
              <a:t>Persisting State</a:t>
            </a:r>
          </a:p>
        </p:txBody>
      </p:sp>
      <p:sp>
        <p:nvSpPr>
          <p:cNvPr id="10" name="Footer Placeholder 9">
            <a:extLst>
              <a:ext uri="{FF2B5EF4-FFF2-40B4-BE49-F238E27FC236}">
                <a16:creationId xmlns:a16="http://schemas.microsoft.com/office/drawing/2014/main" id="{A6E2A4EA-5750-B182-908F-098BF7482AC2}"/>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05296AA7-F969-BC04-2978-97B5CB363144}"/>
              </a:ext>
            </a:extLst>
          </p:cNvPr>
          <p:cNvSpPr>
            <a:spLocks noGrp="1"/>
          </p:cNvSpPr>
          <p:nvPr>
            <p:ph type="sldNum" sz="quarter" idx="12"/>
          </p:nvPr>
        </p:nvSpPr>
        <p:spPr/>
        <p:txBody>
          <a:bodyPr/>
          <a:lstStyle/>
          <a:p>
            <a:fld id="{E1407D26-B173-446C-A9D0-4CDCE7C7994D}" type="slidenum">
              <a:rPr lang="en-US" sz="1400" smtClean="0"/>
              <a:t>27</a:t>
            </a:fld>
            <a:endParaRPr lang="en-US" sz="1400" dirty="0"/>
          </a:p>
        </p:txBody>
      </p:sp>
      <p:pic>
        <p:nvPicPr>
          <p:cNvPr id="1028" name="Picture 4" descr="Похожее изображение">
            <a:extLst>
              <a:ext uri="{FF2B5EF4-FFF2-40B4-BE49-F238E27FC236}">
                <a16:creationId xmlns:a16="http://schemas.microsoft.com/office/drawing/2014/main" id="{3ECCFE4A-A199-7DCB-BB07-4B26A8E9D8E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419DA94-5088-8A32-BBE7-14DFE119B0AD}"/>
              </a:ext>
            </a:extLst>
          </p:cNvPr>
          <p:cNvSpPr txBox="1"/>
          <p:nvPr/>
        </p:nvSpPr>
        <p:spPr>
          <a:xfrm>
            <a:off x="426098" y="897196"/>
            <a:ext cx="11405118" cy="1200329"/>
          </a:xfrm>
          <a:prstGeom prst="rect">
            <a:avLst/>
          </a:prstGeom>
          <a:noFill/>
        </p:spPr>
        <p:txBody>
          <a:bodyPr wrap="square">
            <a:spAutoFit/>
          </a:bodyPr>
          <a:lstStyle/>
          <a:p>
            <a:r>
              <a:rPr lang="en-US" dirty="0"/>
              <a:t>When rotating the screen, </a:t>
            </a:r>
            <a:r>
              <a:rPr lang="ru-RU" dirty="0" err="1"/>
              <a:t>the</a:t>
            </a:r>
            <a:r>
              <a:rPr lang="ru-RU" dirty="0"/>
              <a:t> </a:t>
            </a:r>
            <a:r>
              <a:rPr lang="ru-RU" dirty="0" err="1"/>
              <a:t>onboarding</a:t>
            </a:r>
            <a:r>
              <a:rPr lang="ru-RU" dirty="0"/>
              <a:t> </a:t>
            </a:r>
            <a:r>
              <a:rPr lang="ru-RU" dirty="0" err="1"/>
              <a:t>screen</a:t>
            </a:r>
            <a:r>
              <a:rPr lang="ru-RU" dirty="0"/>
              <a:t> </a:t>
            </a:r>
            <a:r>
              <a:rPr lang="ru-RU" dirty="0" err="1"/>
              <a:t>is</a:t>
            </a:r>
            <a:r>
              <a:rPr lang="ru-RU" dirty="0"/>
              <a:t> </a:t>
            </a:r>
            <a:r>
              <a:rPr lang="ru-RU" dirty="0" err="1"/>
              <a:t>shown</a:t>
            </a:r>
            <a:r>
              <a:rPr lang="ru-RU" dirty="0"/>
              <a:t> </a:t>
            </a:r>
            <a:r>
              <a:rPr lang="ru-RU" dirty="0" err="1"/>
              <a:t>again</a:t>
            </a:r>
            <a:r>
              <a:rPr lang="ru-RU" dirty="0"/>
              <a:t>. The </a:t>
            </a:r>
            <a:r>
              <a:rPr lang="ru-RU" dirty="0" err="1"/>
              <a:t>remember</a:t>
            </a:r>
            <a:r>
              <a:rPr lang="ru-RU" dirty="0"/>
              <a:t> </a:t>
            </a:r>
            <a:r>
              <a:rPr lang="ru-RU" dirty="0" err="1"/>
              <a:t>function</a:t>
            </a:r>
            <a:r>
              <a:rPr lang="ru-RU" dirty="0"/>
              <a:t> </a:t>
            </a:r>
            <a:r>
              <a:rPr lang="ru-RU" dirty="0" err="1"/>
              <a:t>works</a:t>
            </a:r>
            <a:r>
              <a:rPr lang="ru-RU" dirty="0"/>
              <a:t> </a:t>
            </a:r>
            <a:r>
              <a:rPr lang="ru-RU" dirty="0" err="1"/>
              <a:t>only</a:t>
            </a:r>
            <a:r>
              <a:rPr lang="ru-RU" dirty="0"/>
              <a:t> </a:t>
            </a:r>
            <a:r>
              <a:rPr lang="ru-RU" dirty="0" err="1"/>
              <a:t>as</a:t>
            </a:r>
            <a:r>
              <a:rPr lang="ru-RU" dirty="0"/>
              <a:t> </a:t>
            </a:r>
            <a:r>
              <a:rPr lang="ru-RU" dirty="0" err="1"/>
              <a:t>long</a:t>
            </a:r>
            <a:r>
              <a:rPr lang="ru-RU" dirty="0"/>
              <a:t> </a:t>
            </a:r>
            <a:r>
              <a:rPr lang="ru-RU" dirty="0" err="1"/>
              <a:t>as</a:t>
            </a:r>
            <a:r>
              <a:rPr lang="ru-RU" dirty="0"/>
              <a:t> </a:t>
            </a:r>
            <a:r>
              <a:rPr lang="ru-RU" dirty="0" err="1"/>
              <a:t>the</a:t>
            </a:r>
            <a:r>
              <a:rPr lang="ru-RU" dirty="0"/>
              <a:t> </a:t>
            </a:r>
            <a:r>
              <a:rPr lang="ru-RU" dirty="0" err="1"/>
              <a:t>composable</a:t>
            </a:r>
            <a:r>
              <a:rPr lang="ru-RU" dirty="0"/>
              <a:t> </a:t>
            </a:r>
            <a:r>
              <a:rPr lang="ru-RU" dirty="0" err="1"/>
              <a:t>is</a:t>
            </a:r>
            <a:r>
              <a:rPr lang="ru-RU" dirty="0"/>
              <a:t> </a:t>
            </a:r>
            <a:r>
              <a:rPr lang="ru-RU" dirty="0" err="1"/>
              <a:t>kept</a:t>
            </a:r>
            <a:r>
              <a:rPr lang="ru-RU" dirty="0"/>
              <a:t> </a:t>
            </a:r>
            <a:r>
              <a:rPr lang="ru-RU" dirty="0" err="1"/>
              <a:t>in</a:t>
            </a:r>
            <a:r>
              <a:rPr lang="ru-RU" dirty="0"/>
              <a:t> </a:t>
            </a:r>
            <a:r>
              <a:rPr lang="ru-RU" dirty="0" err="1"/>
              <a:t>the</a:t>
            </a:r>
            <a:r>
              <a:rPr lang="ru-RU" dirty="0"/>
              <a:t> </a:t>
            </a:r>
            <a:r>
              <a:rPr lang="ru-RU" dirty="0" err="1"/>
              <a:t>Composition</a:t>
            </a:r>
            <a:r>
              <a:rPr lang="ru-RU" dirty="0"/>
              <a:t>. </a:t>
            </a:r>
            <a:r>
              <a:rPr lang="ru-RU" dirty="0" err="1"/>
              <a:t>When</a:t>
            </a:r>
            <a:r>
              <a:rPr lang="ru-RU" dirty="0"/>
              <a:t> </a:t>
            </a:r>
            <a:r>
              <a:rPr lang="ru-RU" dirty="0" err="1"/>
              <a:t>you</a:t>
            </a:r>
            <a:r>
              <a:rPr lang="ru-RU" dirty="0"/>
              <a:t> </a:t>
            </a:r>
            <a:r>
              <a:rPr lang="ru-RU" dirty="0" err="1"/>
              <a:t>rotate</a:t>
            </a:r>
            <a:r>
              <a:rPr lang="ru-RU" dirty="0"/>
              <a:t>, </a:t>
            </a:r>
            <a:r>
              <a:rPr lang="ru-RU" dirty="0" err="1"/>
              <a:t>the</a:t>
            </a:r>
            <a:r>
              <a:rPr lang="ru-RU" dirty="0"/>
              <a:t> </a:t>
            </a:r>
            <a:r>
              <a:rPr lang="ru-RU" dirty="0" err="1"/>
              <a:t>whole</a:t>
            </a:r>
            <a:r>
              <a:rPr lang="ru-RU" dirty="0"/>
              <a:t> </a:t>
            </a:r>
            <a:r>
              <a:rPr lang="ru-RU" dirty="0" err="1"/>
              <a:t>activity</a:t>
            </a:r>
            <a:r>
              <a:rPr lang="ru-RU" dirty="0"/>
              <a:t> </a:t>
            </a:r>
            <a:r>
              <a:rPr lang="ru-RU" dirty="0" err="1"/>
              <a:t>is</a:t>
            </a:r>
            <a:r>
              <a:rPr lang="ru-RU" dirty="0"/>
              <a:t> </a:t>
            </a:r>
            <a:r>
              <a:rPr lang="ru-RU" dirty="0" err="1"/>
              <a:t>restarted</a:t>
            </a:r>
            <a:r>
              <a:rPr lang="ru-RU" dirty="0"/>
              <a:t> </a:t>
            </a:r>
            <a:r>
              <a:rPr lang="ru-RU" dirty="0" err="1"/>
              <a:t>so</a:t>
            </a:r>
            <a:r>
              <a:rPr lang="ru-RU" dirty="0"/>
              <a:t> </a:t>
            </a:r>
            <a:r>
              <a:rPr lang="ru-RU" dirty="0" err="1"/>
              <a:t>all</a:t>
            </a:r>
            <a:r>
              <a:rPr lang="ru-RU" dirty="0"/>
              <a:t> </a:t>
            </a:r>
            <a:r>
              <a:rPr lang="ru-RU" dirty="0" err="1"/>
              <a:t>state</a:t>
            </a:r>
            <a:r>
              <a:rPr lang="ru-RU" dirty="0"/>
              <a:t> </a:t>
            </a:r>
            <a:r>
              <a:rPr lang="ru-RU" dirty="0" err="1"/>
              <a:t>is</a:t>
            </a:r>
            <a:r>
              <a:rPr lang="ru-RU" dirty="0"/>
              <a:t> </a:t>
            </a:r>
            <a:r>
              <a:rPr lang="ru-RU" dirty="0" err="1"/>
              <a:t>lost</a:t>
            </a:r>
            <a:r>
              <a:rPr lang="ru-RU" dirty="0"/>
              <a:t>. </a:t>
            </a:r>
            <a:r>
              <a:rPr lang="ru-RU" dirty="0" err="1"/>
              <a:t>This</a:t>
            </a:r>
            <a:r>
              <a:rPr lang="ru-RU" dirty="0"/>
              <a:t> </a:t>
            </a:r>
            <a:r>
              <a:rPr lang="ru-RU" dirty="0" err="1"/>
              <a:t>also</a:t>
            </a:r>
            <a:r>
              <a:rPr lang="ru-RU" dirty="0"/>
              <a:t> </a:t>
            </a:r>
            <a:r>
              <a:rPr lang="ru-RU" dirty="0" err="1"/>
              <a:t>happens</a:t>
            </a:r>
            <a:r>
              <a:rPr lang="ru-RU" dirty="0"/>
              <a:t> </a:t>
            </a:r>
            <a:r>
              <a:rPr lang="ru-RU" dirty="0" err="1"/>
              <a:t>with</a:t>
            </a:r>
            <a:r>
              <a:rPr lang="ru-RU" dirty="0"/>
              <a:t> </a:t>
            </a:r>
            <a:r>
              <a:rPr lang="ru-RU" dirty="0" err="1"/>
              <a:t>any</a:t>
            </a:r>
            <a:r>
              <a:rPr lang="ru-RU" dirty="0"/>
              <a:t> </a:t>
            </a:r>
            <a:r>
              <a:rPr lang="ru-RU" dirty="0" err="1"/>
              <a:t>configuration</a:t>
            </a:r>
            <a:r>
              <a:rPr lang="ru-RU" dirty="0"/>
              <a:t> </a:t>
            </a:r>
            <a:r>
              <a:rPr lang="ru-RU" dirty="0" err="1"/>
              <a:t>change</a:t>
            </a:r>
            <a:r>
              <a:rPr lang="ru-RU" dirty="0"/>
              <a:t> </a:t>
            </a:r>
            <a:r>
              <a:rPr lang="ru-RU" dirty="0" err="1"/>
              <a:t>and</a:t>
            </a:r>
            <a:r>
              <a:rPr lang="ru-RU" dirty="0"/>
              <a:t> </a:t>
            </a:r>
            <a:r>
              <a:rPr lang="ru-RU" dirty="0" err="1"/>
              <a:t>on</a:t>
            </a:r>
            <a:r>
              <a:rPr lang="ru-RU" dirty="0"/>
              <a:t> </a:t>
            </a:r>
            <a:r>
              <a:rPr lang="ru-RU" dirty="0" err="1"/>
              <a:t>process</a:t>
            </a:r>
            <a:r>
              <a:rPr lang="ru-RU" dirty="0"/>
              <a:t> </a:t>
            </a:r>
            <a:r>
              <a:rPr lang="ru-RU" dirty="0" err="1"/>
              <a:t>death</a:t>
            </a:r>
            <a:r>
              <a:rPr lang="ru-RU" dirty="0"/>
              <a:t>.</a:t>
            </a:r>
            <a:r>
              <a:rPr lang="en-US" dirty="0"/>
              <a:t> </a:t>
            </a:r>
            <a:r>
              <a:rPr lang="ru-RU" dirty="0" err="1"/>
              <a:t>Instead</a:t>
            </a:r>
            <a:r>
              <a:rPr lang="ru-RU" dirty="0"/>
              <a:t> </a:t>
            </a:r>
            <a:r>
              <a:rPr lang="ru-RU" dirty="0" err="1"/>
              <a:t>of</a:t>
            </a:r>
            <a:r>
              <a:rPr lang="ru-RU" dirty="0"/>
              <a:t> </a:t>
            </a:r>
            <a:r>
              <a:rPr lang="ru-RU" dirty="0" err="1"/>
              <a:t>using</a:t>
            </a:r>
            <a:r>
              <a:rPr lang="ru-RU" dirty="0"/>
              <a:t> </a:t>
            </a:r>
            <a:r>
              <a:rPr lang="ru-RU" b="1" dirty="0" err="1"/>
              <a:t>remember</a:t>
            </a:r>
            <a:r>
              <a:rPr lang="ru-RU" dirty="0"/>
              <a:t> </a:t>
            </a:r>
            <a:r>
              <a:rPr lang="ru-RU" dirty="0" err="1"/>
              <a:t>you</a:t>
            </a:r>
            <a:r>
              <a:rPr lang="ru-RU" dirty="0"/>
              <a:t> </a:t>
            </a:r>
            <a:r>
              <a:rPr lang="ru-RU" dirty="0" err="1"/>
              <a:t>can</a:t>
            </a:r>
            <a:r>
              <a:rPr lang="ru-RU" dirty="0"/>
              <a:t> </a:t>
            </a:r>
            <a:r>
              <a:rPr lang="ru-RU" dirty="0" err="1"/>
              <a:t>use</a:t>
            </a:r>
            <a:r>
              <a:rPr lang="ru-RU" dirty="0"/>
              <a:t> </a:t>
            </a:r>
            <a:r>
              <a:rPr lang="ru-RU" b="1" dirty="0" err="1"/>
              <a:t>rememberSaveable</a:t>
            </a:r>
            <a:r>
              <a:rPr lang="ru-RU" dirty="0"/>
              <a:t>. </a:t>
            </a:r>
            <a:r>
              <a:rPr lang="ru-RU" dirty="0" err="1"/>
              <a:t>This</a:t>
            </a:r>
            <a:r>
              <a:rPr lang="ru-RU" dirty="0"/>
              <a:t> </a:t>
            </a:r>
            <a:r>
              <a:rPr lang="ru-RU" dirty="0" err="1"/>
              <a:t>will</a:t>
            </a:r>
            <a:r>
              <a:rPr lang="ru-RU" dirty="0"/>
              <a:t> </a:t>
            </a:r>
            <a:r>
              <a:rPr lang="ru-RU" dirty="0" err="1"/>
              <a:t>save</a:t>
            </a:r>
            <a:r>
              <a:rPr lang="ru-RU" dirty="0"/>
              <a:t> </a:t>
            </a:r>
            <a:r>
              <a:rPr lang="ru-RU" dirty="0" err="1"/>
              <a:t>each</a:t>
            </a:r>
            <a:r>
              <a:rPr lang="ru-RU" dirty="0"/>
              <a:t> </a:t>
            </a:r>
            <a:r>
              <a:rPr lang="ru-RU" dirty="0" err="1"/>
              <a:t>state</a:t>
            </a:r>
            <a:r>
              <a:rPr lang="ru-RU" dirty="0"/>
              <a:t> </a:t>
            </a:r>
            <a:r>
              <a:rPr lang="ru-RU" dirty="0" err="1"/>
              <a:t>surviving</a:t>
            </a:r>
            <a:r>
              <a:rPr lang="ru-RU" dirty="0"/>
              <a:t> </a:t>
            </a:r>
            <a:r>
              <a:rPr lang="ru-RU" dirty="0" err="1"/>
              <a:t>configuration</a:t>
            </a:r>
            <a:r>
              <a:rPr lang="ru-RU" dirty="0"/>
              <a:t> </a:t>
            </a:r>
            <a:r>
              <a:rPr lang="ru-RU" dirty="0" err="1"/>
              <a:t>changes</a:t>
            </a:r>
            <a:r>
              <a:rPr lang="ru-RU" dirty="0"/>
              <a:t> (</a:t>
            </a:r>
            <a:r>
              <a:rPr lang="ru-RU" dirty="0" err="1"/>
              <a:t>such</a:t>
            </a:r>
            <a:r>
              <a:rPr lang="ru-RU" dirty="0"/>
              <a:t> </a:t>
            </a:r>
            <a:r>
              <a:rPr lang="ru-RU" dirty="0" err="1"/>
              <a:t>as</a:t>
            </a:r>
            <a:r>
              <a:rPr lang="ru-RU" dirty="0"/>
              <a:t> </a:t>
            </a:r>
            <a:r>
              <a:rPr lang="ru-RU" dirty="0" err="1"/>
              <a:t>rotations</a:t>
            </a:r>
            <a:r>
              <a:rPr lang="ru-RU" dirty="0"/>
              <a:t>) </a:t>
            </a:r>
            <a:r>
              <a:rPr lang="ru-RU" dirty="0" err="1"/>
              <a:t>and</a:t>
            </a:r>
            <a:r>
              <a:rPr lang="ru-RU" dirty="0"/>
              <a:t> </a:t>
            </a:r>
            <a:r>
              <a:rPr lang="ru-RU" dirty="0" err="1"/>
              <a:t>process</a:t>
            </a:r>
            <a:r>
              <a:rPr lang="ru-RU" dirty="0"/>
              <a:t> </a:t>
            </a:r>
            <a:r>
              <a:rPr lang="ru-RU" dirty="0" err="1"/>
              <a:t>death</a:t>
            </a:r>
            <a:r>
              <a:rPr lang="ru-RU" dirty="0"/>
              <a:t>.</a:t>
            </a:r>
          </a:p>
        </p:txBody>
      </p:sp>
      <p:sp>
        <p:nvSpPr>
          <p:cNvPr id="5" name="TextBox 4">
            <a:extLst>
              <a:ext uri="{FF2B5EF4-FFF2-40B4-BE49-F238E27FC236}">
                <a16:creationId xmlns:a16="http://schemas.microsoft.com/office/drawing/2014/main" id="{F28934E9-B177-A833-3B48-F9B89995E80A}"/>
              </a:ext>
            </a:extLst>
          </p:cNvPr>
          <p:cNvSpPr txBox="1"/>
          <p:nvPr/>
        </p:nvSpPr>
        <p:spPr>
          <a:xfrm>
            <a:off x="508291" y="2209809"/>
            <a:ext cx="7813776" cy="1200329"/>
          </a:xfrm>
          <a:prstGeom prst="rect">
            <a:avLst/>
          </a:prstGeom>
          <a:solidFill>
            <a:schemeClr val="accent1">
              <a:lumMod val="40000"/>
              <a:lumOff val="60000"/>
            </a:schemeClr>
          </a:solidFill>
          <a:ln>
            <a:solidFill>
              <a:schemeClr val="tx1"/>
            </a:solidFill>
          </a:ln>
        </p:spPr>
        <p:txBody>
          <a:bodyPr wrap="square">
            <a:spAutoFit/>
          </a:bodyPr>
          <a:lstStyle/>
          <a:p>
            <a:r>
              <a:rPr lang="en-US" dirty="0"/>
              <a:t> import </a:t>
            </a:r>
            <a:r>
              <a:rPr lang="en-US" dirty="0" err="1"/>
              <a:t>androidx.compose.runtime.saveable.rememberSaveable</a:t>
            </a:r>
            <a:endParaRPr lang="en-US" dirty="0"/>
          </a:p>
          <a:p>
            <a:r>
              <a:rPr lang="en-US" dirty="0"/>
              <a:t>    // ...</a:t>
            </a:r>
          </a:p>
          <a:p>
            <a:endParaRPr lang="en-US" dirty="0"/>
          </a:p>
          <a:p>
            <a:r>
              <a:rPr lang="en-US" dirty="0"/>
              <a:t>var </a:t>
            </a:r>
            <a:r>
              <a:rPr lang="en-US" dirty="0" err="1"/>
              <a:t>shouldShowOnboarding</a:t>
            </a:r>
            <a:r>
              <a:rPr lang="en-US" dirty="0"/>
              <a:t> by </a:t>
            </a:r>
            <a:r>
              <a:rPr lang="en-US" dirty="0" err="1"/>
              <a:t>rememberSaveable</a:t>
            </a:r>
            <a:r>
              <a:rPr lang="en-US" dirty="0"/>
              <a:t> { </a:t>
            </a:r>
            <a:r>
              <a:rPr lang="en-US" dirty="0" err="1"/>
              <a:t>mutableStateOf</a:t>
            </a:r>
            <a:r>
              <a:rPr lang="en-US" dirty="0"/>
              <a:t>(true) }</a:t>
            </a:r>
            <a:endParaRPr lang="ru-RU" dirty="0"/>
          </a:p>
        </p:txBody>
      </p:sp>
      <p:sp>
        <p:nvSpPr>
          <p:cNvPr id="8" name="TextBox 7">
            <a:extLst>
              <a:ext uri="{FF2B5EF4-FFF2-40B4-BE49-F238E27FC236}">
                <a16:creationId xmlns:a16="http://schemas.microsoft.com/office/drawing/2014/main" id="{AE529627-74A4-3D6C-AE14-CC21620AB773}"/>
              </a:ext>
            </a:extLst>
          </p:cNvPr>
          <p:cNvSpPr txBox="1"/>
          <p:nvPr/>
        </p:nvSpPr>
        <p:spPr>
          <a:xfrm>
            <a:off x="360784" y="3626772"/>
            <a:ext cx="11405117" cy="1200329"/>
          </a:xfrm>
          <a:prstGeom prst="rect">
            <a:avLst/>
          </a:prstGeom>
          <a:noFill/>
        </p:spPr>
        <p:txBody>
          <a:bodyPr wrap="square">
            <a:spAutoFit/>
          </a:bodyPr>
          <a:lstStyle/>
          <a:p>
            <a:r>
              <a:rPr lang="ru-RU" dirty="0" err="1"/>
              <a:t>If</a:t>
            </a:r>
            <a:r>
              <a:rPr lang="ru-RU" dirty="0"/>
              <a:t> </a:t>
            </a:r>
            <a:r>
              <a:rPr lang="ru-RU" dirty="0" err="1"/>
              <a:t>you</a:t>
            </a:r>
            <a:r>
              <a:rPr lang="ru-RU" dirty="0"/>
              <a:t> </a:t>
            </a:r>
            <a:r>
              <a:rPr lang="ru-RU" dirty="0" err="1"/>
              <a:t>expand</a:t>
            </a:r>
            <a:r>
              <a:rPr lang="ru-RU" dirty="0"/>
              <a:t> a </a:t>
            </a:r>
            <a:r>
              <a:rPr lang="ru-RU" dirty="0" err="1"/>
              <a:t>list</a:t>
            </a:r>
            <a:r>
              <a:rPr lang="ru-RU" dirty="0"/>
              <a:t> </a:t>
            </a:r>
            <a:r>
              <a:rPr lang="ru-RU" dirty="0" err="1"/>
              <a:t>item</a:t>
            </a:r>
            <a:r>
              <a:rPr lang="ru-RU" dirty="0"/>
              <a:t> </a:t>
            </a:r>
            <a:r>
              <a:rPr lang="ru-RU" dirty="0" err="1"/>
              <a:t>and</a:t>
            </a:r>
            <a:r>
              <a:rPr lang="ru-RU" dirty="0"/>
              <a:t> </a:t>
            </a:r>
            <a:r>
              <a:rPr lang="ru-RU" dirty="0" err="1"/>
              <a:t>then</a:t>
            </a:r>
            <a:r>
              <a:rPr lang="ru-RU" dirty="0"/>
              <a:t> </a:t>
            </a:r>
            <a:r>
              <a:rPr lang="ru-RU" dirty="0" err="1"/>
              <a:t>either</a:t>
            </a:r>
            <a:r>
              <a:rPr lang="ru-RU" dirty="0"/>
              <a:t> </a:t>
            </a:r>
            <a:r>
              <a:rPr lang="ru-RU" dirty="0" err="1"/>
              <a:t>scroll</a:t>
            </a:r>
            <a:r>
              <a:rPr lang="ru-RU" dirty="0"/>
              <a:t> </a:t>
            </a:r>
            <a:r>
              <a:rPr lang="ru-RU" dirty="0" err="1"/>
              <a:t>the</a:t>
            </a:r>
            <a:r>
              <a:rPr lang="ru-RU" dirty="0"/>
              <a:t> </a:t>
            </a:r>
            <a:r>
              <a:rPr lang="ru-RU" dirty="0" err="1"/>
              <a:t>list</a:t>
            </a:r>
            <a:r>
              <a:rPr lang="ru-RU" dirty="0"/>
              <a:t> </a:t>
            </a:r>
            <a:r>
              <a:rPr lang="ru-RU" dirty="0" err="1"/>
              <a:t>until</a:t>
            </a:r>
            <a:r>
              <a:rPr lang="ru-RU" dirty="0"/>
              <a:t> </a:t>
            </a:r>
            <a:r>
              <a:rPr lang="ru-RU" dirty="0" err="1"/>
              <a:t>the</a:t>
            </a:r>
            <a:r>
              <a:rPr lang="ru-RU" dirty="0"/>
              <a:t> </a:t>
            </a:r>
            <a:r>
              <a:rPr lang="ru-RU" dirty="0" err="1"/>
              <a:t>item</a:t>
            </a:r>
            <a:r>
              <a:rPr lang="ru-RU" dirty="0"/>
              <a:t> </a:t>
            </a:r>
            <a:r>
              <a:rPr lang="ru-RU" dirty="0" err="1"/>
              <a:t>is</a:t>
            </a:r>
            <a:r>
              <a:rPr lang="ru-RU" dirty="0"/>
              <a:t> </a:t>
            </a:r>
            <a:r>
              <a:rPr lang="ru-RU" dirty="0" err="1"/>
              <a:t>out</a:t>
            </a:r>
            <a:r>
              <a:rPr lang="ru-RU" dirty="0"/>
              <a:t> </a:t>
            </a:r>
            <a:r>
              <a:rPr lang="ru-RU" dirty="0" err="1"/>
              <a:t>of</a:t>
            </a:r>
            <a:r>
              <a:rPr lang="ru-RU" dirty="0"/>
              <a:t> </a:t>
            </a:r>
            <a:r>
              <a:rPr lang="ru-RU" dirty="0" err="1"/>
              <a:t>view</a:t>
            </a:r>
            <a:r>
              <a:rPr lang="ru-RU" dirty="0"/>
              <a:t>, </a:t>
            </a:r>
            <a:r>
              <a:rPr lang="ru-RU" dirty="0" err="1"/>
              <a:t>or</a:t>
            </a:r>
            <a:r>
              <a:rPr lang="ru-RU" dirty="0"/>
              <a:t> </a:t>
            </a:r>
            <a:r>
              <a:rPr lang="ru-RU" dirty="0" err="1"/>
              <a:t>rotate</a:t>
            </a:r>
            <a:r>
              <a:rPr lang="ru-RU" dirty="0"/>
              <a:t> </a:t>
            </a:r>
            <a:r>
              <a:rPr lang="ru-RU" dirty="0" err="1"/>
              <a:t>the</a:t>
            </a:r>
            <a:r>
              <a:rPr lang="ru-RU" dirty="0"/>
              <a:t> </a:t>
            </a:r>
            <a:r>
              <a:rPr lang="ru-RU" dirty="0" err="1"/>
              <a:t>device</a:t>
            </a:r>
            <a:r>
              <a:rPr lang="ru-RU" dirty="0"/>
              <a:t> </a:t>
            </a:r>
            <a:r>
              <a:rPr lang="ru-RU" dirty="0" err="1"/>
              <a:t>and</a:t>
            </a:r>
            <a:r>
              <a:rPr lang="ru-RU" dirty="0"/>
              <a:t> </a:t>
            </a:r>
            <a:r>
              <a:rPr lang="ru-RU" dirty="0" err="1"/>
              <a:t>then</a:t>
            </a:r>
            <a:r>
              <a:rPr lang="ru-RU" dirty="0"/>
              <a:t> </a:t>
            </a:r>
            <a:r>
              <a:rPr lang="ru-RU" dirty="0" err="1"/>
              <a:t>go</a:t>
            </a:r>
            <a:r>
              <a:rPr lang="ru-RU" dirty="0"/>
              <a:t> </a:t>
            </a:r>
            <a:r>
              <a:rPr lang="ru-RU" dirty="0" err="1"/>
              <a:t>back</a:t>
            </a:r>
            <a:r>
              <a:rPr lang="ru-RU" dirty="0"/>
              <a:t> </a:t>
            </a:r>
            <a:r>
              <a:rPr lang="ru-RU" dirty="0" err="1"/>
              <a:t>to</a:t>
            </a:r>
            <a:r>
              <a:rPr lang="ru-RU" dirty="0"/>
              <a:t> </a:t>
            </a:r>
            <a:r>
              <a:rPr lang="ru-RU" dirty="0" err="1"/>
              <a:t>the</a:t>
            </a:r>
            <a:r>
              <a:rPr lang="ru-RU" dirty="0"/>
              <a:t> </a:t>
            </a:r>
            <a:r>
              <a:rPr lang="ru-RU" dirty="0" err="1"/>
              <a:t>expanded</a:t>
            </a:r>
            <a:r>
              <a:rPr lang="ru-RU" dirty="0"/>
              <a:t> </a:t>
            </a:r>
            <a:r>
              <a:rPr lang="ru-RU" dirty="0" err="1"/>
              <a:t>item</a:t>
            </a:r>
            <a:r>
              <a:rPr lang="ru-RU" dirty="0"/>
              <a:t>, </a:t>
            </a:r>
            <a:r>
              <a:rPr lang="ru-RU" dirty="0" err="1"/>
              <a:t>you'll</a:t>
            </a:r>
            <a:r>
              <a:rPr lang="ru-RU" dirty="0"/>
              <a:t> </a:t>
            </a:r>
            <a:r>
              <a:rPr lang="ru-RU" dirty="0" err="1"/>
              <a:t>see</a:t>
            </a:r>
            <a:r>
              <a:rPr lang="ru-RU" dirty="0"/>
              <a:t> </a:t>
            </a:r>
            <a:r>
              <a:rPr lang="ru-RU" dirty="0" err="1"/>
              <a:t>that</a:t>
            </a:r>
            <a:r>
              <a:rPr lang="ru-RU" dirty="0"/>
              <a:t> </a:t>
            </a:r>
            <a:r>
              <a:rPr lang="ru-RU" dirty="0" err="1"/>
              <a:t>the</a:t>
            </a:r>
            <a:r>
              <a:rPr lang="ru-RU" dirty="0"/>
              <a:t> </a:t>
            </a:r>
            <a:r>
              <a:rPr lang="ru-RU" dirty="0" err="1"/>
              <a:t>item</a:t>
            </a:r>
            <a:r>
              <a:rPr lang="ru-RU" dirty="0"/>
              <a:t> </a:t>
            </a:r>
            <a:r>
              <a:rPr lang="ru-RU" dirty="0" err="1"/>
              <a:t>is</a:t>
            </a:r>
            <a:r>
              <a:rPr lang="ru-RU" dirty="0"/>
              <a:t> </a:t>
            </a:r>
            <a:r>
              <a:rPr lang="ru-RU" dirty="0" err="1"/>
              <a:t>now</a:t>
            </a:r>
            <a:r>
              <a:rPr lang="ru-RU" dirty="0"/>
              <a:t> </a:t>
            </a:r>
            <a:r>
              <a:rPr lang="ru-RU" dirty="0" err="1"/>
              <a:t>back</a:t>
            </a:r>
            <a:r>
              <a:rPr lang="ru-RU" dirty="0"/>
              <a:t> </a:t>
            </a:r>
            <a:r>
              <a:rPr lang="ru-RU" dirty="0" err="1"/>
              <a:t>to</a:t>
            </a:r>
            <a:r>
              <a:rPr lang="ru-RU" dirty="0"/>
              <a:t> </a:t>
            </a:r>
            <a:r>
              <a:rPr lang="ru-RU" dirty="0" err="1"/>
              <a:t>its</a:t>
            </a:r>
            <a:r>
              <a:rPr lang="ru-RU" dirty="0"/>
              <a:t> </a:t>
            </a:r>
            <a:r>
              <a:rPr lang="ru-RU" dirty="0" err="1"/>
              <a:t>initial</a:t>
            </a:r>
            <a:r>
              <a:rPr lang="ru-RU" dirty="0"/>
              <a:t> </a:t>
            </a:r>
            <a:r>
              <a:rPr lang="ru-RU" dirty="0" err="1"/>
              <a:t>state</a:t>
            </a:r>
            <a:r>
              <a:rPr lang="ru-RU" dirty="0"/>
              <a:t>.</a:t>
            </a:r>
          </a:p>
          <a:p>
            <a:endParaRPr lang="ru-RU" dirty="0"/>
          </a:p>
          <a:p>
            <a:r>
              <a:rPr lang="ru-RU" dirty="0"/>
              <a:t>The </a:t>
            </a:r>
            <a:r>
              <a:rPr lang="ru-RU" dirty="0" err="1"/>
              <a:t>solution</a:t>
            </a:r>
            <a:r>
              <a:rPr lang="ru-RU" dirty="0"/>
              <a:t> </a:t>
            </a:r>
            <a:r>
              <a:rPr lang="ru-RU" dirty="0" err="1"/>
              <a:t>for</a:t>
            </a:r>
            <a:r>
              <a:rPr lang="ru-RU" dirty="0"/>
              <a:t> </a:t>
            </a:r>
            <a:r>
              <a:rPr lang="ru-RU" dirty="0" err="1"/>
              <a:t>this</a:t>
            </a:r>
            <a:r>
              <a:rPr lang="ru-RU" dirty="0"/>
              <a:t> </a:t>
            </a:r>
            <a:r>
              <a:rPr lang="ru-RU" dirty="0" err="1"/>
              <a:t>is</a:t>
            </a:r>
            <a:r>
              <a:rPr lang="ru-RU" dirty="0"/>
              <a:t> </a:t>
            </a:r>
            <a:r>
              <a:rPr lang="ru-RU" dirty="0" err="1"/>
              <a:t>to</a:t>
            </a:r>
            <a:r>
              <a:rPr lang="ru-RU" dirty="0"/>
              <a:t> </a:t>
            </a:r>
            <a:r>
              <a:rPr lang="ru-RU" dirty="0" err="1"/>
              <a:t>use</a:t>
            </a:r>
            <a:r>
              <a:rPr lang="ru-RU" dirty="0"/>
              <a:t> </a:t>
            </a:r>
            <a:r>
              <a:rPr lang="ru-RU" dirty="0" err="1"/>
              <a:t>rememberSaveable</a:t>
            </a:r>
            <a:r>
              <a:rPr lang="ru-RU" dirty="0"/>
              <a:t> </a:t>
            </a:r>
            <a:r>
              <a:rPr lang="ru-RU" dirty="0" err="1"/>
              <a:t>for</a:t>
            </a:r>
            <a:r>
              <a:rPr lang="ru-RU" dirty="0"/>
              <a:t> </a:t>
            </a:r>
            <a:r>
              <a:rPr lang="ru-RU" dirty="0" err="1"/>
              <a:t>the</a:t>
            </a:r>
            <a:r>
              <a:rPr lang="ru-RU" dirty="0"/>
              <a:t> </a:t>
            </a:r>
            <a:r>
              <a:rPr lang="ru-RU" dirty="0" err="1"/>
              <a:t>expanded</a:t>
            </a:r>
            <a:r>
              <a:rPr lang="ru-RU" dirty="0"/>
              <a:t> </a:t>
            </a:r>
            <a:r>
              <a:rPr lang="ru-RU" dirty="0" err="1"/>
              <a:t>state</a:t>
            </a:r>
            <a:r>
              <a:rPr lang="ru-RU" dirty="0"/>
              <a:t> </a:t>
            </a:r>
            <a:r>
              <a:rPr lang="ru-RU" dirty="0" err="1"/>
              <a:t>as</a:t>
            </a:r>
            <a:r>
              <a:rPr lang="ru-RU" dirty="0"/>
              <a:t> </a:t>
            </a:r>
            <a:r>
              <a:rPr lang="ru-RU" dirty="0" err="1"/>
              <a:t>well</a:t>
            </a:r>
            <a:r>
              <a:rPr lang="ru-RU" dirty="0"/>
              <a:t>:</a:t>
            </a:r>
          </a:p>
        </p:txBody>
      </p:sp>
      <p:sp>
        <p:nvSpPr>
          <p:cNvPr id="14" name="TextBox 13">
            <a:extLst>
              <a:ext uri="{FF2B5EF4-FFF2-40B4-BE49-F238E27FC236}">
                <a16:creationId xmlns:a16="http://schemas.microsoft.com/office/drawing/2014/main" id="{D85917B2-5A23-43AF-316A-0585A0D01F07}"/>
              </a:ext>
            </a:extLst>
          </p:cNvPr>
          <p:cNvSpPr txBox="1"/>
          <p:nvPr/>
        </p:nvSpPr>
        <p:spPr>
          <a:xfrm>
            <a:off x="360784" y="5043735"/>
            <a:ext cx="6097712" cy="369332"/>
          </a:xfrm>
          <a:prstGeom prst="rect">
            <a:avLst/>
          </a:prstGeom>
          <a:solidFill>
            <a:schemeClr val="accent1">
              <a:lumMod val="40000"/>
              <a:lumOff val="60000"/>
            </a:schemeClr>
          </a:solidFill>
          <a:ln>
            <a:solidFill>
              <a:schemeClr val="tx1"/>
            </a:solidFill>
          </a:ln>
        </p:spPr>
        <p:txBody>
          <a:bodyPr wrap="square">
            <a:spAutoFit/>
          </a:bodyPr>
          <a:lstStyle/>
          <a:p>
            <a:r>
              <a:rPr lang="en-US" dirty="0"/>
              <a:t> var expanded by </a:t>
            </a:r>
            <a:r>
              <a:rPr lang="en-US" dirty="0" err="1"/>
              <a:t>rememberSaveable</a:t>
            </a:r>
            <a:r>
              <a:rPr lang="en-US" dirty="0"/>
              <a:t> { </a:t>
            </a:r>
            <a:r>
              <a:rPr lang="en-US" dirty="0" err="1"/>
              <a:t>mutableStateOf</a:t>
            </a:r>
            <a:r>
              <a:rPr lang="en-US" dirty="0"/>
              <a:t>(false) }</a:t>
            </a:r>
            <a:endParaRPr lang="ru-RU" dirty="0"/>
          </a:p>
        </p:txBody>
      </p:sp>
    </p:spTree>
    <p:extLst>
      <p:ext uri="{BB962C8B-B14F-4D97-AF65-F5344CB8AC3E}">
        <p14:creationId xmlns:p14="http://schemas.microsoft.com/office/powerpoint/2010/main" val="380410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2AD85-279F-1270-A3E1-4BDE1A676BE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9E6B6A9-83D3-2B71-53D6-9E66BD3E108D}"/>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E2273A44-731B-E5EC-5413-1DDAF2E54747}"/>
              </a:ext>
            </a:extLst>
          </p:cNvPr>
          <p:cNvSpPr txBox="1"/>
          <p:nvPr/>
        </p:nvSpPr>
        <p:spPr>
          <a:xfrm>
            <a:off x="426099" y="107990"/>
            <a:ext cx="6459893" cy="646331"/>
          </a:xfrm>
          <a:prstGeom prst="rect">
            <a:avLst/>
          </a:prstGeom>
          <a:noFill/>
        </p:spPr>
        <p:txBody>
          <a:bodyPr wrap="square" rtlCol="0">
            <a:spAutoFit/>
          </a:bodyPr>
          <a:lstStyle/>
          <a:p>
            <a:pPr lvl="0"/>
            <a:r>
              <a:rPr lang="en-US" sz="3600" dirty="0"/>
              <a:t>Create Compose project</a:t>
            </a:r>
          </a:p>
        </p:txBody>
      </p:sp>
      <p:sp>
        <p:nvSpPr>
          <p:cNvPr id="10" name="Footer Placeholder 9">
            <a:extLst>
              <a:ext uri="{FF2B5EF4-FFF2-40B4-BE49-F238E27FC236}">
                <a16:creationId xmlns:a16="http://schemas.microsoft.com/office/drawing/2014/main" id="{7809A2D8-7819-CFE7-3DF6-49069F2E736A}"/>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7A97919B-A224-CD67-E2A8-4420E2F0DD65}"/>
              </a:ext>
            </a:extLst>
          </p:cNvPr>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a:extLst>
              <a:ext uri="{FF2B5EF4-FFF2-40B4-BE49-F238E27FC236}">
                <a16:creationId xmlns:a16="http://schemas.microsoft.com/office/drawing/2014/main" id="{54AFA5F3-FF48-20CB-6602-14CE1A8B73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47A8DAA-E68B-8871-CBC2-0D7DD54B7E80}"/>
              </a:ext>
            </a:extLst>
          </p:cNvPr>
          <p:cNvPicPr>
            <a:picLocks noChangeAspect="1"/>
          </p:cNvPicPr>
          <p:nvPr/>
        </p:nvPicPr>
        <p:blipFill>
          <a:blip r:embed="rId5"/>
          <a:stretch>
            <a:fillRect/>
          </a:stretch>
        </p:blipFill>
        <p:spPr>
          <a:xfrm>
            <a:off x="426098" y="1150314"/>
            <a:ext cx="7272066" cy="4664077"/>
          </a:xfrm>
          <a:prstGeom prst="rect">
            <a:avLst/>
          </a:prstGeom>
        </p:spPr>
      </p:pic>
      <p:sp>
        <p:nvSpPr>
          <p:cNvPr id="5" name="Rectangle 4">
            <a:extLst>
              <a:ext uri="{FF2B5EF4-FFF2-40B4-BE49-F238E27FC236}">
                <a16:creationId xmlns:a16="http://schemas.microsoft.com/office/drawing/2014/main" id="{FAA9773B-5007-C5C9-FC03-46A34D316933}"/>
              </a:ext>
            </a:extLst>
          </p:cNvPr>
          <p:cNvSpPr/>
          <p:nvPr/>
        </p:nvSpPr>
        <p:spPr>
          <a:xfrm>
            <a:off x="3985591" y="1321904"/>
            <a:ext cx="1977887" cy="19281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92072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74096-50E4-285E-D317-2FA624F01FD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EBC87AF-1EEB-98B1-A407-CCEDC2D4BEFC}"/>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20BB0B0B-915C-548F-3F53-31D0F3070103}"/>
              </a:ext>
            </a:extLst>
          </p:cNvPr>
          <p:cNvSpPr txBox="1"/>
          <p:nvPr/>
        </p:nvSpPr>
        <p:spPr>
          <a:xfrm>
            <a:off x="426099" y="107990"/>
            <a:ext cx="6459893" cy="646331"/>
          </a:xfrm>
          <a:prstGeom prst="rect">
            <a:avLst/>
          </a:prstGeom>
          <a:noFill/>
        </p:spPr>
        <p:txBody>
          <a:bodyPr wrap="square" rtlCol="0">
            <a:spAutoFit/>
          </a:bodyPr>
          <a:lstStyle/>
          <a:p>
            <a:pPr lvl="0"/>
            <a:r>
              <a:rPr lang="en-US" sz="3600" dirty="0"/>
              <a:t>Hello, Jetpack Compose!</a:t>
            </a:r>
          </a:p>
        </p:txBody>
      </p:sp>
      <p:sp>
        <p:nvSpPr>
          <p:cNvPr id="10" name="Footer Placeholder 9">
            <a:extLst>
              <a:ext uri="{FF2B5EF4-FFF2-40B4-BE49-F238E27FC236}">
                <a16:creationId xmlns:a16="http://schemas.microsoft.com/office/drawing/2014/main" id="{5C16CB35-1465-E423-D811-7B154990967B}"/>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C61A8217-7840-BEC8-670D-1ED43B21883F}"/>
              </a:ext>
            </a:extLst>
          </p:cNvPr>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a:extLst>
              <a:ext uri="{FF2B5EF4-FFF2-40B4-BE49-F238E27FC236}">
                <a16:creationId xmlns:a16="http://schemas.microsoft.com/office/drawing/2014/main" id="{AD805DB2-01AB-EBC9-D894-9304D4A7C8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7B4FDE-B2C0-07B2-F441-3BCFD52E389C}"/>
              </a:ext>
            </a:extLst>
          </p:cNvPr>
          <p:cNvSpPr txBox="1"/>
          <p:nvPr/>
        </p:nvSpPr>
        <p:spPr>
          <a:xfrm>
            <a:off x="360784" y="1076034"/>
            <a:ext cx="11405118" cy="1754326"/>
          </a:xfrm>
          <a:prstGeom prst="rect">
            <a:avLst/>
          </a:prstGeom>
          <a:noFill/>
        </p:spPr>
        <p:txBody>
          <a:bodyPr wrap="square">
            <a:spAutoFit/>
          </a:bodyPr>
          <a:lstStyle/>
          <a:p>
            <a:pPr marL="285750" indent="-285750">
              <a:buFont typeface="Arial" panose="020B0604020202020204" pitchFamily="34" charset="0"/>
              <a:buChar char="•"/>
            </a:pPr>
            <a:r>
              <a:rPr lang="ru-RU" dirty="0" err="1"/>
              <a:t>MainActivity.kt</a:t>
            </a:r>
            <a:r>
              <a:rPr lang="en-US" dirty="0"/>
              <a:t> </a:t>
            </a:r>
            <a:r>
              <a:rPr lang="ru-RU" dirty="0" err="1"/>
              <a:t>still</a:t>
            </a:r>
            <a:r>
              <a:rPr lang="ru-RU" dirty="0"/>
              <a:t> </a:t>
            </a:r>
            <a:r>
              <a:rPr lang="ru-RU" dirty="0" err="1"/>
              <a:t>contains</a:t>
            </a:r>
            <a:r>
              <a:rPr lang="ru-RU" dirty="0"/>
              <a:t> a </a:t>
            </a:r>
            <a:r>
              <a:rPr lang="ru-RU" dirty="0" err="1"/>
              <a:t>MainActivity</a:t>
            </a:r>
            <a:r>
              <a:rPr lang="ru-RU" dirty="0"/>
              <a:t> </a:t>
            </a:r>
            <a:r>
              <a:rPr lang="ru-RU" dirty="0" err="1"/>
              <a:t>class</a:t>
            </a:r>
            <a:r>
              <a:rPr lang="ru-RU" dirty="0"/>
              <a:t> </a:t>
            </a:r>
            <a:r>
              <a:rPr lang="ru-RU" dirty="0" err="1"/>
              <a:t>and</a:t>
            </a:r>
            <a:r>
              <a:rPr lang="ru-RU" dirty="0"/>
              <a:t> </a:t>
            </a:r>
            <a:r>
              <a:rPr lang="ru-RU" dirty="0" err="1"/>
              <a:t>an</a:t>
            </a:r>
            <a:r>
              <a:rPr lang="ru-RU" dirty="0"/>
              <a:t> </a:t>
            </a:r>
            <a:r>
              <a:rPr lang="ru-RU" dirty="0" err="1"/>
              <a:t>onCreate</a:t>
            </a:r>
            <a:r>
              <a:rPr lang="ru-RU" dirty="0"/>
              <a:t>() </a:t>
            </a:r>
            <a:r>
              <a:rPr lang="ru-RU" dirty="0" err="1"/>
              <a:t>method</a:t>
            </a:r>
            <a:r>
              <a:rPr lang="en-US" dirty="0"/>
              <a:t>. </a:t>
            </a:r>
            <a:r>
              <a:rPr lang="ru-RU" dirty="0" err="1"/>
              <a:t>onCreate</a:t>
            </a:r>
            <a:r>
              <a:rPr lang="ru-RU" dirty="0"/>
              <a:t>() </a:t>
            </a:r>
            <a:r>
              <a:rPr lang="ru-RU" dirty="0" err="1"/>
              <a:t>still</a:t>
            </a:r>
            <a:r>
              <a:rPr lang="ru-RU" dirty="0"/>
              <a:t> </a:t>
            </a:r>
            <a:r>
              <a:rPr lang="ru-RU" dirty="0" err="1"/>
              <a:t>calls</a:t>
            </a:r>
            <a:r>
              <a:rPr lang="ru-RU" dirty="0"/>
              <a:t> </a:t>
            </a:r>
            <a:r>
              <a:rPr lang="ru-RU" dirty="0" err="1"/>
              <a:t>on</a:t>
            </a:r>
            <a:r>
              <a:rPr lang="ru-RU" dirty="0"/>
              <a:t> </a:t>
            </a:r>
            <a:r>
              <a:rPr lang="ru-RU" dirty="0" err="1"/>
              <a:t>its</a:t>
            </a:r>
            <a:r>
              <a:rPr lang="ru-RU" dirty="0"/>
              <a:t> </a:t>
            </a:r>
            <a:r>
              <a:rPr lang="ru-RU" dirty="0" err="1"/>
              <a:t>counterpart</a:t>
            </a:r>
            <a:r>
              <a:rPr lang="ru-RU" dirty="0"/>
              <a:t> </a:t>
            </a:r>
            <a:r>
              <a:rPr lang="ru-RU" dirty="0" err="1"/>
              <a:t>in</a:t>
            </a:r>
            <a:r>
              <a:rPr lang="ru-RU" dirty="0"/>
              <a:t> </a:t>
            </a:r>
            <a:r>
              <a:rPr lang="ru-RU" dirty="0" err="1"/>
              <a:t>MainActivity’s</a:t>
            </a:r>
            <a:r>
              <a:rPr lang="ru-RU" dirty="0"/>
              <a:t> </a:t>
            </a:r>
            <a:r>
              <a:rPr lang="ru-RU" dirty="0" err="1"/>
              <a:t>superclass</a:t>
            </a:r>
            <a:r>
              <a:rPr lang="ru-RU" dirty="0"/>
              <a:t>, </a:t>
            </a:r>
            <a:r>
              <a:rPr lang="ru-RU" dirty="0" err="1"/>
              <a:t>ComponentActivity</a:t>
            </a:r>
            <a:r>
              <a:rPr lang="ru-RU" dirty="0"/>
              <a:t>.</a:t>
            </a:r>
            <a:r>
              <a:rPr lang="en-US" dirty="0"/>
              <a:t> </a:t>
            </a:r>
            <a:r>
              <a:rPr lang="ru-RU" dirty="0" err="1"/>
              <a:t>What’s</a:t>
            </a:r>
            <a:r>
              <a:rPr lang="ru-RU" dirty="0"/>
              <a:t> </a:t>
            </a:r>
            <a:r>
              <a:rPr lang="ru-RU" dirty="0" err="1"/>
              <a:t>different</a:t>
            </a:r>
            <a:r>
              <a:rPr lang="ru-RU" dirty="0"/>
              <a:t> </a:t>
            </a:r>
            <a:r>
              <a:rPr lang="ru-RU" dirty="0" err="1"/>
              <a:t>is</a:t>
            </a:r>
            <a:r>
              <a:rPr lang="ru-RU" dirty="0"/>
              <a:t> </a:t>
            </a:r>
            <a:r>
              <a:rPr lang="ru-RU" dirty="0" err="1"/>
              <a:t>the</a:t>
            </a:r>
            <a:r>
              <a:rPr lang="ru-RU" dirty="0"/>
              <a:t> </a:t>
            </a:r>
            <a:r>
              <a:rPr lang="ru-RU" dirty="0" err="1"/>
              <a:t>rest</a:t>
            </a:r>
            <a:r>
              <a:rPr lang="ru-RU" dirty="0"/>
              <a:t> </a:t>
            </a:r>
            <a:r>
              <a:rPr lang="ru-RU" dirty="0" err="1"/>
              <a:t>of</a:t>
            </a:r>
            <a:r>
              <a:rPr lang="ru-RU" dirty="0"/>
              <a:t> </a:t>
            </a:r>
            <a:r>
              <a:rPr lang="ru-RU" dirty="0" err="1"/>
              <a:t>the</a:t>
            </a:r>
            <a:r>
              <a:rPr lang="ru-RU" dirty="0"/>
              <a:t> </a:t>
            </a:r>
            <a:r>
              <a:rPr lang="ru-RU" dirty="0" err="1"/>
              <a:t>code</a:t>
            </a:r>
            <a:r>
              <a:rPr lang="ru-RU" dirty="0"/>
              <a:t> </a:t>
            </a:r>
            <a:r>
              <a:rPr lang="ru-RU" dirty="0" err="1"/>
              <a:t>in</a:t>
            </a:r>
            <a:r>
              <a:rPr lang="ru-RU" dirty="0"/>
              <a:t> </a:t>
            </a:r>
            <a:r>
              <a:rPr lang="ru-RU" dirty="0" err="1"/>
              <a:t>onCreate</a:t>
            </a:r>
            <a:r>
              <a:rPr lang="ru-RU" dirty="0"/>
              <a:t>(). </a:t>
            </a:r>
          </a:p>
          <a:p>
            <a:pPr marL="285750" indent="-285750">
              <a:buFont typeface="Arial" panose="020B0604020202020204" pitchFamily="34" charset="0"/>
              <a:buChar char="•"/>
            </a:pPr>
            <a:r>
              <a:rPr lang="ru-RU" dirty="0" err="1"/>
              <a:t>When</a:t>
            </a:r>
            <a:r>
              <a:rPr lang="ru-RU" dirty="0"/>
              <a:t> </a:t>
            </a:r>
            <a:r>
              <a:rPr lang="ru-RU" dirty="0" err="1"/>
              <a:t>building</a:t>
            </a:r>
            <a:r>
              <a:rPr lang="ru-RU" dirty="0"/>
              <a:t> </a:t>
            </a:r>
            <a:r>
              <a:rPr lang="ru-RU" dirty="0" err="1"/>
              <a:t>Android</a:t>
            </a:r>
            <a:r>
              <a:rPr lang="ru-RU" dirty="0"/>
              <a:t> </a:t>
            </a:r>
            <a:r>
              <a:rPr lang="ru-RU" dirty="0" err="1"/>
              <a:t>UIs</a:t>
            </a:r>
            <a:r>
              <a:rPr lang="ru-RU" dirty="0"/>
              <a:t> </a:t>
            </a:r>
            <a:r>
              <a:rPr lang="ru-RU" dirty="0" err="1"/>
              <a:t>the</a:t>
            </a:r>
            <a:r>
              <a:rPr lang="ru-RU" dirty="0"/>
              <a:t> </a:t>
            </a:r>
            <a:r>
              <a:rPr lang="ru-RU" dirty="0" err="1"/>
              <a:t>old</a:t>
            </a:r>
            <a:r>
              <a:rPr lang="ru-RU" dirty="0"/>
              <a:t> </a:t>
            </a:r>
            <a:r>
              <a:rPr lang="ru-RU" dirty="0" err="1"/>
              <a:t>way</a:t>
            </a:r>
            <a:r>
              <a:rPr lang="ru-RU" dirty="0"/>
              <a:t> — </a:t>
            </a:r>
            <a:r>
              <a:rPr lang="ru-RU" dirty="0" err="1"/>
              <a:t>which</a:t>
            </a:r>
            <a:r>
              <a:rPr lang="ru-RU" dirty="0"/>
              <a:t> </a:t>
            </a:r>
            <a:r>
              <a:rPr lang="ru-RU" dirty="0" err="1"/>
              <a:t>is</a:t>
            </a:r>
            <a:r>
              <a:rPr lang="ru-RU" dirty="0"/>
              <a:t> </a:t>
            </a:r>
            <a:r>
              <a:rPr lang="en-US" dirty="0"/>
              <a:t>now </a:t>
            </a:r>
            <a:r>
              <a:rPr lang="ru-RU" dirty="0" err="1"/>
              <a:t>called</a:t>
            </a:r>
            <a:r>
              <a:rPr lang="ru-RU" dirty="0"/>
              <a:t> </a:t>
            </a:r>
            <a:r>
              <a:rPr lang="ru-RU" dirty="0" err="1"/>
              <a:t>Views</a:t>
            </a:r>
            <a:r>
              <a:rPr lang="ru-RU" dirty="0"/>
              <a:t> — </a:t>
            </a:r>
            <a:r>
              <a:rPr lang="ru-RU" dirty="0" err="1"/>
              <a:t>onCreate</a:t>
            </a:r>
            <a:r>
              <a:rPr lang="ru-RU" dirty="0"/>
              <a:t>() </a:t>
            </a:r>
            <a:r>
              <a:rPr lang="ru-RU" dirty="0" err="1"/>
              <a:t>calls</a:t>
            </a:r>
            <a:r>
              <a:rPr lang="ru-RU" dirty="0"/>
              <a:t> </a:t>
            </a:r>
            <a:r>
              <a:rPr lang="ru-RU" dirty="0" err="1"/>
              <a:t>the</a:t>
            </a:r>
            <a:r>
              <a:rPr lang="ru-RU" dirty="0"/>
              <a:t> </a:t>
            </a:r>
            <a:r>
              <a:rPr lang="ru-RU" dirty="0" err="1"/>
              <a:t>setContentView</a:t>
            </a:r>
            <a:r>
              <a:rPr lang="ru-RU" dirty="0"/>
              <a:t>() </a:t>
            </a:r>
            <a:r>
              <a:rPr lang="ru-RU" dirty="0" err="1"/>
              <a:t>method</a:t>
            </a:r>
            <a:r>
              <a:rPr lang="ru-RU" dirty="0"/>
              <a:t> </a:t>
            </a:r>
            <a:r>
              <a:rPr lang="ru-RU" dirty="0" err="1"/>
              <a:t>and</a:t>
            </a:r>
            <a:r>
              <a:rPr lang="ru-RU" dirty="0"/>
              <a:t> </a:t>
            </a:r>
            <a:r>
              <a:rPr lang="ru-RU" dirty="0" err="1"/>
              <a:t>passes</a:t>
            </a:r>
            <a:r>
              <a:rPr lang="ru-RU" dirty="0"/>
              <a:t> </a:t>
            </a:r>
            <a:r>
              <a:rPr lang="ru-RU" dirty="0" err="1"/>
              <a:t>it</a:t>
            </a:r>
            <a:r>
              <a:rPr lang="ru-RU" dirty="0"/>
              <a:t> </a:t>
            </a:r>
            <a:r>
              <a:rPr lang="ru-RU" dirty="0" err="1"/>
              <a:t>the</a:t>
            </a:r>
            <a:r>
              <a:rPr lang="ru-RU" dirty="0"/>
              <a:t> ID </a:t>
            </a:r>
            <a:r>
              <a:rPr lang="ru-RU" dirty="0" err="1"/>
              <a:t>of</a:t>
            </a:r>
            <a:r>
              <a:rPr lang="ru-RU" dirty="0"/>
              <a:t> </a:t>
            </a:r>
            <a:r>
              <a:rPr lang="ru-RU" dirty="0" err="1"/>
              <a:t>the</a:t>
            </a:r>
            <a:r>
              <a:rPr lang="ru-RU" dirty="0"/>
              <a:t> </a:t>
            </a:r>
            <a:r>
              <a:rPr lang="ru-RU" dirty="0" err="1"/>
              <a:t>view’s</a:t>
            </a:r>
            <a:r>
              <a:rPr lang="ru-RU" dirty="0"/>
              <a:t> XML </a:t>
            </a:r>
            <a:r>
              <a:rPr lang="ru-RU" dirty="0" err="1"/>
              <a:t>file</a:t>
            </a:r>
            <a:r>
              <a:rPr lang="ru-RU" dirty="0"/>
              <a:t>, </a:t>
            </a:r>
            <a:r>
              <a:rPr lang="ru-RU" dirty="0" err="1"/>
              <a:t>which</a:t>
            </a:r>
            <a:r>
              <a:rPr lang="ru-RU" dirty="0"/>
              <a:t> </a:t>
            </a:r>
            <a:r>
              <a:rPr lang="ru-RU" dirty="0" err="1"/>
              <a:t>Android</a:t>
            </a:r>
            <a:r>
              <a:rPr lang="ru-RU" dirty="0"/>
              <a:t> </a:t>
            </a:r>
            <a:r>
              <a:rPr lang="ru-RU" dirty="0" err="1"/>
              <a:t>uses</a:t>
            </a:r>
            <a:r>
              <a:rPr lang="ru-RU" dirty="0"/>
              <a:t> </a:t>
            </a:r>
            <a:r>
              <a:rPr lang="ru-RU" dirty="0" err="1"/>
              <a:t>to</a:t>
            </a:r>
            <a:r>
              <a:rPr lang="ru-RU" dirty="0"/>
              <a:t> </a:t>
            </a:r>
            <a:r>
              <a:rPr lang="ru-RU" dirty="0" err="1"/>
              <a:t>render</a:t>
            </a:r>
            <a:r>
              <a:rPr lang="ru-RU" dirty="0"/>
              <a:t> </a:t>
            </a:r>
            <a:r>
              <a:rPr lang="ru-RU" dirty="0" err="1"/>
              <a:t>the</a:t>
            </a:r>
            <a:r>
              <a:rPr lang="ru-RU" dirty="0"/>
              <a:t> </a:t>
            </a:r>
            <a:r>
              <a:rPr lang="ru-RU" dirty="0" err="1"/>
              <a:t>onscreen</a:t>
            </a:r>
            <a:r>
              <a:rPr lang="ru-RU" dirty="0"/>
              <a:t> </a:t>
            </a:r>
            <a:r>
              <a:rPr lang="ru-RU" dirty="0" err="1"/>
              <a:t>elements</a:t>
            </a:r>
            <a:r>
              <a:rPr lang="ru-RU" dirty="0"/>
              <a:t>. </a:t>
            </a:r>
          </a:p>
          <a:p>
            <a:pPr marL="285750" indent="-285750">
              <a:buFont typeface="Arial" panose="020B0604020202020204" pitchFamily="34" charset="0"/>
              <a:buChar char="•"/>
            </a:pPr>
            <a:r>
              <a:rPr lang="ru-RU" dirty="0"/>
              <a:t>In </a:t>
            </a:r>
            <a:r>
              <a:rPr lang="ru-RU" dirty="0" err="1"/>
              <a:t>Jetpack</a:t>
            </a:r>
            <a:r>
              <a:rPr lang="ru-RU" dirty="0"/>
              <a:t> </a:t>
            </a:r>
            <a:r>
              <a:rPr lang="ru-RU" dirty="0" err="1"/>
              <a:t>Compose</a:t>
            </a:r>
            <a:r>
              <a:rPr lang="ru-RU" dirty="0"/>
              <a:t>, </a:t>
            </a:r>
            <a:r>
              <a:rPr lang="ru-RU" dirty="0" err="1"/>
              <a:t>onCreate</a:t>
            </a:r>
            <a:r>
              <a:rPr lang="ru-RU" dirty="0"/>
              <a:t>() </a:t>
            </a:r>
            <a:r>
              <a:rPr lang="ru-RU" dirty="0" err="1"/>
              <a:t>calls</a:t>
            </a:r>
            <a:r>
              <a:rPr lang="ru-RU" dirty="0"/>
              <a:t> a </a:t>
            </a:r>
            <a:r>
              <a:rPr lang="ru-RU" dirty="0" err="1"/>
              <a:t>method</a:t>
            </a:r>
            <a:r>
              <a:rPr lang="ru-RU" dirty="0"/>
              <a:t> </a:t>
            </a:r>
            <a:r>
              <a:rPr lang="ru-RU" dirty="0" err="1"/>
              <a:t>named</a:t>
            </a:r>
            <a:r>
              <a:rPr lang="ru-RU" dirty="0"/>
              <a:t> </a:t>
            </a:r>
            <a:r>
              <a:rPr lang="ru-RU" dirty="0" err="1"/>
              <a:t>setContent</a:t>
            </a:r>
            <a:r>
              <a:rPr lang="ru-RU" dirty="0"/>
              <a:t>()</a:t>
            </a:r>
            <a:r>
              <a:rPr lang="en-US" dirty="0"/>
              <a:t>. </a:t>
            </a:r>
            <a:r>
              <a:rPr lang="en-US" dirty="0" err="1"/>
              <a:t>setContent</a:t>
            </a:r>
            <a:r>
              <a:rPr lang="en-US" dirty="0"/>
              <a:t>() takes a lambda as its parameter, and inside that lambda is a call to a method called Greeting()</a:t>
            </a:r>
            <a:endParaRPr lang="ru-RU" dirty="0"/>
          </a:p>
        </p:txBody>
      </p:sp>
      <p:sp>
        <p:nvSpPr>
          <p:cNvPr id="14" name="TextBox 13">
            <a:extLst>
              <a:ext uri="{FF2B5EF4-FFF2-40B4-BE49-F238E27FC236}">
                <a16:creationId xmlns:a16="http://schemas.microsoft.com/office/drawing/2014/main" id="{BDC214A4-407D-10E6-92C1-305AB8AFAD2E}"/>
              </a:ext>
            </a:extLst>
          </p:cNvPr>
          <p:cNvSpPr txBox="1"/>
          <p:nvPr/>
        </p:nvSpPr>
        <p:spPr>
          <a:xfrm>
            <a:off x="426098" y="2992024"/>
            <a:ext cx="7841044" cy="3139321"/>
          </a:xfrm>
          <a:prstGeom prst="rect">
            <a:avLst/>
          </a:prstGeom>
          <a:solidFill>
            <a:schemeClr val="accent1">
              <a:lumMod val="40000"/>
              <a:lumOff val="60000"/>
            </a:schemeClr>
          </a:solidFill>
          <a:ln w="3175">
            <a:solidFill>
              <a:schemeClr val="tx1"/>
            </a:solidFill>
          </a:ln>
        </p:spPr>
        <p:txBody>
          <a:bodyPr wrap="square">
            <a:spAutoFit/>
          </a:bodyPr>
          <a:lstStyle/>
          <a:p>
            <a:r>
              <a:rPr lang="en-US" dirty="0" err="1"/>
              <a:t>setContent</a:t>
            </a:r>
            <a:r>
              <a:rPr lang="en-US" dirty="0"/>
              <a:t> {</a:t>
            </a:r>
          </a:p>
          <a:p>
            <a:r>
              <a:rPr lang="en-US" dirty="0"/>
              <a:t>            </a:t>
            </a:r>
            <a:r>
              <a:rPr lang="en-US" dirty="0" err="1"/>
              <a:t>ComposeSampleTheme</a:t>
            </a:r>
            <a:r>
              <a:rPr lang="en-US" dirty="0"/>
              <a:t> {</a:t>
            </a:r>
          </a:p>
          <a:p>
            <a:r>
              <a:rPr lang="en-US" dirty="0"/>
              <a:t>                // A surface container using the 'background' color from the theme</a:t>
            </a:r>
          </a:p>
          <a:p>
            <a:r>
              <a:rPr lang="en-US" dirty="0"/>
              <a:t>                Surface(</a:t>
            </a:r>
          </a:p>
          <a:p>
            <a:r>
              <a:rPr lang="en-US" dirty="0"/>
              <a:t>                    modifier = </a:t>
            </a:r>
            <a:r>
              <a:rPr lang="en-US" dirty="0" err="1"/>
              <a:t>Modifier.fillMaxSize</a:t>
            </a:r>
            <a:r>
              <a:rPr lang="en-US" dirty="0"/>
              <a:t>(),</a:t>
            </a:r>
          </a:p>
          <a:p>
            <a:r>
              <a:rPr lang="en-US" dirty="0"/>
              <a:t>                    color = </a:t>
            </a:r>
            <a:r>
              <a:rPr lang="en-US" dirty="0" err="1"/>
              <a:t>MaterialTheme.colorScheme.background</a:t>
            </a:r>
            <a:endParaRPr lang="en-US" dirty="0"/>
          </a:p>
          <a:p>
            <a:r>
              <a:rPr lang="en-US" dirty="0"/>
              <a:t>                ) {</a:t>
            </a:r>
          </a:p>
          <a:p>
            <a:r>
              <a:rPr lang="en-US" dirty="0"/>
              <a:t>                    Greeting("Jetpack Compose")</a:t>
            </a:r>
          </a:p>
          <a:p>
            <a:r>
              <a:rPr lang="en-US" dirty="0"/>
              <a:t>                }</a:t>
            </a:r>
          </a:p>
          <a:p>
            <a:r>
              <a:rPr lang="en-US" dirty="0"/>
              <a:t>           }</a:t>
            </a:r>
          </a:p>
          <a:p>
            <a:r>
              <a:rPr lang="en-US" dirty="0"/>
              <a:t>}</a:t>
            </a:r>
            <a:endParaRPr lang="ru-RU" dirty="0"/>
          </a:p>
        </p:txBody>
      </p:sp>
      <p:sp>
        <p:nvSpPr>
          <p:cNvPr id="16" name="TextBox 15">
            <a:extLst>
              <a:ext uri="{FF2B5EF4-FFF2-40B4-BE49-F238E27FC236}">
                <a16:creationId xmlns:a16="http://schemas.microsoft.com/office/drawing/2014/main" id="{5AFBB4A3-189B-FE4B-6199-CE460F69EA65}"/>
              </a:ext>
            </a:extLst>
          </p:cNvPr>
          <p:cNvSpPr txBox="1"/>
          <p:nvPr/>
        </p:nvSpPr>
        <p:spPr>
          <a:xfrm>
            <a:off x="6348620" y="4261684"/>
            <a:ext cx="5659879" cy="2031325"/>
          </a:xfrm>
          <a:prstGeom prst="rect">
            <a:avLst/>
          </a:prstGeom>
          <a:solidFill>
            <a:schemeClr val="accent1">
              <a:lumMod val="40000"/>
              <a:lumOff val="60000"/>
            </a:schemeClr>
          </a:solidFill>
          <a:ln w="3175">
            <a:solidFill>
              <a:schemeClr val="tx1"/>
            </a:solidFill>
          </a:ln>
        </p:spPr>
        <p:txBody>
          <a:bodyPr wrap="square">
            <a:spAutoFit/>
          </a:bodyPr>
          <a:lstStyle/>
          <a:p>
            <a:r>
              <a:rPr lang="en-US" dirty="0"/>
              <a:t>@Composable</a:t>
            </a:r>
          </a:p>
          <a:p>
            <a:r>
              <a:rPr lang="en-US" dirty="0"/>
              <a:t>fun Greeting(name: String, modifier: Modifier = Modifier) {</a:t>
            </a:r>
          </a:p>
          <a:p>
            <a:r>
              <a:rPr lang="en-US" dirty="0"/>
              <a:t> Text(</a:t>
            </a:r>
          </a:p>
          <a:p>
            <a:r>
              <a:rPr lang="en-US" dirty="0"/>
              <a:t>   text = “\n\n\</a:t>
            </a:r>
            <a:r>
              <a:rPr lang="en-US" dirty="0" err="1"/>
              <a:t>nHello</a:t>
            </a:r>
            <a:r>
              <a:rPr lang="en-US" dirty="0"/>
              <a:t> $name!",</a:t>
            </a:r>
          </a:p>
          <a:p>
            <a:r>
              <a:rPr lang="en-US" dirty="0"/>
              <a:t>   modifier = modifier</a:t>
            </a:r>
          </a:p>
          <a:p>
            <a:r>
              <a:rPr lang="en-US" dirty="0"/>
              <a:t> )</a:t>
            </a:r>
          </a:p>
          <a:p>
            <a:r>
              <a:rPr lang="en-US" dirty="0"/>
              <a:t>}</a:t>
            </a:r>
          </a:p>
        </p:txBody>
      </p:sp>
    </p:spTree>
    <p:extLst>
      <p:ext uri="{BB962C8B-B14F-4D97-AF65-F5344CB8AC3E}">
        <p14:creationId xmlns:p14="http://schemas.microsoft.com/office/powerpoint/2010/main" val="191411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8BD60-D8F8-25E1-7AA0-F95FAF401B7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54E02DD-5BE2-5581-8A2A-DBC153A3C18D}"/>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225C859B-D950-9B81-A8DC-3E26B144F54B}"/>
              </a:ext>
            </a:extLst>
          </p:cNvPr>
          <p:cNvSpPr txBox="1"/>
          <p:nvPr/>
        </p:nvSpPr>
        <p:spPr>
          <a:xfrm>
            <a:off x="426099" y="107990"/>
            <a:ext cx="6459893" cy="646331"/>
          </a:xfrm>
          <a:prstGeom prst="rect">
            <a:avLst/>
          </a:prstGeom>
          <a:noFill/>
        </p:spPr>
        <p:txBody>
          <a:bodyPr wrap="square" rtlCol="0">
            <a:spAutoFit/>
          </a:bodyPr>
          <a:lstStyle/>
          <a:p>
            <a:pPr lvl="0"/>
            <a:r>
              <a:rPr lang="en-US" sz="3600" dirty="0"/>
              <a:t>Hello, Jetpack Compose!</a:t>
            </a:r>
          </a:p>
        </p:txBody>
      </p:sp>
      <p:sp>
        <p:nvSpPr>
          <p:cNvPr id="10" name="Footer Placeholder 9">
            <a:extLst>
              <a:ext uri="{FF2B5EF4-FFF2-40B4-BE49-F238E27FC236}">
                <a16:creationId xmlns:a16="http://schemas.microsoft.com/office/drawing/2014/main" id="{C3BF2749-0BE8-70D0-1206-50457E6312D2}"/>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F2A530DE-9A84-4C24-0A20-9284D4A2D5BA}"/>
              </a:ext>
            </a:extLst>
          </p:cNvPr>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a:extLst>
              <a:ext uri="{FF2B5EF4-FFF2-40B4-BE49-F238E27FC236}">
                <a16:creationId xmlns:a16="http://schemas.microsoft.com/office/drawing/2014/main" id="{C8189006-1E1C-8F10-D6C0-656759CCBD5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E193E16-7DBC-F728-D18E-353CAE1A5A67}"/>
              </a:ext>
            </a:extLst>
          </p:cNvPr>
          <p:cNvPicPr>
            <a:picLocks noChangeAspect="1"/>
          </p:cNvPicPr>
          <p:nvPr/>
        </p:nvPicPr>
        <p:blipFill>
          <a:blip r:embed="rId5"/>
          <a:stretch>
            <a:fillRect/>
          </a:stretch>
        </p:blipFill>
        <p:spPr>
          <a:xfrm>
            <a:off x="513108" y="1198304"/>
            <a:ext cx="3790950" cy="4905375"/>
          </a:xfrm>
          <a:prstGeom prst="rect">
            <a:avLst/>
          </a:prstGeom>
        </p:spPr>
      </p:pic>
    </p:spTree>
    <p:extLst>
      <p:ext uri="{BB962C8B-B14F-4D97-AF65-F5344CB8AC3E}">
        <p14:creationId xmlns:p14="http://schemas.microsoft.com/office/powerpoint/2010/main" val="1656033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453F-B05E-7A49-D846-FA15E81CF43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C41644D-7FE5-0387-56BE-0399F6197B43}"/>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AB78909B-CAF5-DF6D-66F7-816A27055102}"/>
              </a:ext>
            </a:extLst>
          </p:cNvPr>
          <p:cNvSpPr txBox="1"/>
          <p:nvPr/>
        </p:nvSpPr>
        <p:spPr>
          <a:xfrm>
            <a:off x="426099" y="107990"/>
            <a:ext cx="6459893" cy="646331"/>
          </a:xfrm>
          <a:prstGeom prst="rect">
            <a:avLst/>
          </a:prstGeom>
          <a:noFill/>
        </p:spPr>
        <p:txBody>
          <a:bodyPr wrap="square" rtlCol="0">
            <a:spAutoFit/>
          </a:bodyPr>
          <a:lstStyle/>
          <a:p>
            <a:pPr lvl="0"/>
            <a:r>
              <a:rPr lang="en-US" sz="3600" dirty="0"/>
              <a:t>Composable functions</a:t>
            </a:r>
          </a:p>
        </p:txBody>
      </p:sp>
      <p:sp>
        <p:nvSpPr>
          <p:cNvPr id="10" name="Footer Placeholder 9">
            <a:extLst>
              <a:ext uri="{FF2B5EF4-FFF2-40B4-BE49-F238E27FC236}">
                <a16:creationId xmlns:a16="http://schemas.microsoft.com/office/drawing/2014/main" id="{E0C67DCD-1E01-525C-E109-2E5E2D4B8992}"/>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7B996AB1-F35D-9C53-57B0-BBA70476BFE8}"/>
              </a:ext>
            </a:extLst>
          </p:cNvPr>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a:extLst>
              <a:ext uri="{FF2B5EF4-FFF2-40B4-BE49-F238E27FC236}">
                <a16:creationId xmlns:a16="http://schemas.microsoft.com/office/drawing/2014/main" id="{E6E3595C-DF07-F691-7BD5-519D67134F9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E79928B-9C0A-79C4-EF0D-2CCF44D86705}"/>
              </a:ext>
            </a:extLst>
          </p:cNvPr>
          <p:cNvSpPr txBox="1"/>
          <p:nvPr/>
        </p:nvSpPr>
        <p:spPr>
          <a:xfrm>
            <a:off x="337457" y="941912"/>
            <a:ext cx="11517086" cy="3970318"/>
          </a:xfrm>
          <a:prstGeom prst="rect">
            <a:avLst/>
          </a:prstGeom>
          <a:noFill/>
        </p:spPr>
        <p:txBody>
          <a:bodyPr wrap="square">
            <a:spAutoFit/>
          </a:bodyPr>
          <a:lstStyle/>
          <a:p>
            <a:r>
              <a:rPr lang="en-US" dirty="0"/>
              <a:t>T</a:t>
            </a:r>
            <a:r>
              <a:rPr lang="ru-RU" dirty="0" err="1"/>
              <a:t>he</a:t>
            </a:r>
            <a:r>
              <a:rPr lang="ru-RU" dirty="0"/>
              <a:t> </a:t>
            </a:r>
            <a:r>
              <a:rPr lang="ru-RU" dirty="0" err="1"/>
              <a:t>Greeting</a:t>
            </a:r>
            <a:r>
              <a:rPr lang="en-US" dirty="0"/>
              <a:t>()</a:t>
            </a:r>
            <a:r>
              <a:rPr lang="ru-RU" dirty="0"/>
              <a:t> </a:t>
            </a:r>
            <a:r>
              <a:rPr lang="ru-RU" dirty="0" err="1"/>
              <a:t>function</a:t>
            </a:r>
            <a:r>
              <a:rPr lang="ru-RU" dirty="0"/>
              <a:t> </a:t>
            </a:r>
            <a:r>
              <a:rPr lang="ru-RU" dirty="0" err="1"/>
              <a:t>is</a:t>
            </a:r>
            <a:r>
              <a:rPr lang="ru-RU" dirty="0"/>
              <a:t> </a:t>
            </a:r>
            <a:r>
              <a:rPr lang="ru-RU" dirty="0" err="1"/>
              <a:t>marked</a:t>
            </a:r>
            <a:r>
              <a:rPr lang="ru-RU" dirty="0"/>
              <a:t> </a:t>
            </a:r>
            <a:r>
              <a:rPr lang="ru-RU" dirty="0" err="1"/>
              <a:t>as</a:t>
            </a:r>
            <a:r>
              <a:rPr lang="ru-RU" dirty="0"/>
              <a:t> </a:t>
            </a:r>
            <a:r>
              <a:rPr lang="ru-RU" b="1" dirty="0"/>
              <a:t>@Composable</a:t>
            </a:r>
            <a:r>
              <a:rPr lang="ru-RU" dirty="0"/>
              <a:t>. A </a:t>
            </a:r>
            <a:r>
              <a:rPr lang="ru-RU" dirty="0" err="1"/>
              <a:t>composable</a:t>
            </a:r>
            <a:r>
              <a:rPr lang="ru-RU" dirty="0"/>
              <a:t> </a:t>
            </a:r>
            <a:r>
              <a:rPr lang="ru-RU" dirty="0" err="1"/>
              <a:t>function</a:t>
            </a:r>
            <a:r>
              <a:rPr lang="ru-RU" dirty="0"/>
              <a:t> </a:t>
            </a:r>
            <a:r>
              <a:rPr lang="ru-RU" dirty="0" err="1"/>
              <a:t>is</a:t>
            </a:r>
            <a:r>
              <a:rPr lang="ru-RU" dirty="0"/>
              <a:t> a </a:t>
            </a:r>
            <a:r>
              <a:rPr lang="ru-RU" dirty="0" err="1"/>
              <a:t>regular</a:t>
            </a:r>
            <a:r>
              <a:rPr lang="ru-RU" dirty="0"/>
              <a:t> </a:t>
            </a:r>
            <a:r>
              <a:rPr lang="ru-RU" dirty="0" err="1"/>
              <a:t>function</a:t>
            </a:r>
            <a:r>
              <a:rPr lang="ru-RU" dirty="0"/>
              <a:t> </a:t>
            </a:r>
            <a:r>
              <a:rPr lang="ru-RU" dirty="0" err="1"/>
              <a:t>annotated</a:t>
            </a:r>
            <a:r>
              <a:rPr lang="ru-RU" dirty="0"/>
              <a:t> </a:t>
            </a:r>
            <a:r>
              <a:rPr lang="ru-RU" dirty="0" err="1"/>
              <a:t>with</a:t>
            </a:r>
            <a:r>
              <a:rPr lang="ru-RU" dirty="0"/>
              <a:t> </a:t>
            </a:r>
            <a:r>
              <a:rPr lang="ru-RU" b="1" dirty="0"/>
              <a:t>@Composable</a:t>
            </a:r>
            <a:r>
              <a:rPr lang="ru-RU" dirty="0"/>
              <a:t>.  </a:t>
            </a:r>
            <a:r>
              <a:rPr lang="en-US" dirty="0"/>
              <a:t>This informs the compiler that Greeting() is a composable function (or composable for short), which means it receives data and generates a UI element in response. </a:t>
            </a:r>
            <a:endParaRPr lang="ru-RU" dirty="0"/>
          </a:p>
          <a:p>
            <a:endParaRPr lang="ru-RU" dirty="0"/>
          </a:p>
          <a:p>
            <a:r>
              <a:rPr lang="en-US" dirty="0"/>
              <a:t>Composable functions:</a:t>
            </a:r>
          </a:p>
          <a:p>
            <a:pPr marL="285750" indent="-285750">
              <a:buFont typeface="Arial" panose="020B0604020202020204" pitchFamily="34" charset="0"/>
              <a:buChar char="•"/>
            </a:pPr>
            <a:r>
              <a:rPr lang="en-US" dirty="0"/>
              <a:t>Can only be called by other composable functions. </a:t>
            </a:r>
            <a:r>
              <a:rPr lang="en-US" dirty="0" err="1"/>
              <a:t>setContent</a:t>
            </a:r>
            <a:r>
              <a:rPr lang="en-US" dirty="0"/>
              <a:t>() which calls Greeting() is a composable. </a:t>
            </a:r>
          </a:p>
          <a:p>
            <a:pPr marL="285750" indent="-285750">
              <a:buFont typeface="Arial" panose="020B0604020202020204" pitchFamily="34" charset="0"/>
              <a:buChar char="•"/>
            </a:pPr>
            <a:r>
              <a:rPr lang="en-US" dirty="0"/>
              <a:t>As a function, it has arguments. That makes </a:t>
            </a:r>
            <a:r>
              <a:rPr lang="en-US" dirty="0" err="1"/>
              <a:t>composables</a:t>
            </a:r>
            <a:r>
              <a:rPr lang="en-US" dirty="0"/>
              <a:t> flexible, allowing you to pass state to them. </a:t>
            </a:r>
          </a:p>
          <a:p>
            <a:pPr marL="285750" indent="-285750">
              <a:buFont typeface="Arial" panose="020B0604020202020204" pitchFamily="34" charset="0"/>
              <a:buChar char="•"/>
            </a:pPr>
            <a:r>
              <a:rPr lang="en-US" dirty="0"/>
              <a:t>It’s a Unit function. It has no return value. Instead, it causes a user interface element to be drawn on screen. </a:t>
            </a:r>
          </a:p>
          <a:p>
            <a:pPr marL="285750" indent="-285750">
              <a:buFont typeface="Arial" panose="020B0604020202020204" pitchFamily="34" charset="0"/>
              <a:buChar char="•"/>
            </a:pPr>
            <a:r>
              <a:rPr lang="en-US" dirty="0"/>
              <a:t>Its name is a </a:t>
            </a:r>
            <a:r>
              <a:rPr lang="en-US" dirty="0" err="1"/>
              <a:t>CapitalizedNoun</a:t>
            </a:r>
            <a:r>
              <a:rPr lang="en-US" dirty="0"/>
              <a:t>. The convention is that composable function names are nouns capitalized in </a:t>
            </a:r>
            <a:r>
              <a:rPr lang="en-US" dirty="0" err="1"/>
              <a:t>PascalCase</a:t>
            </a:r>
            <a:r>
              <a:rPr lang="en-US" dirty="0"/>
              <a:t>. It helps distinguish </a:t>
            </a:r>
            <a:r>
              <a:rPr lang="en-US" dirty="0" err="1"/>
              <a:t>composables</a:t>
            </a:r>
            <a:r>
              <a:rPr lang="en-US" dirty="0"/>
              <a:t> from ordinary functions and methods, where the convention is to make their names verbs that use camelCase capitalization.</a:t>
            </a:r>
          </a:p>
          <a:p>
            <a:pPr marL="285750" indent="-285750">
              <a:buFont typeface="Arial" panose="020B0604020202020204" pitchFamily="34" charset="0"/>
              <a:buChar char="•"/>
            </a:pPr>
            <a:r>
              <a:rPr lang="en-US" dirty="0"/>
              <a:t>It contains a call to a method called Text(). Text() is one of Jetpack </a:t>
            </a:r>
            <a:r>
              <a:rPr lang="en-US" dirty="0" err="1"/>
              <a:t>Compose’s</a:t>
            </a:r>
            <a:r>
              <a:rPr lang="en-US" dirty="0"/>
              <a:t> built-in </a:t>
            </a:r>
            <a:r>
              <a:rPr lang="en-US" dirty="0" err="1"/>
              <a:t>composables</a:t>
            </a:r>
            <a:r>
              <a:rPr lang="en-US" dirty="0"/>
              <a:t>, and given a string, it emits a text view containing that string.</a:t>
            </a:r>
            <a:endParaRPr lang="ru-RU" dirty="0"/>
          </a:p>
          <a:p>
            <a:endParaRPr lang="ru-RU" dirty="0"/>
          </a:p>
        </p:txBody>
      </p:sp>
    </p:spTree>
    <p:extLst>
      <p:ext uri="{BB962C8B-B14F-4D97-AF65-F5344CB8AC3E}">
        <p14:creationId xmlns:p14="http://schemas.microsoft.com/office/powerpoint/2010/main" val="3076990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BF27C-ABA5-8225-BF9B-249F2C22D10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2EAE7BC-F298-6617-BE95-67F469141A97}"/>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30D04073-0CAF-537A-9151-74CB964E4D24}"/>
              </a:ext>
            </a:extLst>
          </p:cNvPr>
          <p:cNvSpPr txBox="1"/>
          <p:nvPr/>
        </p:nvSpPr>
        <p:spPr>
          <a:xfrm>
            <a:off x="426099" y="107990"/>
            <a:ext cx="6459893" cy="646331"/>
          </a:xfrm>
          <a:prstGeom prst="rect">
            <a:avLst/>
          </a:prstGeom>
          <a:noFill/>
        </p:spPr>
        <p:txBody>
          <a:bodyPr wrap="square" rtlCol="0">
            <a:spAutoFit/>
          </a:bodyPr>
          <a:lstStyle/>
          <a:p>
            <a:pPr lvl="0"/>
            <a:r>
              <a:rPr lang="en-US" sz="3600" dirty="0"/>
              <a:t>Tweaking the UI</a:t>
            </a:r>
          </a:p>
        </p:txBody>
      </p:sp>
      <p:sp>
        <p:nvSpPr>
          <p:cNvPr id="10" name="Footer Placeholder 9">
            <a:extLst>
              <a:ext uri="{FF2B5EF4-FFF2-40B4-BE49-F238E27FC236}">
                <a16:creationId xmlns:a16="http://schemas.microsoft.com/office/drawing/2014/main" id="{C343B254-F6E1-4608-7B5E-FDD3D73CBD9B}"/>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1D4D53ED-3102-30A1-2357-D668BB1764D1}"/>
              </a:ext>
            </a:extLst>
          </p:cNvPr>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a:extLst>
              <a:ext uri="{FF2B5EF4-FFF2-40B4-BE49-F238E27FC236}">
                <a16:creationId xmlns:a16="http://schemas.microsoft.com/office/drawing/2014/main" id="{826B805D-B832-20AF-48BF-6C77699D5A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E6A6818-541A-72FC-4685-F3456283EE48}"/>
              </a:ext>
            </a:extLst>
          </p:cNvPr>
          <p:cNvSpPr txBox="1"/>
          <p:nvPr/>
        </p:nvSpPr>
        <p:spPr>
          <a:xfrm>
            <a:off x="337457" y="941912"/>
            <a:ext cx="11517086" cy="646331"/>
          </a:xfrm>
          <a:prstGeom prst="rect">
            <a:avLst/>
          </a:prstGeom>
          <a:noFill/>
        </p:spPr>
        <p:txBody>
          <a:bodyPr wrap="square">
            <a:spAutoFit/>
          </a:bodyPr>
          <a:lstStyle/>
          <a:p>
            <a:r>
              <a:rPr lang="en-US" dirty="0"/>
              <a:t>Setting a different background color for the Greeting:</a:t>
            </a:r>
          </a:p>
          <a:p>
            <a:endParaRPr lang="ru-RU" dirty="0"/>
          </a:p>
        </p:txBody>
      </p:sp>
      <p:sp>
        <p:nvSpPr>
          <p:cNvPr id="5" name="TextBox 4">
            <a:extLst>
              <a:ext uri="{FF2B5EF4-FFF2-40B4-BE49-F238E27FC236}">
                <a16:creationId xmlns:a16="http://schemas.microsoft.com/office/drawing/2014/main" id="{35CBFED2-F9F0-CB28-77CE-28F3E7ABB06A}"/>
              </a:ext>
            </a:extLst>
          </p:cNvPr>
          <p:cNvSpPr txBox="1"/>
          <p:nvPr/>
        </p:nvSpPr>
        <p:spPr>
          <a:xfrm>
            <a:off x="426098" y="1386972"/>
            <a:ext cx="7386059" cy="2585323"/>
          </a:xfrm>
          <a:prstGeom prst="rect">
            <a:avLst/>
          </a:prstGeom>
          <a:solidFill>
            <a:schemeClr val="accent1">
              <a:lumMod val="60000"/>
              <a:lumOff val="40000"/>
            </a:schemeClr>
          </a:solidFill>
          <a:ln>
            <a:solidFill>
              <a:schemeClr val="accent1"/>
            </a:solidFill>
          </a:ln>
        </p:spPr>
        <p:txBody>
          <a:bodyPr wrap="square">
            <a:spAutoFit/>
          </a:bodyPr>
          <a:lstStyle/>
          <a:p>
            <a:r>
              <a:rPr lang="en-US" dirty="0"/>
              <a:t>@Composable</a:t>
            </a:r>
          </a:p>
          <a:p>
            <a:r>
              <a:rPr lang="en-US" dirty="0"/>
              <a:t>fun Greeting(name: String, modifier: Modifier = Modifier) {</a:t>
            </a:r>
          </a:p>
          <a:p>
            <a:r>
              <a:rPr lang="en-US" dirty="0"/>
              <a:t>    Surface(color = </a:t>
            </a:r>
            <a:r>
              <a:rPr lang="en-US" dirty="0" err="1"/>
              <a:t>MaterialTheme.colorScheme.primary</a:t>
            </a:r>
            <a:r>
              <a:rPr lang="en-US" dirty="0"/>
              <a:t>) {</a:t>
            </a:r>
          </a:p>
          <a:p>
            <a:r>
              <a:rPr lang="en-US" dirty="0"/>
              <a:t>        Text(</a:t>
            </a:r>
          </a:p>
          <a:p>
            <a:r>
              <a:rPr lang="en-US" dirty="0"/>
              <a:t>            text = "Hello $name!",</a:t>
            </a:r>
          </a:p>
          <a:p>
            <a:r>
              <a:rPr lang="en-US" dirty="0"/>
              <a:t>            modifier = modifier</a:t>
            </a:r>
          </a:p>
          <a:p>
            <a:r>
              <a:rPr lang="en-US" dirty="0"/>
              <a:t>        )</a:t>
            </a:r>
          </a:p>
          <a:p>
            <a:r>
              <a:rPr lang="en-US" dirty="0"/>
              <a:t>    }</a:t>
            </a:r>
          </a:p>
          <a:p>
            <a:r>
              <a:rPr lang="en-US" dirty="0"/>
              <a:t>}</a:t>
            </a:r>
            <a:endParaRPr lang="ru-RU" dirty="0"/>
          </a:p>
        </p:txBody>
      </p:sp>
      <p:pic>
        <p:nvPicPr>
          <p:cNvPr id="8" name="Picture 7">
            <a:extLst>
              <a:ext uri="{FF2B5EF4-FFF2-40B4-BE49-F238E27FC236}">
                <a16:creationId xmlns:a16="http://schemas.microsoft.com/office/drawing/2014/main" id="{1D0705F8-6706-3624-1CED-66AD2CD731A4}"/>
              </a:ext>
            </a:extLst>
          </p:cNvPr>
          <p:cNvPicPr>
            <a:picLocks noChangeAspect="1"/>
          </p:cNvPicPr>
          <p:nvPr/>
        </p:nvPicPr>
        <p:blipFill>
          <a:blip r:embed="rId5"/>
          <a:stretch>
            <a:fillRect/>
          </a:stretch>
        </p:blipFill>
        <p:spPr>
          <a:xfrm>
            <a:off x="8344579" y="1386972"/>
            <a:ext cx="3275241" cy="4196403"/>
          </a:xfrm>
          <a:prstGeom prst="rect">
            <a:avLst/>
          </a:prstGeom>
        </p:spPr>
      </p:pic>
      <p:sp>
        <p:nvSpPr>
          <p:cNvPr id="13" name="TextBox 12">
            <a:extLst>
              <a:ext uri="{FF2B5EF4-FFF2-40B4-BE49-F238E27FC236}">
                <a16:creationId xmlns:a16="http://schemas.microsoft.com/office/drawing/2014/main" id="{F9433009-29E7-7936-A065-26880E046818}"/>
              </a:ext>
            </a:extLst>
          </p:cNvPr>
          <p:cNvSpPr txBox="1"/>
          <p:nvPr/>
        </p:nvSpPr>
        <p:spPr>
          <a:xfrm>
            <a:off x="333448" y="4092812"/>
            <a:ext cx="7776408" cy="2031325"/>
          </a:xfrm>
          <a:prstGeom prst="rect">
            <a:avLst/>
          </a:prstGeom>
          <a:noFill/>
        </p:spPr>
        <p:txBody>
          <a:bodyPr wrap="square">
            <a:spAutoFit/>
          </a:bodyPr>
          <a:lstStyle/>
          <a:p>
            <a:r>
              <a:rPr lang="en-US" dirty="0"/>
              <a:t>The </a:t>
            </a:r>
            <a:r>
              <a:rPr lang="ru-RU" dirty="0" err="1"/>
              <a:t>text</a:t>
            </a:r>
            <a:r>
              <a:rPr lang="ru-RU" dirty="0"/>
              <a:t> </a:t>
            </a:r>
            <a:r>
              <a:rPr lang="ru-RU" dirty="0" err="1"/>
              <a:t>is</a:t>
            </a:r>
            <a:r>
              <a:rPr lang="ru-RU" dirty="0"/>
              <a:t> </a:t>
            </a:r>
            <a:r>
              <a:rPr lang="ru-RU" dirty="0" err="1"/>
              <a:t>now</a:t>
            </a:r>
            <a:r>
              <a:rPr lang="ru-RU" dirty="0"/>
              <a:t> </a:t>
            </a:r>
            <a:r>
              <a:rPr lang="ru-RU" dirty="0" err="1"/>
              <a:t>white</a:t>
            </a:r>
            <a:r>
              <a:rPr lang="ru-RU" dirty="0"/>
              <a:t>. </a:t>
            </a:r>
            <a:r>
              <a:rPr lang="ru-RU" dirty="0" err="1"/>
              <a:t>When</a:t>
            </a:r>
            <a:r>
              <a:rPr lang="ru-RU" dirty="0"/>
              <a:t> </a:t>
            </a:r>
            <a:r>
              <a:rPr lang="ru-RU" dirty="0" err="1"/>
              <a:t>did</a:t>
            </a:r>
            <a:r>
              <a:rPr lang="ru-RU" dirty="0"/>
              <a:t> </a:t>
            </a:r>
            <a:r>
              <a:rPr lang="ru-RU" dirty="0" err="1"/>
              <a:t>we</a:t>
            </a:r>
            <a:r>
              <a:rPr lang="ru-RU" dirty="0"/>
              <a:t> </a:t>
            </a:r>
            <a:r>
              <a:rPr lang="ru-RU" dirty="0" err="1"/>
              <a:t>define</a:t>
            </a:r>
            <a:r>
              <a:rPr lang="ru-RU" dirty="0"/>
              <a:t> </a:t>
            </a:r>
            <a:r>
              <a:rPr lang="ru-RU" dirty="0" err="1"/>
              <a:t>this</a:t>
            </a:r>
            <a:r>
              <a:rPr lang="ru-RU" dirty="0"/>
              <a:t>?</a:t>
            </a:r>
            <a:r>
              <a:rPr lang="en-US" dirty="0"/>
              <a:t> We</a:t>
            </a:r>
            <a:r>
              <a:rPr lang="ru-RU" dirty="0"/>
              <a:t> </a:t>
            </a:r>
            <a:r>
              <a:rPr lang="ru-RU" dirty="0" err="1"/>
              <a:t>didn't</a:t>
            </a:r>
            <a:r>
              <a:rPr lang="ru-RU" dirty="0"/>
              <a:t>! The </a:t>
            </a:r>
            <a:r>
              <a:rPr lang="ru-RU" dirty="0" err="1"/>
              <a:t>Material</a:t>
            </a:r>
            <a:r>
              <a:rPr lang="ru-RU" dirty="0"/>
              <a:t> </a:t>
            </a:r>
            <a:r>
              <a:rPr lang="ru-RU" dirty="0" err="1"/>
              <a:t>components</a:t>
            </a:r>
            <a:r>
              <a:rPr lang="ru-RU" dirty="0"/>
              <a:t>, </a:t>
            </a:r>
            <a:r>
              <a:rPr lang="ru-RU" dirty="0" err="1"/>
              <a:t>such</a:t>
            </a:r>
            <a:r>
              <a:rPr lang="ru-RU" dirty="0"/>
              <a:t> </a:t>
            </a:r>
            <a:r>
              <a:rPr lang="ru-RU" dirty="0" err="1"/>
              <a:t>as</a:t>
            </a:r>
            <a:r>
              <a:rPr lang="en-US" dirty="0"/>
              <a:t> </a:t>
            </a:r>
            <a:r>
              <a:rPr lang="ru-RU" dirty="0"/>
              <a:t>Surface, </a:t>
            </a:r>
            <a:r>
              <a:rPr lang="ru-RU" dirty="0" err="1"/>
              <a:t>are</a:t>
            </a:r>
            <a:r>
              <a:rPr lang="ru-RU" dirty="0"/>
              <a:t> </a:t>
            </a:r>
            <a:r>
              <a:rPr lang="ru-RU" dirty="0" err="1"/>
              <a:t>built</a:t>
            </a:r>
            <a:r>
              <a:rPr lang="ru-RU" dirty="0"/>
              <a:t> </a:t>
            </a:r>
            <a:r>
              <a:rPr lang="ru-RU" dirty="0" err="1"/>
              <a:t>to</a:t>
            </a:r>
            <a:r>
              <a:rPr lang="ru-RU" dirty="0"/>
              <a:t> </a:t>
            </a:r>
            <a:r>
              <a:rPr lang="ru-RU" dirty="0" err="1"/>
              <a:t>make</a:t>
            </a:r>
            <a:r>
              <a:rPr lang="ru-RU" dirty="0"/>
              <a:t> </a:t>
            </a:r>
            <a:r>
              <a:rPr lang="ru-RU" dirty="0" err="1"/>
              <a:t>your</a:t>
            </a:r>
            <a:r>
              <a:rPr lang="ru-RU" dirty="0"/>
              <a:t> </a:t>
            </a:r>
            <a:r>
              <a:rPr lang="ru-RU" dirty="0" err="1"/>
              <a:t>experience</a:t>
            </a:r>
            <a:r>
              <a:rPr lang="ru-RU" dirty="0"/>
              <a:t> </a:t>
            </a:r>
            <a:r>
              <a:rPr lang="ru-RU" dirty="0" err="1"/>
              <a:t>better</a:t>
            </a:r>
            <a:r>
              <a:rPr lang="ru-RU" dirty="0"/>
              <a:t> </a:t>
            </a:r>
            <a:r>
              <a:rPr lang="ru-RU" dirty="0" err="1"/>
              <a:t>by</a:t>
            </a:r>
            <a:r>
              <a:rPr lang="ru-RU" dirty="0"/>
              <a:t> </a:t>
            </a:r>
            <a:r>
              <a:rPr lang="ru-RU" dirty="0" err="1"/>
              <a:t>taking</a:t>
            </a:r>
            <a:r>
              <a:rPr lang="ru-RU" dirty="0"/>
              <a:t> </a:t>
            </a:r>
            <a:r>
              <a:rPr lang="ru-RU" dirty="0" err="1"/>
              <a:t>care</a:t>
            </a:r>
            <a:r>
              <a:rPr lang="ru-RU" dirty="0"/>
              <a:t> </a:t>
            </a:r>
            <a:r>
              <a:rPr lang="ru-RU" dirty="0" err="1"/>
              <a:t>of</a:t>
            </a:r>
            <a:r>
              <a:rPr lang="ru-RU" dirty="0"/>
              <a:t> </a:t>
            </a:r>
            <a:r>
              <a:rPr lang="ru-RU" dirty="0" err="1"/>
              <a:t>common</a:t>
            </a:r>
            <a:r>
              <a:rPr lang="ru-RU" dirty="0"/>
              <a:t> </a:t>
            </a:r>
            <a:r>
              <a:rPr lang="ru-RU" dirty="0" err="1"/>
              <a:t>features</a:t>
            </a:r>
            <a:r>
              <a:rPr lang="ru-RU" dirty="0"/>
              <a:t> </a:t>
            </a:r>
            <a:r>
              <a:rPr lang="ru-RU" dirty="0" err="1"/>
              <a:t>that</a:t>
            </a:r>
            <a:r>
              <a:rPr lang="ru-RU" dirty="0"/>
              <a:t> </a:t>
            </a:r>
            <a:r>
              <a:rPr lang="ru-RU" dirty="0" err="1"/>
              <a:t>you</a:t>
            </a:r>
            <a:r>
              <a:rPr lang="ru-RU" dirty="0"/>
              <a:t> </a:t>
            </a:r>
            <a:r>
              <a:rPr lang="ru-RU" dirty="0" err="1"/>
              <a:t>probably</a:t>
            </a:r>
            <a:r>
              <a:rPr lang="ru-RU" dirty="0"/>
              <a:t> </a:t>
            </a:r>
            <a:r>
              <a:rPr lang="ru-RU" dirty="0" err="1"/>
              <a:t>want</a:t>
            </a:r>
            <a:r>
              <a:rPr lang="ru-RU" dirty="0"/>
              <a:t> </a:t>
            </a:r>
            <a:r>
              <a:rPr lang="ru-RU" dirty="0" err="1"/>
              <a:t>in</a:t>
            </a:r>
            <a:r>
              <a:rPr lang="ru-RU" dirty="0"/>
              <a:t> </a:t>
            </a:r>
            <a:r>
              <a:rPr lang="ru-RU" dirty="0" err="1"/>
              <a:t>your</a:t>
            </a:r>
            <a:r>
              <a:rPr lang="ru-RU" dirty="0"/>
              <a:t> </a:t>
            </a:r>
            <a:r>
              <a:rPr lang="ru-RU" dirty="0" err="1"/>
              <a:t>app</a:t>
            </a:r>
            <a:r>
              <a:rPr lang="ru-RU" dirty="0"/>
              <a:t>, </a:t>
            </a:r>
            <a:r>
              <a:rPr lang="ru-RU" dirty="0" err="1"/>
              <a:t>such</a:t>
            </a:r>
            <a:r>
              <a:rPr lang="ru-RU" dirty="0"/>
              <a:t> </a:t>
            </a:r>
            <a:r>
              <a:rPr lang="ru-RU" dirty="0" err="1"/>
              <a:t>as</a:t>
            </a:r>
            <a:r>
              <a:rPr lang="ru-RU" dirty="0"/>
              <a:t> </a:t>
            </a:r>
            <a:r>
              <a:rPr lang="ru-RU" dirty="0" err="1"/>
              <a:t>choosing</a:t>
            </a:r>
            <a:r>
              <a:rPr lang="ru-RU" dirty="0"/>
              <a:t> </a:t>
            </a:r>
            <a:r>
              <a:rPr lang="ru-RU" dirty="0" err="1"/>
              <a:t>an</a:t>
            </a:r>
            <a:r>
              <a:rPr lang="ru-RU" dirty="0"/>
              <a:t> </a:t>
            </a:r>
            <a:r>
              <a:rPr lang="ru-RU" dirty="0" err="1"/>
              <a:t>appropriate</a:t>
            </a:r>
            <a:r>
              <a:rPr lang="ru-RU" dirty="0"/>
              <a:t> </a:t>
            </a:r>
            <a:r>
              <a:rPr lang="ru-RU" dirty="0" err="1"/>
              <a:t>color</a:t>
            </a:r>
            <a:r>
              <a:rPr lang="ru-RU" dirty="0"/>
              <a:t> </a:t>
            </a:r>
            <a:r>
              <a:rPr lang="ru-RU" dirty="0" err="1"/>
              <a:t>for</a:t>
            </a:r>
            <a:r>
              <a:rPr lang="ru-RU" dirty="0"/>
              <a:t> </a:t>
            </a:r>
            <a:r>
              <a:rPr lang="ru-RU" dirty="0" err="1"/>
              <a:t>text</a:t>
            </a:r>
            <a:r>
              <a:rPr lang="ru-RU" dirty="0"/>
              <a:t>. We </a:t>
            </a:r>
            <a:r>
              <a:rPr lang="ru-RU" dirty="0" err="1"/>
              <a:t>say</a:t>
            </a:r>
            <a:r>
              <a:rPr lang="ru-RU" dirty="0"/>
              <a:t> </a:t>
            </a:r>
            <a:r>
              <a:rPr lang="ru-RU" dirty="0" err="1"/>
              <a:t>Material</a:t>
            </a:r>
            <a:r>
              <a:rPr lang="ru-RU" dirty="0"/>
              <a:t> </a:t>
            </a:r>
            <a:r>
              <a:rPr lang="ru-RU" dirty="0" err="1"/>
              <a:t>is</a:t>
            </a:r>
            <a:r>
              <a:rPr lang="ru-RU" dirty="0"/>
              <a:t> </a:t>
            </a:r>
            <a:r>
              <a:rPr lang="ru-RU" dirty="0" err="1"/>
              <a:t>opinionated</a:t>
            </a:r>
            <a:r>
              <a:rPr lang="ru-RU" dirty="0"/>
              <a:t> </a:t>
            </a:r>
            <a:r>
              <a:rPr lang="ru-RU" dirty="0" err="1"/>
              <a:t>because</a:t>
            </a:r>
            <a:r>
              <a:rPr lang="ru-RU" dirty="0"/>
              <a:t> </a:t>
            </a:r>
            <a:r>
              <a:rPr lang="ru-RU" dirty="0" err="1"/>
              <a:t>it</a:t>
            </a:r>
            <a:r>
              <a:rPr lang="ru-RU" dirty="0"/>
              <a:t> </a:t>
            </a:r>
            <a:r>
              <a:rPr lang="ru-RU" dirty="0" err="1"/>
              <a:t>provides</a:t>
            </a:r>
            <a:r>
              <a:rPr lang="ru-RU" dirty="0"/>
              <a:t> </a:t>
            </a:r>
            <a:r>
              <a:rPr lang="ru-RU" dirty="0" err="1"/>
              <a:t>good</a:t>
            </a:r>
            <a:r>
              <a:rPr lang="ru-RU" dirty="0"/>
              <a:t> </a:t>
            </a:r>
            <a:r>
              <a:rPr lang="ru-RU" dirty="0" err="1"/>
              <a:t>defaults</a:t>
            </a:r>
            <a:r>
              <a:rPr lang="ru-RU" dirty="0"/>
              <a:t> </a:t>
            </a:r>
            <a:r>
              <a:rPr lang="ru-RU" dirty="0" err="1"/>
              <a:t>and</a:t>
            </a:r>
            <a:r>
              <a:rPr lang="ru-RU" dirty="0"/>
              <a:t> </a:t>
            </a:r>
            <a:r>
              <a:rPr lang="ru-RU" dirty="0" err="1"/>
              <a:t>patterns</a:t>
            </a:r>
            <a:r>
              <a:rPr lang="ru-RU" dirty="0"/>
              <a:t> </a:t>
            </a:r>
            <a:r>
              <a:rPr lang="ru-RU" dirty="0" err="1"/>
              <a:t>that</a:t>
            </a:r>
            <a:r>
              <a:rPr lang="ru-RU" dirty="0"/>
              <a:t> </a:t>
            </a:r>
            <a:r>
              <a:rPr lang="ru-RU" dirty="0" err="1"/>
              <a:t>are</a:t>
            </a:r>
            <a:r>
              <a:rPr lang="ru-RU" dirty="0"/>
              <a:t> </a:t>
            </a:r>
            <a:r>
              <a:rPr lang="ru-RU" dirty="0" err="1"/>
              <a:t>common</a:t>
            </a:r>
            <a:r>
              <a:rPr lang="ru-RU" dirty="0"/>
              <a:t> </a:t>
            </a:r>
            <a:r>
              <a:rPr lang="ru-RU" dirty="0" err="1"/>
              <a:t>to</a:t>
            </a:r>
            <a:r>
              <a:rPr lang="ru-RU" dirty="0"/>
              <a:t> </a:t>
            </a:r>
            <a:r>
              <a:rPr lang="ru-RU" dirty="0" err="1"/>
              <a:t>most</a:t>
            </a:r>
            <a:r>
              <a:rPr lang="ru-RU" dirty="0"/>
              <a:t> </a:t>
            </a:r>
            <a:r>
              <a:rPr lang="ru-RU" dirty="0" err="1"/>
              <a:t>apps</a:t>
            </a:r>
            <a:r>
              <a:rPr lang="ru-RU" dirty="0"/>
              <a:t>. In </a:t>
            </a:r>
            <a:r>
              <a:rPr lang="ru-RU" dirty="0" err="1"/>
              <a:t>this</a:t>
            </a:r>
            <a:r>
              <a:rPr lang="ru-RU" dirty="0"/>
              <a:t> </a:t>
            </a:r>
            <a:r>
              <a:rPr lang="ru-RU" dirty="0" err="1"/>
              <a:t>case</a:t>
            </a:r>
            <a:r>
              <a:rPr lang="ru-RU" dirty="0"/>
              <a:t>, Surface </a:t>
            </a:r>
            <a:r>
              <a:rPr lang="ru-RU" dirty="0" err="1"/>
              <a:t>understands</a:t>
            </a:r>
            <a:r>
              <a:rPr lang="ru-RU" dirty="0"/>
              <a:t> </a:t>
            </a:r>
            <a:r>
              <a:rPr lang="ru-RU" dirty="0" err="1"/>
              <a:t>that</a:t>
            </a:r>
            <a:r>
              <a:rPr lang="ru-RU" dirty="0"/>
              <a:t>, </a:t>
            </a:r>
            <a:r>
              <a:rPr lang="ru-RU" dirty="0" err="1"/>
              <a:t>when</a:t>
            </a:r>
            <a:r>
              <a:rPr lang="ru-RU" dirty="0"/>
              <a:t> </a:t>
            </a:r>
            <a:r>
              <a:rPr lang="ru-RU" dirty="0" err="1"/>
              <a:t>the</a:t>
            </a:r>
            <a:r>
              <a:rPr lang="ru-RU" dirty="0"/>
              <a:t> </a:t>
            </a:r>
            <a:r>
              <a:rPr lang="ru-RU" dirty="0" err="1"/>
              <a:t>background</a:t>
            </a:r>
            <a:r>
              <a:rPr lang="ru-RU" dirty="0"/>
              <a:t> </a:t>
            </a:r>
            <a:r>
              <a:rPr lang="ru-RU" dirty="0" err="1"/>
              <a:t>is</a:t>
            </a:r>
            <a:r>
              <a:rPr lang="ru-RU" dirty="0"/>
              <a:t> </a:t>
            </a:r>
            <a:r>
              <a:rPr lang="ru-RU" dirty="0" err="1"/>
              <a:t>set</a:t>
            </a:r>
            <a:r>
              <a:rPr lang="ru-RU" dirty="0"/>
              <a:t> </a:t>
            </a:r>
            <a:r>
              <a:rPr lang="ru-RU" dirty="0" err="1"/>
              <a:t>to</a:t>
            </a:r>
            <a:r>
              <a:rPr lang="ru-RU" dirty="0"/>
              <a:t> </a:t>
            </a:r>
            <a:r>
              <a:rPr lang="ru-RU" dirty="0" err="1"/>
              <a:t>the</a:t>
            </a:r>
            <a:r>
              <a:rPr lang="ru-RU" dirty="0"/>
              <a:t> </a:t>
            </a:r>
            <a:r>
              <a:rPr lang="ru-RU" dirty="0" err="1"/>
              <a:t>primary</a:t>
            </a:r>
            <a:r>
              <a:rPr lang="ru-RU" dirty="0"/>
              <a:t> </a:t>
            </a:r>
            <a:r>
              <a:rPr lang="ru-RU" dirty="0" err="1"/>
              <a:t>color</a:t>
            </a:r>
            <a:r>
              <a:rPr lang="ru-RU" dirty="0"/>
              <a:t>, </a:t>
            </a:r>
            <a:r>
              <a:rPr lang="ru-RU" dirty="0" err="1"/>
              <a:t>any</a:t>
            </a:r>
            <a:r>
              <a:rPr lang="ru-RU" dirty="0"/>
              <a:t> </a:t>
            </a:r>
            <a:r>
              <a:rPr lang="ru-RU" dirty="0" err="1"/>
              <a:t>text</a:t>
            </a:r>
            <a:r>
              <a:rPr lang="ru-RU" dirty="0"/>
              <a:t> </a:t>
            </a:r>
            <a:r>
              <a:rPr lang="ru-RU" dirty="0" err="1"/>
              <a:t>on</a:t>
            </a:r>
            <a:r>
              <a:rPr lang="ru-RU" dirty="0"/>
              <a:t> </a:t>
            </a:r>
            <a:r>
              <a:rPr lang="ru-RU" dirty="0" err="1"/>
              <a:t>top</a:t>
            </a:r>
            <a:r>
              <a:rPr lang="ru-RU" dirty="0"/>
              <a:t> </a:t>
            </a:r>
            <a:r>
              <a:rPr lang="ru-RU" dirty="0" err="1"/>
              <a:t>of</a:t>
            </a:r>
            <a:r>
              <a:rPr lang="ru-RU" dirty="0"/>
              <a:t> </a:t>
            </a:r>
            <a:r>
              <a:rPr lang="ru-RU" dirty="0" err="1"/>
              <a:t>it</a:t>
            </a:r>
            <a:r>
              <a:rPr lang="ru-RU" dirty="0"/>
              <a:t> </a:t>
            </a:r>
            <a:r>
              <a:rPr lang="ru-RU" dirty="0" err="1"/>
              <a:t>should</a:t>
            </a:r>
            <a:r>
              <a:rPr lang="ru-RU" dirty="0"/>
              <a:t> </a:t>
            </a:r>
            <a:r>
              <a:rPr lang="ru-RU" dirty="0" err="1"/>
              <a:t>use</a:t>
            </a:r>
            <a:r>
              <a:rPr lang="ru-RU" dirty="0"/>
              <a:t> </a:t>
            </a:r>
            <a:r>
              <a:rPr lang="ru-RU" dirty="0" err="1"/>
              <a:t>the</a:t>
            </a:r>
            <a:r>
              <a:rPr lang="ru-RU" dirty="0"/>
              <a:t> </a:t>
            </a:r>
            <a:r>
              <a:rPr lang="ru-RU" dirty="0" err="1"/>
              <a:t>onPrimary</a:t>
            </a:r>
            <a:r>
              <a:rPr lang="ru-RU" dirty="0"/>
              <a:t> </a:t>
            </a:r>
            <a:r>
              <a:rPr lang="ru-RU" dirty="0" err="1"/>
              <a:t>color</a:t>
            </a:r>
            <a:r>
              <a:rPr lang="ru-RU" dirty="0"/>
              <a:t>, </a:t>
            </a:r>
            <a:r>
              <a:rPr lang="ru-RU" dirty="0" err="1"/>
              <a:t>which</a:t>
            </a:r>
            <a:r>
              <a:rPr lang="ru-RU" dirty="0"/>
              <a:t> </a:t>
            </a:r>
            <a:r>
              <a:rPr lang="ru-RU" dirty="0" err="1"/>
              <a:t>is</a:t>
            </a:r>
            <a:r>
              <a:rPr lang="ru-RU" dirty="0"/>
              <a:t> </a:t>
            </a:r>
            <a:r>
              <a:rPr lang="ru-RU" dirty="0" err="1"/>
              <a:t>also</a:t>
            </a:r>
            <a:r>
              <a:rPr lang="ru-RU" dirty="0"/>
              <a:t> </a:t>
            </a:r>
            <a:r>
              <a:rPr lang="ru-RU" dirty="0" err="1"/>
              <a:t>defined</a:t>
            </a:r>
            <a:r>
              <a:rPr lang="ru-RU" dirty="0"/>
              <a:t> </a:t>
            </a:r>
            <a:r>
              <a:rPr lang="ru-RU" dirty="0" err="1"/>
              <a:t>in</a:t>
            </a:r>
            <a:r>
              <a:rPr lang="ru-RU" dirty="0"/>
              <a:t> </a:t>
            </a:r>
            <a:r>
              <a:rPr lang="ru-RU" dirty="0" err="1"/>
              <a:t>the</a:t>
            </a:r>
            <a:r>
              <a:rPr lang="ru-RU" dirty="0"/>
              <a:t> </a:t>
            </a:r>
            <a:r>
              <a:rPr lang="ru-RU" dirty="0" err="1"/>
              <a:t>theme</a:t>
            </a:r>
            <a:r>
              <a:rPr lang="ru-RU" dirty="0"/>
              <a:t>. </a:t>
            </a:r>
          </a:p>
        </p:txBody>
      </p:sp>
      <p:sp>
        <p:nvSpPr>
          <p:cNvPr id="14" name="Rectangle 13">
            <a:extLst>
              <a:ext uri="{FF2B5EF4-FFF2-40B4-BE49-F238E27FC236}">
                <a16:creationId xmlns:a16="http://schemas.microsoft.com/office/drawing/2014/main" id="{49979E80-94A6-7B0B-FA20-1C6DD8C3723F}"/>
              </a:ext>
            </a:extLst>
          </p:cNvPr>
          <p:cNvSpPr/>
          <p:nvPr/>
        </p:nvSpPr>
        <p:spPr>
          <a:xfrm>
            <a:off x="9670339" y="3275560"/>
            <a:ext cx="505267"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153560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38C07-2F20-9ED7-F1C4-9867EF39D73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169F316-4408-52B8-E5DA-F5F500758D82}"/>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36CF62FA-CA2D-A8C5-877A-7C0B177BDB15}"/>
              </a:ext>
            </a:extLst>
          </p:cNvPr>
          <p:cNvSpPr txBox="1"/>
          <p:nvPr/>
        </p:nvSpPr>
        <p:spPr>
          <a:xfrm>
            <a:off x="426099" y="107990"/>
            <a:ext cx="6459893" cy="646331"/>
          </a:xfrm>
          <a:prstGeom prst="rect">
            <a:avLst/>
          </a:prstGeom>
          <a:noFill/>
        </p:spPr>
        <p:txBody>
          <a:bodyPr wrap="square" rtlCol="0">
            <a:spAutoFit/>
          </a:bodyPr>
          <a:lstStyle/>
          <a:p>
            <a:pPr lvl="0"/>
            <a:r>
              <a:rPr lang="en-US" sz="3600" dirty="0"/>
              <a:t>Tweaking the UI</a:t>
            </a:r>
          </a:p>
        </p:txBody>
      </p:sp>
      <p:sp>
        <p:nvSpPr>
          <p:cNvPr id="10" name="Footer Placeholder 9">
            <a:extLst>
              <a:ext uri="{FF2B5EF4-FFF2-40B4-BE49-F238E27FC236}">
                <a16:creationId xmlns:a16="http://schemas.microsoft.com/office/drawing/2014/main" id="{054A6814-DC0D-4E36-DB6C-D699C3367662}"/>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DFF2DF3F-FFC6-FC66-4D12-8F391C1B991D}"/>
              </a:ext>
            </a:extLst>
          </p:cNvPr>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a:extLst>
              <a:ext uri="{FF2B5EF4-FFF2-40B4-BE49-F238E27FC236}">
                <a16:creationId xmlns:a16="http://schemas.microsoft.com/office/drawing/2014/main" id="{46E16541-2223-5ADC-A4BA-9C8087F24C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364F9FC-1A1B-A2CF-3954-5DE9ADD6C2A3}"/>
              </a:ext>
            </a:extLst>
          </p:cNvPr>
          <p:cNvSpPr txBox="1"/>
          <p:nvPr/>
        </p:nvSpPr>
        <p:spPr>
          <a:xfrm>
            <a:off x="426097" y="1981108"/>
            <a:ext cx="7841044" cy="3693319"/>
          </a:xfrm>
          <a:prstGeom prst="rect">
            <a:avLst/>
          </a:prstGeom>
          <a:solidFill>
            <a:schemeClr val="accent1">
              <a:lumMod val="40000"/>
              <a:lumOff val="60000"/>
            </a:schemeClr>
          </a:solidFill>
          <a:ln w="3175">
            <a:solidFill>
              <a:schemeClr val="tx1"/>
            </a:solidFill>
          </a:ln>
        </p:spPr>
        <p:txBody>
          <a:bodyPr wrap="square">
            <a:spAutoFit/>
          </a:bodyPr>
          <a:lstStyle/>
          <a:p>
            <a:r>
              <a:rPr lang="en-US" dirty="0" err="1"/>
              <a:t>setContent</a:t>
            </a:r>
            <a:r>
              <a:rPr lang="en-US" dirty="0"/>
              <a:t> {</a:t>
            </a:r>
          </a:p>
          <a:p>
            <a:r>
              <a:rPr lang="en-US" dirty="0"/>
              <a:t>            </a:t>
            </a:r>
            <a:r>
              <a:rPr lang="en-US" dirty="0" err="1"/>
              <a:t>ComposeSampleTheme</a:t>
            </a:r>
            <a:r>
              <a:rPr lang="en-US" dirty="0"/>
              <a:t> {</a:t>
            </a:r>
          </a:p>
          <a:p>
            <a:r>
              <a:rPr lang="en-US" dirty="0"/>
              <a:t>                // A surface container using the 'background' color from the theme</a:t>
            </a:r>
          </a:p>
          <a:p>
            <a:r>
              <a:rPr lang="en-US" dirty="0"/>
              <a:t>                Surface(</a:t>
            </a:r>
          </a:p>
          <a:p>
            <a:r>
              <a:rPr lang="en-US" dirty="0"/>
              <a:t>                    modifier = </a:t>
            </a:r>
            <a:r>
              <a:rPr lang="en-US" dirty="0" err="1"/>
              <a:t>Modifier.fillMaxSize</a:t>
            </a:r>
            <a:r>
              <a:rPr lang="en-US" dirty="0"/>
              <a:t>(),</a:t>
            </a:r>
          </a:p>
          <a:p>
            <a:r>
              <a:rPr lang="en-US" dirty="0"/>
              <a:t>                    color = </a:t>
            </a:r>
            <a:r>
              <a:rPr lang="en-US" dirty="0" err="1"/>
              <a:t>MaterialTheme.colorScheme.background</a:t>
            </a:r>
            <a:endParaRPr lang="en-US" dirty="0"/>
          </a:p>
          <a:p>
            <a:r>
              <a:rPr lang="en-US" dirty="0"/>
              <a:t>                ) {</a:t>
            </a:r>
          </a:p>
          <a:p>
            <a:r>
              <a:rPr lang="en-US" dirty="0"/>
              <a:t>                    Box { </a:t>
            </a:r>
          </a:p>
          <a:p>
            <a:r>
              <a:rPr lang="en-US" dirty="0"/>
              <a:t>                         Greeting("Jetpack Compose")</a:t>
            </a:r>
          </a:p>
          <a:p>
            <a:r>
              <a:rPr lang="en-US" dirty="0"/>
              <a:t>                    }</a:t>
            </a:r>
          </a:p>
          <a:p>
            <a:r>
              <a:rPr lang="en-US" dirty="0"/>
              <a:t>                }</a:t>
            </a:r>
          </a:p>
          <a:p>
            <a:r>
              <a:rPr lang="en-US" dirty="0"/>
              <a:t>           }</a:t>
            </a:r>
          </a:p>
          <a:p>
            <a:r>
              <a:rPr lang="en-US" dirty="0"/>
              <a:t>}</a:t>
            </a:r>
            <a:endParaRPr lang="ru-RU" dirty="0"/>
          </a:p>
        </p:txBody>
      </p:sp>
      <p:sp>
        <p:nvSpPr>
          <p:cNvPr id="7" name="TextBox 6">
            <a:extLst>
              <a:ext uri="{FF2B5EF4-FFF2-40B4-BE49-F238E27FC236}">
                <a16:creationId xmlns:a16="http://schemas.microsoft.com/office/drawing/2014/main" id="{6E24E359-8C5B-3336-B429-D96FFE0A3E24}"/>
              </a:ext>
            </a:extLst>
          </p:cNvPr>
          <p:cNvSpPr txBox="1"/>
          <p:nvPr/>
        </p:nvSpPr>
        <p:spPr>
          <a:xfrm>
            <a:off x="426097" y="951984"/>
            <a:ext cx="8019259" cy="923330"/>
          </a:xfrm>
          <a:prstGeom prst="rect">
            <a:avLst/>
          </a:prstGeom>
          <a:noFill/>
        </p:spPr>
        <p:txBody>
          <a:bodyPr wrap="square">
            <a:spAutoFit/>
          </a:bodyPr>
          <a:lstStyle/>
          <a:p>
            <a:r>
              <a:rPr lang="ru-RU" dirty="0" err="1"/>
              <a:t>If</a:t>
            </a:r>
            <a:r>
              <a:rPr lang="ru-RU" dirty="0"/>
              <a:t> </a:t>
            </a:r>
            <a:r>
              <a:rPr lang="ru-RU" dirty="0" err="1"/>
              <a:t>the</a:t>
            </a:r>
            <a:r>
              <a:rPr lang="ru-RU" dirty="0"/>
              <a:t> </a:t>
            </a:r>
            <a:r>
              <a:rPr lang="ru-RU" dirty="0" err="1"/>
              <a:t>parent</a:t>
            </a:r>
            <a:r>
              <a:rPr lang="ru-RU" dirty="0"/>
              <a:t> </a:t>
            </a:r>
            <a:r>
              <a:rPr lang="ru-RU" dirty="0" err="1"/>
              <a:t>of</a:t>
            </a:r>
            <a:r>
              <a:rPr lang="ru-RU" dirty="0"/>
              <a:t> </a:t>
            </a:r>
            <a:r>
              <a:rPr lang="ru-RU" dirty="0" err="1"/>
              <a:t>your</a:t>
            </a:r>
            <a:r>
              <a:rPr lang="ru-RU" dirty="0"/>
              <a:t> </a:t>
            </a:r>
            <a:r>
              <a:rPr lang="ru-RU" dirty="0" err="1"/>
              <a:t>Composable</a:t>
            </a:r>
            <a:r>
              <a:rPr lang="ru-RU" dirty="0"/>
              <a:t> </a:t>
            </a:r>
            <a:r>
              <a:rPr lang="ru-RU" dirty="0" err="1"/>
              <a:t>is</a:t>
            </a:r>
            <a:r>
              <a:rPr lang="ru-RU" dirty="0"/>
              <a:t> a Surface, </a:t>
            </a:r>
            <a:r>
              <a:rPr lang="ru-RU" dirty="0" err="1"/>
              <a:t>it</a:t>
            </a:r>
            <a:r>
              <a:rPr lang="ru-RU" dirty="0"/>
              <a:t> </a:t>
            </a:r>
            <a:r>
              <a:rPr lang="ru-RU" dirty="0" err="1"/>
              <a:t>will</a:t>
            </a:r>
            <a:r>
              <a:rPr lang="ru-RU" dirty="0"/>
              <a:t> </a:t>
            </a:r>
            <a:r>
              <a:rPr lang="ru-RU" dirty="0" err="1"/>
              <a:t>try</a:t>
            </a:r>
            <a:r>
              <a:rPr lang="ru-RU" dirty="0"/>
              <a:t> </a:t>
            </a:r>
            <a:r>
              <a:rPr lang="ru-RU" dirty="0" err="1"/>
              <a:t>to</a:t>
            </a:r>
            <a:r>
              <a:rPr lang="ru-RU" dirty="0"/>
              <a:t> </a:t>
            </a:r>
            <a:r>
              <a:rPr lang="ru-RU" dirty="0" err="1"/>
              <a:t>fill</a:t>
            </a:r>
            <a:r>
              <a:rPr lang="ru-RU" dirty="0"/>
              <a:t> </a:t>
            </a:r>
            <a:r>
              <a:rPr lang="ru-RU" dirty="0" err="1"/>
              <a:t>the</a:t>
            </a:r>
            <a:r>
              <a:rPr lang="ru-RU" dirty="0"/>
              <a:t> </a:t>
            </a:r>
            <a:r>
              <a:rPr lang="ru-RU" dirty="0" err="1"/>
              <a:t>entire</a:t>
            </a:r>
            <a:r>
              <a:rPr lang="ru-RU" dirty="0"/>
              <a:t> </a:t>
            </a:r>
            <a:r>
              <a:rPr lang="ru-RU" dirty="0" err="1"/>
              <a:t>space</a:t>
            </a:r>
            <a:r>
              <a:rPr lang="ru-RU" dirty="0"/>
              <a:t> </a:t>
            </a:r>
            <a:r>
              <a:rPr lang="ru-RU" dirty="0" err="1"/>
              <a:t>with</a:t>
            </a:r>
            <a:r>
              <a:rPr lang="ru-RU" dirty="0"/>
              <a:t> </a:t>
            </a:r>
            <a:r>
              <a:rPr lang="ru-RU" dirty="0" err="1"/>
              <a:t>the</a:t>
            </a:r>
            <a:r>
              <a:rPr lang="ru-RU" dirty="0"/>
              <a:t> </a:t>
            </a:r>
            <a:r>
              <a:rPr lang="ru-RU" dirty="0" err="1"/>
              <a:t>first</a:t>
            </a:r>
            <a:r>
              <a:rPr lang="ru-RU" dirty="0"/>
              <a:t> </a:t>
            </a:r>
            <a:r>
              <a:rPr lang="ru-RU" dirty="0" err="1"/>
              <a:t>Composable</a:t>
            </a:r>
            <a:r>
              <a:rPr lang="ru-RU" dirty="0"/>
              <a:t> </a:t>
            </a:r>
            <a:r>
              <a:rPr lang="ru-RU" dirty="0" err="1"/>
              <a:t>it</a:t>
            </a:r>
            <a:r>
              <a:rPr lang="ru-RU" dirty="0"/>
              <a:t> </a:t>
            </a:r>
            <a:r>
              <a:rPr lang="ru-RU" dirty="0" err="1"/>
              <a:t>finds</a:t>
            </a:r>
            <a:r>
              <a:rPr lang="ru-RU" dirty="0"/>
              <a:t>. To </a:t>
            </a:r>
            <a:r>
              <a:rPr lang="ru-RU" dirty="0" err="1"/>
              <a:t>remove</a:t>
            </a:r>
            <a:r>
              <a:rPr lang="ru-RU" dirty="0"/>
              <a:t> </a:t>
            </a:r>
            <a:r>
              <a:rPr lang="ru-RU" dirty="0" err="1"/>
              <a:t>this</a:t>
            </a:r>
            <a:r>
              <a:rPr lang="ru-RU" dirty="0"/>
              <a:t> </a:t>
            </a:r>
            <a:r>
              <a:rPr lang="ru-RU" dirty="0" err="1"/>
              <a:t>behavior</a:t>
            </a:r>
            <a:r>
              <a:rPr lang="ru-RU" dirty="0"/>
              <a:t>, </a:t>
            </a:r>
            <a:r>
              <a:rPr lang="ru-RU" dirty="0" err="1"/>
              <a:t>you</a:t>
            </a:r>
            <a:r>
              <a:rPr lang="ru-RU" dirty="0"/>
              <a:t> </a:t>
            </a:r>
            <a:r>
              <a:rPr lang="ru-RU" dirty="0" err="1"/>
              <a:t>need</a:t>
            </a:r>
            <a:r>
              <a:rPr lang="ru-RU" dirty="0"/>
              <a:t> </a:t>
            </a:r>
            <a:r>
              <a:rPr lang="ru-RU" dirty="0" err="1"/>
              <a:t>to</a:t>
            </a:r>
            <a:r>
              <a:rPr lang="ru-RU" dirty="0"/>
              <a:t> </a:t>
            </a:r>
            <a:r>
              <a:rPr lang="ru-RU" dirty="0" err="1"/>
              <a:t>wrap</a:t>
            </a:r>
            <a:r>
              <a:rPr lang="ru-RU" dirty="0"/>
              <a:t> </a:t>
            </a:r>
            <a:r>
              <a:rPr lang="ru-RU" dirty="0" err="1"/>
              <a:t>you</a:t>
            </a:r>
            <a:r>
              <a:rPr lang="ru-RU" dirty="0"/>
              <a:t> </a:t>
            </a:r>
            <a:r>
              <a:rPr lang="ru-RU" dirty="0" err="1"/>
              <a:t>Composable</a:t>
            </a:r>
            <a:r>
              <a:rPr lang="ru-RU" dirty="0"/>
              <a:t> </a:t>
            </a:r>
            <a:r>
              <a:rPr lang="ru-RU" dirty="0" err="1"/>
              <a:t>in</a:t>
            </a:r>
            <a:r>
              <a:rPr lang="ru-RU" dirty="0"/>
              <a:t> a Box:</a:t>
            </a:r>
          </a:p>
        </p:txBody>
      </p:sp>
      <p:pic>
        <p:nvPicPr>
          <p:cNvPr id="14" name="Picture 13">
            <a:extLst>
              <a:ext uri="{FF2B5EF4-FFF2-40B4-BE49-F238E27FC236}">
                <a16:creationId xmlns:a16="http://schemas.microsoft.com/office/drawing/2014/main" id="{9F531751-2891-8481-950B-D8BEA78D3850}"/>
              </a:ext>
            </a:extLst>
          </p:cNvPr>
          <p:cNvPicPr>
            <a:picLocks noChangeAspect="1"/>
          </p:cNvPicPr>
          <p:nvPr/>
        </p:nvPicPr>
        <p:blipFill>
          <a:blip r:embed="rId5"/>
          <a:stretch>
            <a:fillRect/>
          </a:stretch>
        </p:blipFill>
        <p:spPr>
          <a:xfrm>
            <a:off x="8610600" y="1722365"/>
            <a:ext cx="3259444" cy="4359713"/>
          </a:xfrm>
          <a:prstGeom prst="rect">
            <a:avLst/>
          </a:prstGeom>
        </p:spPr>
      </p:pic>
    </p:spTree>
    <p:extLst>
      <p:ext uri="{BB962C8B-B14F-4D97-AF65-F5344CB8AC3E}">
        <p14:creationId xmlns:p14="http://schemas.microsoft.com/office/powerpoint/2010/main" val="2082840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2C1F2-8A9B-21FD-81EE-8024B530D615}"/>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F029C9B-576F-29B3-2DB6-EBB92DDF2476}"/>
              </a:ext>
            </a:extLst>
          </p:cNvPr>
          <p:cNvPicPr>
            <a:picLocks noChangeAspect="1"/>
          </p:cNvPicPr>
          <p:nvPr/>
        </p:nvPicPr>
        <p:blipFill>
          <a:blip r:embed="rId3"/>
          <a:stretch>
            <a:fillRect/>
          </a:stretch>
        </p:blipFill>
        <p:spPr>
          <a:xfrm>
            <a:off x="360784" y="754321"/>
            <a:ext cx="11582400" cy="142875"/>
          </a:xfrm>
          <a:prstGeom prst="rect">
            <a:avLst/>
          </a:prstGeom>
        </p:spPr>
      </p:pic>
      <p:sp>
        <p:nvSpPr>
          <p:cNvPr id="9" name="TextBox 8">
            <a:extLst>
              <a:ext uri="{FF2B5EF4-FFF2-40B4-BE49-F238E27FC236}">
                <a16:creationId xmlns:a16="http://schemas.microsoft.com/office/drawing/2014/main" id="{158CE6CF-356A-2D91-2248-7E02173342BE}"/>
              </a:ext>
            </a:extLst>
          </p:cNvPr>
          <p:cNvSpPr txBox="1"/>
          <p:nvPr/>
        </p:nvSpPr>
        <p:spPr>
          <a:xfrm>
            <a:off x="426099" y="107990"/>
            <a:ext cx="6459893" cy="646331"/>
          </a:xfrm>
          <a:prstGeom prst="rect">
            <a:avLst/>
          </a:prstGeom>
          <a:noFill/>
        </p:spPr>
        <p:txBody>
          <a:bodyPr wrap="square" rtlCol="0">
            <a:spAutoFit/>
          </a:bodyPr>
          <a:lstStyle/>
          <a:p>
            <a:pPr lvl="0"/>
            <a:r>
              <a:rPr lang="en-US" sz="3600" dirty="0"/>
              <a:t>Tweaking the UI</a:t>
            </a:r>
          </a:p>
        </p:txBody>
      </p:sp>
      <p:sp>
        <p:nvSpPr>
          <p:cNvPr id="10" name="Footer Placeholder 9">
            <a:extLst>
              <a:ext uri="{FF2B5EF4-FFF2-40B4-BE49-F238E27FC236}">
                <a16:creationId xmlns:a16="http://schemas.microsoft.com/office/drawing/2014/main" id="{A7B6C215-3137-73E0-A923-57B3310B6771}"/>
              </a:ext>
            </a:extLst>
          </p:cNvPr>
          <p:cNvSpPr>
            <a:spLocks noGrp="1"/>
          </p:cNvSpPr>
          <p:nvPr>
            <p:ph type="ftr" sz="quarter" idx="11"/>
          </p:nvPr>
        </p:nvSpPr>
        <p:spPr>
          <a:xfrm>
            <a:off x="426098" y="6356349"/>
            <a:ext cx="10117493" cy="365125"/>
          </a:xfrm>
        </p:spPr>
        <p:txBody>
          <a:bodyPr/>
          <a:lstStyle/>
          <a:p>
            <a:pPr algn="l"/>
            <a:r>
              <a:rPr lang="en-US" sz="1400" dirty="0"/>
              <a:t>Android Programming</a:t>
            </a:r>
          </a:p>
        </p:txBody>
      </p:sp>
      <p:sp>
        <p:nvSpPr>
          <p:cNvPr id="11" name="Slide Number Placeholder 10">
            <a:extLst>
              <a:ext uri="{FF2B5EF4-FFF2-40B4-BE49-F238E27FC236}">
                <a16:creationId xmlns:a16="http://schemas.microsoft.com/office/drawing/2014/main" id="{E60689AB-57C0-4248-1937-723B112D31F3}"/>
              </a:ext>
            </a:extLst>
          </p:cNvPr>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a:extLst>
              <a:ext uri="{FF2B5EF4-FFF2-40B4-BE49-F238E27FC236}">
                <a16:creationId xmlns:a16="http://schemas.microsoft.com/office/drawing/2014/main" id="{6AA31655-DB32-EDBC-6583-04D884A6784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137E52B-A588-BEDC-E4C1-FE4A8E7BDEEF}"/>
              </a:ext>
            </a:extLst>
          </p:cNvPr>
          <p:cNvSpPr txBox="1"/>
          <p:nvPr/>
        </p:nvSpPr>
        <p:spPr>
          <a:xfrm>
            <a:off x="426097" y="951984"/>
            <a:ext cx="8019259" cy="369332"/>
          </a:xfrm>
          <a:prstGeom prst="rect">
            <a:avLst/>
          </a:prstGeom>
          <a:noFill/>
        </p:spPr>
        <p:txBody>
          <a:bodyPr wrap="square">
            <a:spAutoFit/>
          </a:bodyPr>
          <a:lstStyle/>
          <a:p>
            <a:r>
              <a:rPr lang="en-US" dirty="0"/>
              <a:t>Let’s change font color and paddings:</a:t>
            </a:r>
            <a:endParaRPr lang="ru-RU" dirty="0"/>
          </a:p>
        </p:txBody>
      </p:sp>
      <p:sp>
        <p:nvSpPr>
          <p:cNvPr id="4" name="TextBox 3">
            <a:extLst>
              <a:ext uri="{FF2B5EF4-FFF2-40B4-BE49-F238E27FC236}">
                <a16:creationId xmlns:a16="http://schemas.microsoft.com/office/drawing/2014/main" id="{790FF264-0356-D789-256F-D30078F8AF63}"/>
              </a:ext>
            </a:extLst>
          </p:cNvPr>
          <p:cNvSpPr txBox="1"/>
          <p:nvPr/>
        </p:nvSpPr>
        <p:spPr>
          <a:xfrm>
            <a:off x="360783" y="1485990"/>
            <a:ext cx="7940735" cy="3139321"/>
          </a:xfrm>
          <a:prstGeom prst="rect">
            <a:avLst/>
          </a:prstGeom>
          <a:solidFill>
            <a:schemeClr val="accent1">
              <a:lumMod val="40000"/>
              <a:lumOff val="60000"/>
            </a:schemeClr>
          </a:solidFill>
          <a:ln>
            <a:solidFill>
              <a:schemeClr val="tx1"/>
            </a:solidFill>
          </a:ln>
        </p:spPr>
        <p:txBody>
          <a:bodyPr wrap="square">
            <a:spAutoFit/>
          </a:bodyPr>
          <a:lstStyle/>
          <a:p>
            <a:r>
              <a:rPr lang="en-US" dirty="0"/>
              <a:t>@Composable</a:t>
            </a:r>
          </a:p>
          <a:p>
            <a:r>
              <a:rPr lang="en-US" dirty="0"/>
              <a:t>fun Greeting(name: String, modifier: Modifier = Modifier) {</a:t>
            </a:r>
          </a:p>
          <a:p>
            <a:r>
              <a:rPr lang="en-US" dirty="0"/>
              <a:t>    Surface (color = </a:t>
            </a:r>
            <a:r>
              <a:rPr lang="en-US" dirty="0" err="1"/>
              <a:t>MaterialTheme.colorScheme.primary</a:t>
            </a:r>
            <a:r>
              <a:rPr lang="en-US" dirty="0"/>
              <a:t>) {</a:t>
            </a:r>
          </a:p>
          <a:p>
            <a:r>
              <a:rPr lang="en-US" dirty="0"/>
              <a:t>        Text(</a:t>
            </a:r>
          </a:p>
          <a:p>
            <a:r>
              <a:rPr lang="en-US" dirty="0"/>
              <a:t>            text = "Hello $name!",</a:t>
            </a:r>
          </a:p>
          <a:p>
            <a:r>
              <a:rPr lang="en-US" dirty="0"/>
              <a:t>            modifier = Modifier</a:t>
            </a:r>
          </a:p>
          <a:p>
            <a:r>
              <a:rPr lang="en-US" b="1" dirty="0"/>
              <a:t>                .padding(36.dp),</a:t>
            </a:r>
          </a:p>
          <a:p>
            <a:r>
              <a:rPr lang="en-US" b="1" dirty="0"/>
              <a:t>            color = </a:t>
            </a:r>
            <a:r>
              <a:rPr lang="en-US" b="1" dirty="0" err="1"/>
              <a:t>Color.Red</a:t>
            </a:r>
            <a:endParaRPr lang="en-US" b="1" dirty="0"/>
          </a:p>
          <a:p>
            <a:r>
              <a:rPr lang="en-US" dirty="0"/>
              <a:t>        )</a:t>
            </a:r>
          </a:p>
          <a:p>
            <a:r>
              <a:rPr lang="en-US" dirty="0"/>
              <a:t>    }</a:t>
            </a:r>
          </a:p>
          <a:p>
            <a:r>
              <a:rPr lang="en-US" dirty="0"/>
              <a:t>}</a:t>
            </a:r>
            <a:endParaRPr lang="ru-RU" dirty="0"/>
          </a:p>
        </p:txBody>
      </p:sp>
      <p:pic>
        <p:nvPicPr>
          <p:cNvPr id="8" name="Picture 7">
            <a:extLst>
              <a:ext uri="{FF2B5EF4-FFF2-40B4-BE49-F238E27FC236}">
                <a16:creationId xmlns:a16="http://schemas.microsoft.com/office/drawing/2014/main" id="{0DA813BB-0115-3317-85C2-D533F8824693}"/>
              </a:ext>
            </a:extLst>
          </p:cNvPr>
          <p:cNvPicPr>
            <a:picLocks noChangeAspect="1"/>
          </p:cNvPicPr>
          <p:nvPr/>
        </p:nvPicPr>
        <p:blipFill>
          <a:blip r:embed="rId5"/>
          <a:stretch>
            <a:fillRect/>
          </a:stretch>
        </p:blipFill>
        <p:spPr>
          <a:xfrm>
            <a:off x="8445356" y="1474332"/>
            <a:ext cx="3361519" cy="4238437"/>
          </a:xfrm>
          <a:prstGeom prst="rect">
            <a:avLst/>
          </a:prstGeom>
        </p:spPr>
      </p:pic>
    </p:spTree>
    <p:extLst>
      <p:ext uri="{BB962C8B-B14F-4D97-AF65-F5344CB8AC3E}">
        <p14:creationId xmlns:p14="http://schemas.microsoft.com/office/powerpoint/2010/main" val="1938876884"/>
      </p:ext>
    </p:extLst>
  </p:cSld>
  <p:clrMapOvr>
    <a:masterClrMapping/>
  </p:clrMapOvr>
</p:sld>
</file>

<file path=ppt/theme/theme1.xml><?xml version="1.0" encoding="utf-8"?>
<a:theme xmlns:a="http://schemas.openxmlformats.org/drawingml/2006/main" name="Android Debugg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Android Debugging</Template>
  <TotalTime>14020</TotalTime>
  <Words>3349</Words>
  <Application>Microsoft Office PowerPoint</Application>
  <PresentationFormat>Widescreen</PresentationFormat>
  <Paragraphs>430</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Android Debugging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Mera NN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295</cp:revision>
  <dcterms:created xsi:type="dcterms:W3CDTF">2017-07-26T20:32:54Z</dcterms:created>
  <dcterms:modified xsi:type="dcterms:W3CDTF">2024-11-29T07:56:12Z</dcterms:modified>
</cp:coreProperties>
</file>