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58" r:id="rId4"/>
    <p:sldId id="261" r:id="rId5"/>
    <p:sldId id="260" r:id="rId6"/>
    <p:sldId id="262" r:id="rId7"/>
    <p:sldId id="263" r:id="rId8"/>
    <p:sldId id="264" r:id="rId9"/>
    <p:sldId id="265" r:id="rId10"/>
    <p:sldId id="266" r:id="rId11"/>
    <p:sldId id="267" r:id="rId12"/>
    <p:sldId id="268" r:id="rId13"/>
    <p:sldId id="290" r:id="rId14"/>
    <p:sldId id="291" r:id="rId15"/>
    <p:sldId id="292" r:id="rId16"/>
    <p:sldId id="293" r:id="rId17"/>
    <p:sldId id="275" r:id="rId18"/>
    <p:sldId id="269" r:id="rId19"/>
    <p:sldId id="270" r:id="rId20"/>
    <p:sldId id="271" r:id="rId21"/>
    <p:sldId id="272" r:id="rId22"/>
    <p:sldId id="277" r:id="rId23"/>
    <p:sldId id="276" r:id="rId24"/>
    <p:sldId id="278" r:id="rId25"/>
    <p:sldId id="279" r:id="rId26"/>
    <p:sldId id="280" r:id="rId27"/>
    <p:sldId id="281" r:id="rId28"/>
    <p:sldId id="283" r:id="rId29"/>
    <p:sldId id="282" r:id="rId30"/>
    <p:sldId id="289" r:id="rId31"/>
    <p:sldId id="284" r:id="rId32"/>
    <p:sldId id="285" r:id="rId33"/>
    <p:sldId id="286" r:id="rId34"/>
    <p:sldId id="287" r:id="rId35"/>
    <p:sldId id="288" r:id="rId3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a:p>
        </p:txBody>
      </p:sp>
    </p:spTree>
    <p:extLst>
      <p:ext uri="{BB962C8B-B14F-4D97-AF65-F5344CB8AC3E}">
        <p14:creationId xmlns:p14="http://schemas.microsoft.com/office/powerpoint/2010/main" val="2826688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a:p>
        </p:txBody>
      </p:sp>
    </p:spTree>
    <p:extLst>
      <p:ext uri="{BB962C8B-B14F-4D97-AF65-F5344CB8AC3E}">
        <p14:creationId xmlns:p14="http://schemas.microsoft.com/office/powerpoint/2010/main" val="818036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2991911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2213284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a:p>
        </p:txBody>
      </p:sp>
    </p:spTree>
    <p:extLst>
      <p:ext uri="{BB962C8B-B14F-4D97-AF65-F5344CB8AC3E}">
        <p14:creationId xmlns:p14="http://schemas.microsoft.com/office/powerpoint/2010/main" val="61905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10/7/2024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Activities &amp; Intents</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Saving Activity State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098" y="1075945"/>
            <a:ext cx="11517085" cy="1200329"/>
          </a:xfrm>
          <a:prstGeom prst="rect">
            <a:avLst/>
          </a:prstGeom>
        </p:spPr>
        <p:txBody>
          <a:bodyPr wrap="square">
            <a:spAutoFit/>
          </a:bodyPr>
          <a:lstStyle/>
          <a:p>
            <a:r>
              <a:rPr lang="en-US" dirty="0"/>
              <a:t>To save additional state information for your activity, you must override </a:t>
            </a:r>
            <a:r>
              <a:rPr lang="en-US" dirty="0" err="1"/>
              <a:t>onSaveInstanceState</a:t>
            </a:r>
            <a:r>
              <a:rPr lang="en-US" dirty="0"/>
              <a:t>() and add key-value pairs to the Bundle object that is saved in the event that your activity is destroyed unexpectedly. The default implementation of this method saves transient information about the state of the activity's view hierarchy, such as the text in an </a:t>
            </a:r>
            <a:r>
              <a:rPr lang="en-US" dirty="0" err="1"/>
              <a:t>EditText</a:t>
            </a:r>
            <a:r>
              <a:rPr lang="en-US" dirty="0"/>
              <a:t> widget or the scroll position of a </a:t>
            </a:r>
            <a:r>
              <a:rPr lang="en-US" dirty="0" err="1"/>
              <a:t>ListView</a:t>
            </a:r>
            <a:r>
              <a:rPr lang="en-US" dirty="0"/>
              <a:t> widget. </a:t>
            </a:r>
            <a:endParaRPr lang="ru-RU" dirty="0"/>
          </a:p>
        </p:txBody>
      </p:sp>
      <p:sp>
        <p:nvSpPr>
          <p:cNvPr id="7" name="Rectangle 6"/>
          <p:cNvSpPr/>
          <p:nvPr/>
        </p:nvSpPr>
        <p:spPr>
          <a:xfrm>
            <a:off x="988413" y="2433877"/>
            <a:ext cx="7507548" cy="2862322"/>
          </a:xfrm>
          <a:prstGeom prst="rect">
            <a:avLst/>
          </a:prstGeom>
          <a:ln>
            <a:solidFill>
              <a:schemeClr val="tx1"/>
            </a:solidFill>
          </a:ln>
        </p:spPr>
        <p:txBody>
          <a:bodyPr wrap="square">
            <a:spAutoFit/>
          </a:bodyPr>
          <a:lstStyle/>
          <a:p>
            <a:r>
              <a:rPr lang="en-US" b="1" dirty="0"/>
              <a:t>static final String STATE_SCORE = "</a:t>
            </a:r>
            <a:r>
              <a:rPr lang="en-US" b="1" dirty="0" err="1"/>
              <a:t>playerScore</a:t>
            </a:r>
            <a:r>
              <a:rPr lang="en-US" b="1" dirty="0"/>
              <a:t>";</a:t>
            </a:r>
          </a:p>
          <a:p>
            <a:r>
              <a:rPr lang="en-US" b="1" dirty="0"/>
              <a:t>static final String STATE_LEVEL = "</a:t>
            </a:r>
            <a:r>
              <a:rPr lang="en-US" b="1" dirty="0" err="1"/>
              <a:t>playerLevel</a:t>
            </a:r>
            <a:r>
              <a:rPr lang="en-US" b="1" dirty="0"/>
              <a:t>";</a:t>
            </a:r>
          </a:p>
          <a:p>
            <a:r>
              <a:rPr lang="en-US" b="1" dirty="0"/>
              <a:t>@Override</a:t>
            </a:r>
          </a:p>
          <a:p>
            <a:r>
              <a:rPr lang="en-US" b="1" dirty="0"/>
              <a:t>public void </a:t>
            </a:r>
            <a:r>
              <a:rPr lang="en-US" b="1" dirty="0" err="1"/>
              <a:t>onSaveInstanceState</a:t>
            </a:r>
            <a:r>
              <a:rPr lang="en-US" b="1" dirty="0"/>
              <a:t>(Bundle </a:t>
            </a:r>
            <a:r>
              <a:rPr lang="en-US" b="1" dirty="0" err="1"/>
              <a:t>savedInstanceState</a:t>
            </a:r>
            <a:r>
              <a:rPr lang="en-US" b="1" dirty="0"/>
              <a:t>) {</a:t>
            </a:r>
          </a:p>
          <a:p>
            <a:r>
              <a:rPr lang="en-US" b="1" dirty="0"/>
              <a:t>    </a:t>
            </a:r>
            <a:r>
              <a:rPr lang="en-US" b="1" dirty="0">
                <a:solidFill>
                  <a:srgbClr val="FF0000"/>
                </a:solidFill>
              </a:rPr>
              <a:t>// Save the user's current game state</a:t>
            </a:r>
          </a:p>
          <a:p>
            <a:r>
              <a:rPr lang="en-US" b="1" dirty="0"/>
              <a:t>    </a:t>
            </a:r>
            <a:r>
              <a:rPr lang="en-US" b="1" dirty="0" err="1"/>
              <a:t>savedInstanceState.putInt</a:t>
            </a:r>
            <a:r>
              <a:rPr lang="en-US" b="1" dirty="0"/>
              <a:t>(STATE_SCORE, </a:t>
            </a:r>
            <a:r>
              <a:rPr lang="en-US" b="1" dirty="0" err="1"/>
              <a:t>mCurrentScore</a:t>
            </a:r>
            <a:r>
              <a:rPr lang="en-US" b="1" dirty="0"/>
              <a:t>);</a:t>
            </a:r>
          </a:p>
          <a:p>
            <a:r>
              <a:rPr lang="en-US" b="1" dirty="0"/>
              <a:t>    </a:t>
            </a:r>
            <a:r>
              <a:rPr lang="en-US" b="1" dirty="0" err="1"/>
              <a:t>savedInstanceState.putInt</a:t>
            </a:r>
            <a:r>
              <a:rPr lang="en-US" b="1" dirty="0"/>
              <a:t>(STATE_LEVEL, </a:t>
            </a:r>
            <a:r>
              <a:rPr lang="en-US" b="1" dirty="0" err="1"/>
              <a:t>mCurrentLevel</a:t>
            </a:r>
            <a:r>
              <a:rPr lang="en-US" b="1" dirty="0"/>
              <a:t>);</a:t>
            </a:r>
          </a:p>
          <a:p>
            <a:r>
              <a:rPr lang="en-US" b="1" dirty="0"/>
              <a:t>    </a:t>
            </a:r>
            <a:r>
              <a:rPr lang="en-US" b="1" dirty="0">
                <a:solidFill>
                  <a:srgbClr val="FF0000"/>
                </a:solidFill>
              </a:rPr>
              <a:t>// Always call the superclass so it can save the view hierarchy state</a:t>
            </a:r>
          </a:p>
          <a:p>
            <a:r>
              <a:rPr lang="en-US" b="1" dirty="0"/>
              <a:t>    </a:t>
            </a:r>
            <a:r>
              <a:rPr lang="en-US" b="1" dirty="0" err="1"/>
              <a:t>super.onSaveInstanceState</a:t>
            </a:r>
            <a:r>
              <a:rPr lang="en-US" b="1" dirty="0"/>
              <a:t>(</a:t>
            </a:r>
            <a:r>
              <a:rPr lang="en-US" b="1" dirty="0" err="1"/>
              <a:t>savedInstanceState</a:t>
            </a:r>
            <a:r>
              <a:rPr lang="en-US" b="1" dirty="0"/>
              <a:t>);</a:t>
            </a:r>
          </a:p>
          <a:p>
            <a:r>
              <a:rPr lang="en-US" b="1" dirty="0"/>
              <a:t>}</a:t>
            </a:r>
            <a:endParaRPr lang="ru-RU" b="1" dirty="0"/>
          </a:p>
        </p:txBody>
      </p:sp>
      <p:sp>
        <p:nvSpPr>
          <p:cNvPr id="8" name="Rectangle 7"/>
          <p:cNvSpPr/>
          <p:nvPr/>
        </p:nvSpPr>
        <p:spPr>
          <a:xfrm>
            <a:off x="360784" y="5486579"/>
            <a:ext cx="11389664" cy="646331"/>
          </a:xfrm>
          <a:prstGeom prst="rect">
            <a:avLst/>
          </a:prstGeom>
        </p:spPr>
        <p:txBody>
          <a:bodyPr wrap="square">
            <a:spAutoFit/>
          </a:bodyPr>
          <a:lstStyle/>
          <a:p>
            <a:r>
              <a:rPr lang="en-US" dirty="0"/>
              <a:t>To save persistent data, such as user preferences or data for a database, you should take appropriate opportunities when your activity is in the foreground. If no such opportunity arises, you should save such data during the </a:t>
            </a:r>
            <a:r>
              <a:rPr lang="en-US" dirty="0" err="1"/>
              <a:t>onStop</a:t>
            </a:r>
            <a:r>
              <a:rPr lang="en-US" dirty="0"/>
              <a:t>() method.</a:t>
            </a:r>
            <a:endParaRPr lang="ru-RU" dirty="0"/>
          </a:p>
        </p:txBody>
      </p:sp>
    </p:spTree>
    <p:extLst>
      <p:ext uri="{BB962C8B-B14F-4D97-AF65-F5344CB8AC3E}">
        <p14:creationId xmlns:p14="http://schemas.microsoft.com/office/powerpoint/2010/main" val="321067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Restoring Activity State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1754326"/>
          </a:xfrm>
          <a:prstGeom prst="rect">
            <a:avLst/>
          </a:prstGeom>
        </p:spPr>
        <p:txBody>
          <a:bodyPr wrap="square">
            <a:spAutoFit/>
          </a:bodyPr>
          <a:lstStyle/>
          <a:p>
            <a:r>
              <a:rPr lang="en-US" dirty="0"/>
              <a:t>When your activity is recreated after it was previously destroyed, you can recover your saved state from the Bundle that the system passes to your activity. Both the </a:t>
            </a:r>
            <a:r>
              <a:rPr lang="en-US" dirty="0" err="1"/>
              <a:t>onCreate</a:t>
            </a:r>
            <a:r>
              <a:rPr lang="en-US" dirty="0"/>
              <a:t>() and </a:t>
            </a:r>
            <a:r>
              <a:rPr lang="en-US" dirty="0" err="1"/>
              <a:t>onRestoreInstanceState</a:t>
            </a:r>
            <a:r>
              <a:rPr lang="en-US" dirty="0"/>
              <a:t>() callback methods receive the same Bundle that contains the instance state information. Because the </a:t>
            </a:r>
            <a:r>
              <a:rPr lang="en-US" dirty="0" err="1"/>
              <a:t>onCreate</a:t>
            </a:r>
            <a:r>
              <a:rPr lang="en-US" dirty="0"/>
              <a:t>() method is called whether the system is creating a new instance of your activity or recreating a previous one, you must check whether the state Bundle is null before you attempt to read it. If it is null, then the system is creating a new instance of the activity, instead of restoring a previous one that was destroyed.</a:t>
            </a:r>
            <a:endParaRPr lang="ru-RU" dirty="0"/>
          </a:p>
        </p:txBody>
      </p:sp>
      <p:sp>
        <p:nvSpPr>
          <p:cNvPr id="7" name="Rectangle 6"/>
          <p:cNvSpPr/>
          <p:nvPr/>
        </p:nvSpPr>
        <p:spPr>
          <a:xfrm>
            <a:off x="1302737" y="2841642"/>
            <a:ext cx="9536681" cy="3416320"/>
          </a:xfrm>
          <a:prstGeom prst="rect">
            <a:avLst/>
          </a:prstGeom>
          <a:ln>
            <a:solidFill>
              <a:schemeClr val="tx1"/>
            </a:solidFill>
          </a:ln>
        </p:spPr>
        <p:txBody>
          <a:bodyPr wrap="square">
            <a:spAutoFit/>
          </a:bodyPr>
          <a:lstStyle/>
          <a:p>
            <a:r>
              <a:rPr lang="en-US" b="1" dirty="0"/>
              <a:t>@Override</a:t>
            </a:r>
          </a:p>
          <a:p>
            <a:r>
              <a:rPr lang="en-US" b="1" dirty="0"/>
              <a:t>protected void </a:t>
            </a:r>
            <a:r>
              <a:rPr lang="en-US" b="1" dirty="0" err="1"/>
              <a:t>onCreate</a:t>
            </a:r>
            <a:r>
              <a:rPr lang="en-US" b="1" dirty="0"/>
              <a:t>(Bundle </a:t>
            </a:r>
            <a:r>
              <a:rPr lang="en-US" b="1" dirty="0" err="1"/>
              <a:t>savedInstanceState</a:t>
            </a:r>
            <a:r>
              <a:rPr lang="en-US" b="1" dirty="0"/>
              <a:t>) {</a:t>
            </a:r>
          </a:p>
          <a:p>
            <a:r>
              <a:rPr lang="en-US" b="1" dirty="0"/>
              <a:t>    </a:t>
            </a:r>
            <a:r>
              <a:rPr lang="en-US" b="1" dirty="0" err="1"/>
              <a:t>super.onCreate</a:t>
            </a:r>
            <a:r>
              <a:rPr lang="en-US" b="1" dirty="0"/>
              <a:t>(</a:t>
            </a:r>
            <a:r>
              <a:rPr lang="en-US" b="1" dirty="0" err="1"/>
              <a:t>savedInstanceState</a:t>
            </a:r>
            <a:r>
              <a:rPr lang="en-US" b="1" dirty="0"/>
              <a:t>); </a:t>
            </a:r>
            <a:r>
              <a:rPr lang="en-US" b="1" dirty="0">
                <a:solidFill>
                  <a:srgbClr val="FF0000"/>
                </a:solidFill>
              </a:rPr>
              <a:t>// Always call the superclass first</a:t>
            </a:r>
          </a:p>
          <a:p>
            <a:r>
              <a:rPr lang="en-US" b="1" dirty="0"/>
              <a:t>    </a:t>
            </a:r>
            <a:r>
              <a:rPr lang="en-US" b="1" dirty="0">
                <a:solidFill>
                  <a:srgbClr val="FF0000"/>
                </a:solidFill>
              </a:rPr>
              <a:t>// Check whether we're recreating a previously destroyed instance</a:t>
            </a:r>
          </a:p>
          <a:p>
            <a:r>
              <a:rPr lang="en-US" b="1" dirty="0"/>
              <a:t>    if (</a:t>
            </a:r>
            <a:r>
              <a:rPr lang="en-US" b="1" dirty="0" err="1"/>
              <a:t>savedInstanceState</a:t>
            </a:r>
            <a:r>
              <a:rPr lang="en-US" b="1" dirty="0"/>
              <a:t> != null) {</a:t>
            </a:r>
          </a:p>
          <a:p>
            <a:r>
              <a:rPr lang="en-US" b="1" dirty="0">
                <a:solidFill>
                  <a:srgbClr val="FF0000"/>
                </a:solidFill>
              </a:rPr>
              <a:t>        // Restore value of members from saved state</a:t>
            </a:r>
          </a:p>
          <a:p>
            <a:r>
              <a:rPr lang="en-US" b="1" dirty="0"/>
              <a:t>        </a:t>
            </a:r>
            <a:r>
              <a:rPr lang="en-US" b="1" dirty="0" err="1"/>
              <a:t>mCurrentScore</a:t>
            </a:r>
            <a:r>
              <a:rPr lang="en-US" b="1" dirty="0"/>
              <a:t> = </a:t>
            </a:r>
            <a:r>
              <a:rPr lang="en-US" b="1" dirty="0" err="1"/>
              <a:t>savedInstanceState.getInt</a:t>
            </a:r>
            <a:r>
              <a:rPr lang="en-US" b="1" dirty="0"/>
              <a:t>(STATE_SCORE);</a:t>
            </a:r>
          </a:p>
          <a:p>
            <a:r>
              <a:rPr lang="en-US" b="1" dirty="0"/>
              <a:t>        </a:t>
            </a:r>
            <a:r>
              <a:rPr lang="en-US" b="1" dirty="0" err="1"/>
              <a:t>mCurrentLevel</a:t>
            </a:r>
            <a:r>
              <a:rPr lang="en-US" b="1" dirty="0"/>
              <a:t> = </a:t>
            </a:r>
            <a:r>
              <a:rPr lang="en-US" b="1" dirty="0" err="1"/>
              <a:t>savedInstanceState.getInt</a:t>
            </a:r>
            <a:r>
              <a:rPr lang="en-US" b="1" dirty="0"/>
              <a:t>(STATE_LEVEL);</a:t>
            </a:r>
          </a:p>
          <a:p>
            <a:r>
              <a:rPr lang="en-US" b="1" dirty="0"/>
              <a:t>    } else {</a:t>
            </a:r>
          </a:p>
          <a:p>
            <a:r>
              <a:rPr lang="en-US" b="1" dirty="0"/>
              <a:t>        </a:t>
            </a:r>
            <a:r>
              <a:rPr lang="en-US" b="1" dirty="0">
                <a:solidFill>
                  <a:srgbClr val="FF0000"/>
                </a:solidFill>
              </a:rPr>
              <a:t>// Probably initialize members with default values for a new instance</a:t>
            </a:r>
          </a:p>
          <a:p>
            <a:r>
              <a:rPr lang="en-US" b="1" dirty="0"/>
              <a:t>    }</a:t>
            </a:r>
          </a:p>
          <a:p>
            <a:r>
              <a:rPr lang="en-US" b="1" dirty="0"/>
              <a:t>}</a:t>
            </a:r>
            <a:endParaRPr lang="ru-RU" b="1" dirty="0"/>
          </a:p>
        </p:txBody>
      </p:sp>
    </p:spTree>
    <p:extLst>
      <p:ext uri="{BB962C8B-B14F-4D97-AF65-F5344CB8AC3E}">
        <p14:creationId xmlns:p14="http://schemas.microsoft.com/office/powerpoint/2010/main" val="227191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Restoring Activity State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923330"/>
          </a:xfrm>
          <a:prstGeom prst="rect">
            <a:avLst/>
          </a:prstGeom>
        </p:spPr>
        <p:txBody>
          <a:bodyPr wrap="square">
            <a:spAutoFit/>
          </a:bodyPr>
          <a:lstStyle/>
          <a:p>
            <a:r>
              <a:rPr lang="en-US" dirty="0"/>
              <a:t>Instead of restoring the state during </a:t>
            </a:r>
            <a:r>
              <a:rPr lang="en-US" dirty="0" err="1"/>
              <a:t>onCreate</a:t>
            </a:r>
            <a:r>
              <a:rPr lang="en-US" dirty="0"/>
              <a:t>() you may choose to implement </a:t>
            </a:r>
            <a:r>
              <a:rPr lang="en-US" dirty="0" err="1"/>
              <a:t>onRestoreInstanceState</a:t>
            </a:r>
            <a:r>
              <a:rPr lang="en-US" dirty="0"/>
              <a:t>(), which the system calls after the </a:t>
            </a:r>
            <a:r>
              <a:rPr lang="en-US" dirty="0" err="1"/>
              <a:t>onStart</a:t>
            </a:r>
            <a:r>
              <a:rPr lang="en-US" dirty="0"/>
              <a:t>() method. The system calls </a:t>
            </a:r>
            <a:r>
              <a:rPr lang="en-US" dirty="0" err="1"/>
              <a:t>onRestoreInstanceState</a:t>
            </a:r>
            <a:r>
              <a:rPr lang="en-US" dirty="0"/>
              <a:t>() only if there is a saved state to restore, so you do not need to check whether the Bundle is null.</a:t>
            </a:r>
            <a:endParaRPr lang="ru-RU" dirty="0"/>
          </a:p>
        </p:txBody>
      </p:sp>
      <p:sp>
        <p:nvSpPr>
          <p:cNvPr id="7" name="Rectangle 6"/>
          <p:cNvSpPr/>
          <p:nvPr/>
        </p:nvSpPr>
        <p:spPr>
          <a:xfrm>
            <a:off x="1302737" y="2098692"/>
            <a:ext cx="9536681" cy="2308324"/>
          </a:xfrm>
          <a:prstGeom prst="rect">
            <a:avLst/>
          </a:prstGeom>
          <a:ln>
            <a:solidFill>
              <a:schemeClr val="tx1"/>
            </a:solidFill>
          </a:ln>
        </p:spPr>
        <p:txBody>
          <a:bodyPr wrap="square">
            <a:spAutoFit/>
          </a:bodyPr>
          <a:lstStyle/>
          <a:p>
            <a:r>
              <a:rPr lang="en-US" b="1" dirty="0"/>
              <a:t>public void </a:t>
            </a:r>
            <a:r>
              <a:rPr lang="en-US" b="1" dirty="0" err="1"/>
              <a:t>onRestoreInstanceState</a:t>
            </a:r>
            <a:r>
              <a:rPr lang="en-US" b="1" dirty="0"/>
              <a:t>(Bundle </a:t>
            </a:r>
            <a:r>
              <a:rPr lang="en-US" b="1" dirty="0" err="1"/>
              <a:t>savedInstanceState</a:t>
            </a:r>
            <a:r>
              <a:rPr lang="en-US" b="1" dirty="0"/>
              <a:t>) {</a:t>
            </a:r>
          </a:p>
          <a:p>
            <a:r>
              <a:rPr lang="en-US" b="1" dirty="0"/>
              <a:t>    </a:t>
            </a:r>
            <a:r>
              <a:rPr lang="en-US" b="1" dirty="0">
                <a:solidFill>
                  <a:srgbClr val="FF0000"/>
                </a:solidFill>
              </a:rPr>
              <a:t>// Always call the superclass so it can restore the view hierarchy</a:t>
            </a:r>
          </a:p>
          <a:p>
            <a:r>
              <a:rPr lang="en-US" b="1" dirty="0"/>
              <a:t>    </a:t>
            </a:r>
            <a:r>
              <a:rPr lang="en-US" b="1" dirty="0" err="1"/>
              <a:t>super.onRestoreInstanceState</a:t>
            </a:r>
            <a:r>
              <a:rPr lang="en-US" b="1" dirty="0"/>
              <a:t>(</a:t>
            </a:r>
            <a:r>
              <a:rPr lang="en-US" b="1" dirty="0" err="1"/>
              <a:t>savedInstanceState</a:t>
            </a:r>
            <a:r>
              <a:rPr lang="en-US" b="1" dirty="0"/>
              <a:t>);</a:t>
            </a:r>
          </a:p>
          <a:p>
            <a:endParaRPr lang="en-US" b="1" dirty="0"/>
          </a:p>
          <a:p>
            <a:r>
              <a:rPr lang="en-US" b="1" dirty="0"/>
              <a:t>    </a:t>
            </a:r>
            <a:r>
              <a:rPr lang="en-US" b="1" dirty="0">
                <a:solidFill>
                  <a:srgbClr val="FF0000"/>
                </a:solidFill>
              </a:rPr>
              <a:t>// Restore state members from saved instance</a:t>
            </a:r>
          </a:p>
          <a:p>
            <a:r>
              <a:rPr lang="en-US" b="1" dirty="0"/>
              <a:t>    </a:t>
            </a:r>
            <a:r>
              <a:rPr lang="en-US" b="1" dirty="0" err="1"/>
              <a:t>mCurrentScore</a:t>
            </a:r>
            <a:r>
              <a:rPr lang="en-US" b="1" dirty="0"/>
              <a:t> = </a:t>
            </a:r>
            <a:r>
              <a:rPr lang="en-US" b="1" dirty="0" err="1"/>
              <a:t>savedInstanceState.getInt</a:t>
            </a:r>
            <a:r>
              <a:rPr lang="en-US" b="1" dirty="0"/>
              <a:t>(STATE_SCORE);</a:t>
            </a:r>
          </a:p>
          <a:p>
            <a:r>
              <a:rPr lang="en-US" b="1" dirty="0"/>
              <a:t>    </a:t>
            </a:r>
            <a:r>
              <a:rPr lang="en-US" b="1" dirty="0" err="1"/>
              <a:t>mCurrentLevel</a:t>
            </a:r>
            <a:r>
              <a:rPr lang="en-US" b="1" dirty="0"/>
              <a:t> = </a:t>
            </a:r>
            <a:r>
              <a:rPr lang="en-US" b="1" dirty="0" err="1"/>
              <a:t>savedInstanceState.getInt</a:t>
            </a:r>
            <a:r>
              <a:rPr lang="en-US" b="1" dirty="0"/>
              <a:t>(STATE_LEVEL);</a:t>
            </a:r>
          </a:p>
          <a:p>
            <a:r>
              <a:rPr lang="en-US" b="1" dirty="0"/>
              <a:t>}</a:t>
            </a:r>
            <a:endParaRPr lang="ru-RU" b="1" dirty="0"/>
          </a:p>
        </p:txBody>
      </p:sp>
    </p:spTree>
    <p:extLst>
      <p:ext uri="{BB962C8B-B14F-4D97-AF65-F5344CB8AC3E}">
        <p14:creationId xmlns:p14="http://schemas.microsoft.com/office/powerpoint/2010/main" val="2787408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What can be put into Bundle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2862322"/>
          </a:xfrm>
          <a:prstGeom prst="rect">
            <a:avLst/>
          </a:prstGeom>
        </p:spPr>
        <p:txBody>
          <a:bodyPr wrap="square">
            <a:spAutoFit/>
          </a:bodyPr>
          <a:lstStyle/>
          <a:p>
            <a:r>
              <a:rPr lang="en-US" dirty="0"/>
              <a:t>The Bundle object which is used to pass data to Android components is a key/value store for specialized objects. It is similar to a Map but can only contain these specialized objects</a:t>
            </a:r>
          </a:p>
          <a:p>
            <a:endParaRPr lang="en-US" dirty="0"/>
          </a:p>
          <a:p>
            <a:r>
              <a:rPr lang="en-US" dirty="0"/>
              <a:t>You can place the following objects types into a Bundle:</a:t>
            </a:r>
          </a:p>
          <a:p>
            <a:pPr marL="285750" indent="-285750">
              <a:buFont typeface="Arial" panose="020B0604020202020204" pitchFamily="34" charset="0"/>
              <a:buChar char="•"/>
            </a:pPr>
            <a:r>
              <a:rPr lang="en-US" dirty="0"/>
              <a:t>String</a:t>
            </a:r>
          </a:p>
          <a:p>
            <a:pPr marL="285750" indent="-285750">
              <a:buFont typeface="Arial" panose="020B0604020202020204" pitchFamily="34" charset="0"/>
              <a:buChar char="•"/>
            </a:pPr>
            <a:r>
              <a:rPr lang="en-US" dirty="0"/>
              <a:t>primitives</a:t>
            </a:r>
          </a:p>
          <a:p>
            <a:pPr marL="285750" indent="-285750">
              <a:buFont typeface="Arial" panose="020B0604020202020204" pitchFamily="34" charset="0"/>
              <a:buChar char="•"/>
            </a:pPr>
            <a:r>
              <a:rPr lang="en-US" dirty="0"/>
              <a:t>Serializable</a:t>
            </a:r>
          </a:p>
          <a:p>
            <a:pPr marL="285750" indent="-285750">
              <a:buFont typeface="Arial" panose="020B0604020202020204" pitchFamily="34" charset="0"/>
              <a:buChar char="•"/>
            </a:pPr>
            <a:r>
              <a:rPr lang="en-US" dirty="0" err="1"/>
              <a:t>Parcelable</a:t>
            </a:r>
            <a:endParaRPr lang="en-US" dirty="0"/>
          </a:p>
          <a:p>
            <a:endParaRPr lang="en-US" dirty="0"/>
          </a:p>
          <a:p>
            <a:r>
              <a:rPr lang="en-US" dirty="0"/>
              <a:t>If you need to pass your customer objects via a Bundle, you should implement the </a:t>
            </a:r>
            <a:r>
              <a:rPr lang="en-US" dirty="0" err="1"/>
              <a:t>Parcelable</a:t>
            </a:r>
            <a:r>
              <a:rPr lang="en-US" dirty="0"/>
              <a:t> interface.</a:t>
            </a:r>
            <a:endParaRPr lang="ru-RU" dirty="0"/>
          </a:p>
        </p:txBody>
      </p:sp>
    </p:spTree>
    <p:extLst>
      <p:ext uri="{BB962C8B-B14F-4D97-AF65-F5344CB8AC3E}">
        <p14:creationId xmlns:p14="http://schemas.microsoft.com/office/powerpoint/2010/main" val="321792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err="1"/>
              <a:t>Parcelable</a:t>
            </a:r>
            <a:r>
              <a:rPr lang="en-US" sz="3600" dirty="0"/>
              <a:t> objects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2031325"/>
          </a:xfrm>
          <a:prstGeom prst="rect">
            <a:avLst/>
          </a:prstGeom>
        </p:spPr>
        <p:txBody>
          <a:bodyPr wrap="square">
            <a:spAutoFit/>
          </a:bodyPr>
          <a:lstStyle/>
          <a:p>
            <a:r>
              <a:rPr lang="en-US"/>
              <a:t>If </a:t>
            </a:r>
            <a:r>
              <a:rPr lang="en-US" dirty="0"/>
              <a:t>you need to pass your customer objects via a Bundle, you should implement the </a:t>
            </a:r>
            <a:r>
              <a:rPr lang="en-US" dirty="0" err="1"/>
              <a:t>Parcelable</a:t>
            </a:r>
            <a:r>
              <a:rPr lang="en-US" dirty="0"/>
              <a:t> interface.</a:t>
            </a:r>
          </a:p>
          <a:p>
            <a:endParaRPr lang="en-US" dirty="0"/>
          </a:p>
          <a:p>
            <a:r>
              <a:rPr lang="en-US" dirty="0"/>
              <a:t>You may notice some similarities between </a:t>
            </a:r>
            <a:r>
              <a:rPr lang="en-US" dirty="0" err="1"/>
              <a:t>Parcelable</a:t>
            </a:r>
            <a:r>
              <a:rPr lang="en-US" dirty="0"/>
              <a:t> and Serializable. DO NOT attempt to persist Parcel data. It is meant for high-performance transport and you could lose data by trying to persist it.</a:t>
            </a:r>
          </a:p>
          <a:p>
            <a:endParaRPr lang="en-US" dirty="0"/>
          </a:p>
          <a:p>
            <a:r>
              <a:rPr lang="en-US" dirty="0"/>
              <a:t>Using </a:t>
            </a:r>
            <a:r>
              <a:rPr lang="en-US" dirty="0" err="1"/>
              <a:t>Parcelable</a:t>
            </a:r>
            <a:r>
              <a:rPr lang="en-US" dirty="0"/>
              <a:t> compared to Serializable can achieve up to 10x performance increase in many cases for transport which is why it's the Android preferred method.</a:t>
            </a:r>
            <a:endParaRPr lang="ru-RU" dirty="0"/>
          </a:p>
        </p:txBody>
      </p:sp>
    </p:spTree>
    <p:extLst>
      <p:ext uri="{BB962C8B-B14F-4D97-AF65-F5344CB8AC3E}">
        <p14:creationId xmlns:p14="http://schemas.microsoft.com/office/powerpoint/2010/main" val="36552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err="1"/>
              <a:t>Parcelable</a:t>
            </a:r>
            <a:r>
              <a:rPr lang="en-US" sz="3600" dirty="0"/>
              <a:t> objects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517085" cy="9787295"/>
          </a:xfrm>
          <a:prstGeom prst="rect">
            <a:avLst/>
          </a:prstGeom>
        </p:spPr>
        <p:txBody>
          <a:bodyPr wrap="square" numCol="2">
            <a:spAutoFit/>
          </a:bodyPr>
          <a:lstStyle/>
          <a:p>
            <a:r>
              <a:rPr lang="en-US" dirty="0"/>
              <a:t>public class Student implements </a:t>
            </a:r>
            <a:r>
              <a:rPr lang="en-US" dirty="0" err="1"/>
              <a:t>Parcelable</a:t>
            </a:r>
            <a:r>
              <a:rPr lang="en-US" dirty="0"/>
              <a:t> {</a:t>
            </a:r>
          </a:p>
          <a:p>
            <a:endParaRPr lang="en-US" dirty="0"/>
          </a:p>
          <a:p>
            <a:r>
              <a:rPr lang="en-US" dirty="0"/>
              <a:t>    private long id;</a:t>
            </a:r>
          </a:p>
          <a:p>
            <a:r>
              <a:rPr lang="en-US" dirty="0"/>
              <a:t>    private String name;</a:t>
            </a:r>
          </a:p>
          <a:p>
            <a:r>
              <a:rPr lang="en-US" dirty="0"/>
              <a:t>    private String grade;</a:t>
            </a:r>
          </a:p>
          <a:p>
            <a:endParaRPr lang="en-US" dirty="0"/>
          </a:p>
          <a:p>
            <a:r>
              <a:rPr lang="en-US" dirty="0"/>
              <a:t>    // </a:t>
            </a:r>
            <a:r>
              <a:rPr lang="en-US" dirty="0" err="1"/>
              <a:t>Parcelling</a:t>
            </a:r>
            <a:r>
              <a:rPr lang="en-US" dirty="0"/>
              <a:t> part</a:t>
            </a:r>
          </a:p>
          <a:p>
            <a:r>
              <a:rPr lang="en-US" dirty="0"/>
              <a:t>    public Student(Parcel in){</a:t>
            </a:r>
          </a:p>
          <a:p>
            <a:r>
              <a:rPr lang="en-US" dirty="0"/>
              <a:t>           this.id = </a:t>
            </a:r>
            <a:r>
              <a:rPr lang="en-US" dirty="0" err="1"/>
              <a:t>in.readLong</a:t>
            </a:r>
            <a:r>
              <a:rPr lang="en-US" dirty="0"/>
              <a:t>();</a:t>
            </a:r>
          </a:p>
          <a:p>
            <a:r>
              <a:rPr lang="en-US" dirty="0"/>
              <a:t>           this.name = </a:t>
            </a:r>
            <a:r>
              <a:rPr lang="en-US" dirty="0" err="1"/>
              <a:t>in.readString</a:t>
            </a:r>
            <a:r>
              <a:rPr lang="en-US" dirty="0"/>
              <a:t>();</a:t>
            </a:r>
          </a:p>
          <a:p>
            <a:r>
              <a:rPr lang="en-US" dirty="0"/>
              <a:t>           </a:t>
            </a:r>
            <a:r>
              <a:rPr lang="en-US" dirty="0" err="1"/>
              <a:t>this.grade</a:t>
            </a:r>
            <a:r>
              <a:rPr lang="en-US" dirty="0"/>
              <a:t> =  </a:t>
            </a:r>
            <a:r>
              <a:rPr lang="en-US" dirty="0" err="1"/>
              <a:t>in.readString</a:t>
            </a:r>
            <a:r>
              <a:rPr lang="en-US" dirty="0"/>
              <a:t>();</a:t>
            </a:r>
          </a:p>
          <a:p>
            <a:r>
              <a:rPr lang="en-US" dirty="0"/>
              <a:t>       }</a:t>
            </a:r>
          </a:p>
          <a:p>
            <a:endParaRPr lang="en-US" dirty="0"/>
          </a:p>
          <a:p>
            <a:r>
              <a:rPr lang="en-US" dirty="0"/>
              <a:t>    @Override</a:t>
            </a:r>
          </a:p>
          <a:p>
            <a:r>
              <a:rPr lang="en-US" dirty="0"/>
              <a:t>    public int </a:t>
            </a:r>
            <a:r>
              <a:rPr lang="en-US" dirty="0" err="1"/>
              <a:t>describeContents</a:t>
            </a:r>
            <a:r>
              <a:rPr lang="en-US" dirty="0"/>
              <a:t>() {</a:t>
            </a:r>
          </a:p>
          <a:p>
            <a:r>
              <a:rPr lang="en-US" dirty="0"/>
              <a:t>        return 0;</a:t>
            </a:r>
          </a:p>
          <a:p>
            <a:r>
              <a:rPr lang="en-US" dirty="0"/>
              <a:t>    }</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a:p>
            <a:r>
              <a:rPr lang="en-US" dirty="0"/>
              <a:t>@Override</a:t>
            </a:r>
          </a:p>
          <a:p>
            <a:r>
              <a:rPr lang="en-US" dirty="0"/>
              <a:t>       public void </a:t>
            </a:r>
            <a:r>
              <a:rPr lang="en-US" dirty="0" err="1"/>
              <a:t>writeToParcel</a:t>
            </a:r>
            <a:r>
              <a:rPr lang="en-US" dirty="0"/>
              <a:t>(Parcel </a:t>
            </a:r>
            <a:r>
              <a:rPr lang="en-US" dirty="0" err="1"/>
              <a:t>dest</a:t>
            </a:r>
            <a:r>
              <a:rPr lang="en-US" dirty="0"/>
              <a:t>, int flags) {</a:t>
            </a:r>
          </a:p>
          <a:p>
            <a:r>
              <a:rPr lang="en-US" dirty="0"/>
              <a:t>        </a:t>
            </a:r>
            <a:r>
              <a:rPr lang="en-US" dirty="0" err="1"/>
              <a:t>dest.writeLong</a:t>
            </a:r>
            <a:r>
              <a:rPr lang="en-US" dirty="0"/>
              <a:t>(this.id);</a:t>
            </a:r>
          </a:p>
          <a:p>
            <a:r>
              <a:rPr lang="en-US" dirty="0"/>
              <a:t>        </a:t>
            </a:r>
            <a:r>
              <a:rPr lang="en-US" dirty="0" err="1"/>
              <a:t>dest.writeString</a:t>
            </a:r>
            <a:r>
              <a:rPr lang="en-US" dirty="0"/>
              <a:t>(this.name);</a:t>
            </a:r>
          </a:p>
          <a:p>
            <a:r>
              <a:rPr lang="en-US" dirty="0"/>
              <a:t>        </a:t>
            </a:r>
            <a:r>
              <a:rPr lang="en-US" dirty="0" err="1"/>
              <a:t>dest.writeString</a:t>
            </a:r>
            <a:r>
              <a:rPr lang="en-US" dirty="0"/>
              <a:t>(</a:t>
            </a:r>
            <a:r>
              <a:rPr lang="en-US" dirty="0" err="1"/>
              <a:t>this.grade</a:t>
            </a:r>
            <a:r>
              <a:rPr lang="en-US" dirty="0"/>
              <a:t>);</a:t>
            </a:r>
          </a:p>
          <a:p>
            <a:r>
              <a:rPr lang="en-US" dirty="0"/>
              <a:t>       }</a:t>
            </a:r>
          </a:p>
          <a:p>
            <a:endParaRPr lang="en-US" dirty="0"/>
          </a:p>
          <a:p>
            <a:r>
              <a:rPr lang="en-US" dirty="0"/>
              <a:t>    public static final </a:t>
            </a:r>
            <a:r>
              <a:rPr lang="en-US" dirty="0" err="1"/>
              <a:t>Parcelable.Creator</a:t>
            </a:r>
            <a:r>
              <a:rPr lang="en-US" dirty="0"/>
              <a:t> CREATOR = new </a:t>
            </a:r>
            <a:r>
              <a:rPr lang="en-US" dirty="0" err="1"/>
              <a:t>Parcelable.Creator</a:t>
            </a:r>
            <a:r>
              <a:rPr lang="en-US" dirty="0"/>
              <a:t>() {</a:t>
            </a:r>
          </a:p>
          <a:p>
            <a:r>
              <a:rPr lang="en-US" dirty="0"/>
              <a:t>        public Student </a:t>
            </a:r>
            <a:r>
              <a:rPr lang="en-US" dirty="0" err="1"/>
              <a:t>createFromParcel</a:t>
            </a:r>
            <a:r>
              <a:rPr lang="en-US" dirty="0"/>
              <a:t>(Parcel in) {</a:t>
            </a:r>
          </a:p>
          <a:p>
            <a:r>
              <a:rPr lang="en-US" dirty="0"/>
              <a:t>            return new Student(in);</a:t>
            </a:r>
          </a:p>
          <a:p>
            <a:r>
              <a:rPr lang="en-US" dirty="0"/>
              <a:t>        }</a:t>
            </a:r>
          </a:p>
          <a:p>
            <a:endParaRPr lang="en-US" dirty="0"/>
          </a:p>
          <a:p>
            <a:r>
              <a:rPr lang="en-US" dirty="0"/>
              <a:t>        public Student[] </a:t>
            </a:r>
            <a:r>
              <a:rPr lang="en-US" dirty="0" err="1"/>
              <a:t>newArray</a:t>
            </a:r>
            <a:r>
              <a:rPr lang="en-US" dirty="0"/>
              <a:t>(int size) {</a:t>
            </a:r>
          </a:p>
          <a:p>
            <a:r>
              <a:rPr lang="en-US" dirty="0"/>
              <a:t>            return new Student[size];</a:t>
            </a:r>
          </a:p>
          <a:p>
            <a:r>
              <a:rPr lang="en-US" dirty="0"/>
              <a:t>        }</a:t>
            </a:r>
          </a:p>
          <a:p>
            <a:r>
              <a:rPr lang="en-US" dirty="0"/>
              <a:t>    };</a:t>
            </a:r>
          </a:p>
          <a:p>
            <a:r>
              <a:rPr lang="en-US" dirty="0"/>
              <a:t>}</a:t>
            </a:r>
            <a:endParaRPr lang="ru-RU" dirty="0"/>
          </a:p>
        </p:txBody>
      </p:sp>
      <p:sp>
        <p:nvSpPr>
          <p:cNvPr id="2" name="Rectangle: Rounded Corners 1">
            <a:extLst>
              <a:ext uri="{FF2B5EF4-FFF2-40B4-BE49-F238E27FC236}">
                <a16:creationId xmlns:a16="http://schemas.microsoft.com/office/drawing/2014/main" id="{0F6DD306-CCD8-4E20-8C22-AE2AFFA2C774}"/>
              </a:ext>
            </a:extLst>
          </p:cNvPr>
          <p:cNvSpPr/>
          <p:nvPr/>
        </p:nvSpPr>
        <p:spPr>
          <a:xfrm>
            <a:off x="5867400" y="1343025"/>
            <a:ext cx="5931159" cy="19335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1F94759-63B3-4A8C-BB6A-95BCB0A958AB}"/>
              </a:ext>
            </a:extLst>
          </p:cNvPr>
          <p:cNvSpPr/>
          <p:nvPr/>
        </p:nvSpPr>
        <p:spPr>
          <a:xfrm>
            <a:off x="426098" y="4381507"/>
            <a:ext cx="3711834" cy="193357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530565E-EC58-40F9-BB05-4B2659605D8B}"/>
              </a:ext>
            </a:extLst>
          </p:cNvPr>
          <p:cNvSpPr/>
          <p:nvPr/>
        </p:nvSpPr>
        <p:spPr>
          <a:xfrm>
            <a:off x="5867399" y="3341011"/>
            <a:ext cx="6043127" cy="283950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72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err="1"/>
              <a:t>Parcelable</a:t>
            </a:r>
            <a:r>
              <a:rPr lang="en-US" sz="3600" dirty="0"/>
              <a:t> objects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11798559" cy="4801314"/>
          </a:xfrm>
          <a:prstGeom prst="rect">
            <a:avLst/>
          </a:prstGeom>
        </p:spPr>
        <p:txBody>
          <a:bodyPr wrap="square" numCol="1">
            <a:spAutoFit/>
          </a:bodyPr>
          <a:lstStyle/>
          <a:p>
            <a:r>
              <a:rPr lang="en-US" dirty="0"/>
              <a:t>Once you have defined this, you can put it into the extra of an intent.</a:t>
            </a:r>
          </a:p>
          <a:p>
            <a:endParaRPr lang="en-US" dirty="0"/>
          </a:p>
          <a:p>
            <a:pPr lvl="1"/>
            <a:r>
              <a:rPr lang="en-US" i="1" dirty="0" err="1"/>
              <a:t>intent.putExtra</a:t>
            </a:r>
            <a:r>
              <a:rPr lang="en-US" i="1" dirty="0"/>
              <a:t>("student", new Student("1","Mike","6"));</a:t>
            </a:r>
          </a:p>
          <a:p>
            <a:endParaRPr lang="en-US" dirty="0"/>
          </a:p>
          <a:p>
            <a:r>
              <a:rPr lang="en-US" dirty="0"/>
              <a:t>To access the parcel on the other side, you can use the following example code.</a:t>
            </a:r>
          </a:p>
          <a:p>
            <a:endParaRPr lang="en-US" dirty="0"/>
          </a:p>
          <a:p>
            <a:pPr lvl="1"/>
            <a:r>
              <a:rPr lang="en-US" i="1" dirty="0"/>
              <a:t>Bundle data = </a:t>
            </a:r>
            <a:r>
              <a:rPr lang="en-US" i="1" dirty="0" err="1"/>
              <a:t>getIntent</a:t>
            </a:r>
            <a:r>
              <a:rPr lang="en-US" i="1" dirty="0"/>
              <a:t>().</a:t>
            </a:r>
            <a:r>
              <a:rPr lang="en-US" i="1" dirty="0" err="1"/>
              <a:t>getExtras</a:t>
            </a:r>
            <a:r>
              <a:rPr lang="en-US" i="1" dirty="0"/>
              <a:t>();</a:t>
            </a:r>
          </a:p>
          <a:p>
            <a:pPr lvl="1"/>
            <a:r>
              <a:rPr lang="en-US" i="1" dirty="0"/>
              <a:t>Student </a:t>
            </a:r>
            <a:r>
              <a:rPr lang="en-US" i="1" dirty="0" err="1"/>
              <a:t>student</a:t>
            </a:r>
            <a:r>
              <a:rPr lang="en-US" i="1" dirty="0"/>
              <a:t> = (Student) </a:t>
            </a:r>
            <a:r>
              <a:rPr lang="en-US" i="1" dirty="0" err="1"/>
              <a:t>data.getParcelable</a:t>
            </a:r>
            <a:r>
              <a:rPr lang="en-US" i="1" dirty="0"/>
              <a:t>("student");</a:t>
            </a:r>
          </a:p>
          <a:p>
            <a:pPr lvl="1"/>
            <a:endParaRPr lang="en-US" i="1" dirty="0"/>
          </a:p>
          <a:p>
            <a:r>
              <a:rPr lang="en-US" dirty="0"/>
              <a:t>One very important thing to pay close attention to is the order that you write and read your values to and from the Parcel. They need to match up in both cases. The mechanism that Android uses to read the Parcel is blind and completely trusts you to get the order correct, or else you will run into run-time crashes.</a:t>
            </a:r>
          </a:p>
          <a:p>
            <a:endParaRPr lang="en-US" dirty="0"/>
          </a:p>
          <a:p>
            <a:r>
              <a:rPr lang="en-US" dirty="0"/>
              <a:t>You can only put primitives, lists and arrays, Strings, and other </a:t>
            </a:r>
            <a:r>
              <a:rPr lang="en-US" dirty="0" err="1"/>
              <a:t>Parcelable</a:t>
            </a:r>
            <a:r>
              <a:rPr lang="en-US" dirty="0"/>
              <a:t> objects into a Parcel. This means that you cannot store framework dependent objects that are not </a:t>
            </a:r>
            <a:r>
              <a:rPr lang="en-US" dirty="0" err="1"/>
              <a:t>Parcelable</a:t>
            </a:r>
            <a:r>
              <a:rPr lang="en-US" dirty="0"/>
              <a:t>. For example, you could not write a Drawable to a Parcel. Remember, Parcel is supposed to be fast and lightweight! (though it is interesting to see Bitmap implementing </a:t>
            </a:r>
            <a:r>
              <a:rPr lang="en-US" dirty="0" err="1"/>
              <a:t>Parcelable</a:t>
            </a:r>
            <a:r>
              <a:rPr lang="en-US" dirty="0"/>
              <a:t>)</a:t>
            </a:r>
          </a:p>
          <a:p>
            <a:endParaRPr lang="en-US" dirty="0"/>
          </a:p>
        </p:txBody>
      </p:sp>
    </p:spTree>
    <p:extLst>
      <p:ext uri="{BB962C8B-B14F-4D97-AF65-F5344CB8AC3E}">
        <p14:creationId xmlns:p14="http://schemas.microsoft.com/office/powerpoint/2010/main" val="252164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Coordinating activities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3441" y="930153"/>
            <a:ext cx="8221922" cy="4801314"/>
          </a:xfrm>
          <a:prstGeom prst="rect">
            <a:avLst/>
          </a:prstGeom>
        </p:spPr>
        <p:txBody>
          <a:bodyPr wrap="square">
            <a:spAutoFit/>
          </a:bodyPr>
          <a:lstStyle/>
          <a:p>
            <a:r>
              <a:rPr lang="en-US" dirty="0"/>
              <a:t>When one activity starts another, they both experience lifecycle transitions. The first activity stops operating and enters the Paused or Stopped state, while the other activity is created. In case these activities share data saved to disc or elsewhere, it's important to understand that the first activity is not completely stopped before the second one is created. Rather, the process of starting the second one overlaps with the process of stopping the first one.</a:t>
            </a:r>
          </a:p>
          <a:p>
            <a:endParaRPr lang="en-US" dirty="0"/>
          </a:p>
          <a:p>
            <a:r>
              <a:rPr lang="en-US" dirty="0"/>
              <a:t>The order of lifecycle callbacks is well defined, particularly when the two activities are in the same process (app) and one is starting the other. Here's the order of operations that occur when Activity A starts Activity B:</a:t>
            </a:r>
          </a:p>
          <a:p>
            <a:pPr marL="285750" indent="-285750">
              <a:buFont typeface="Arial" panose="020B0604020202020204" pitchFamily="34" charset="0"/>
              <a:buChar char="•"/>
            </a:pPr>
            <a:r>
              <a:rPr lang="en-US" dirty="0"/>
              <a:t>A: </a:t>
            </a:r>
            <a:r>
              <a:rPr lang="en-US" dirty="0" err="1"/>
              <a:t>onPause</a:t>
            </a:r>
            <a:r>
              <a:rPr lang="en-US" dirty="0"/>
              <a:t>()</a:t>
            </a:r>
          </a:p>
          <a:p>
            <a:pPr marL="285750" indent="-285750">
              <a:buFont typeface="Arial" panose="020B0604020202020204" pitchFamily="34" charset="0"/>
              <a:buChar char="•"/>
            </a:pPr>
            <a:r>
              <a:rPr lang="en-US" dirty="0"/>
              <a:t>B: </a:t>
            </a:r>
            <a:r>
              <a:rPr lang="en-US" dirty="0" err="1"/>
              <a:t>onCreate</a:t>
            </a:r>
            <a:r>
              <a:rPr lang="en-US" dirty="0"/>
              <a:t>()</a:t>
            </a:r>
          </a:p>
          <a:p>
            <a:pPr marL="285750" indent="-285750">
              <a:buFont typeface="Arial" panose="020B0604020202020204" pitchFamily="34" charset="0"/>
              <a:buChar char="•"/>
            </a:pPr>
            <a:r>
              <a:rPr lang="en-US" dirty="0"/>
              <a:t>B: </a:t>
            </a:r>
            <a:r>
              <a:rPr lang="en-US" dirty="0" err="1"/>
              <a:t>onStart</a:t>
            </a:r>
            <a:r>
              <a:rPr lang="en-US" dirty="0"/>
              <a:t>()</a:t>
            </a:r>
          </a:p>
          <a:p>
            <a:pPr marL="285750" indent="-285750">
              <a:buFont typeface="Arial" panose="020B0604020202020204" pitchFamily="34" charset="0"/>
              <a:buChar char="•"/>
            </a:pPr>
            <a:r>
              <a:rPr lang="en-US" dirty="0"/>
              <a:t>B: </a:t>
            </a:r>
            <a:r>
              <a:rPr lang="en-US" dirty="0" err="1"/>
              <a:t>onResume</a:t>
            </a:r>
            <a:r>
              <a:rPr lang="en-US" dirty="0"/>
              <a:t>()</a:t>
            </a:r>
          </a:p>
          <a:p>
            <a:pPr marL="285750" indent="-285750">
              <a:buFont typeface="Arial" panose="020B0604020202020204" pitchFamily="34" charset="0"/>
              <a:buChar char="•"/>
            </a:pPr>
            <a:r>
              <a:rPr lang="en-US" dirty="0"/>
              <a:t>A: </a:t>
            </a:r>
            <a:r>
              <a:rPr lang="en-US" dirty="0" err="1"/>
              <a:t>onStop</a:t>
            </a:r>
            <a:r>
              <a:rPr lang="en-US" dirty="0"/>
              <a:t>()</a:t>
            </a:r>
          </a:p>
          <a:p>
            <a:r>
              <a:rPr lang="en-US" dirty="0"/>
              <a:t>This predictable sequence of lifecycle callbacks allows you to manage the transition of information from one activity to another.</a:t>
            </a:r>
            <a:endParaRPr lang="ru-RU" dirty="0"/>
          </a:p>
        </p:txBody>
      </p:sp>
      <p:sp>
        <p:nvSpPr>
          <p:cNvPr id="3" name="Rectangle 2"/>
          <p:cNvSpPr/>
          <p:nvPr/>
        </p:nvSpPr>
        <p:spPr>
          <a:xfrm>
            <a:off x="9058275" y="1543050"/>
            <a:ext cx="2543175" cy="1357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Activity A</a:t>
            </a:r>
            <a:endParaRPr lang="ru-RU" sz="3200" b="1" dirty="0"/>
          </a:p>
        </p:txBody>
      </p:sp>
      <p:sp>
        <p:nvSpPr>
          <p:cNvPr id="5" name="Down Arrow 4"/>
          <p:cNvSpPr/>
          <p:nvPr/>
        </p:nvSpPr>
        <p:spPr>
          <a:xfrm>
            <a:off x="9946496" y="2900363"/>
            <a:ext cx="766731" cy="1214438"/>
          </a:xfrm>
          <a:prstGeom prst="down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9058275" y="4114802"/>
            <a:ext cx="2543175" cy="135731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Activity B</a:t>
            </a:r>
            <a:endParaRPr lang="ru-RU" sz="3200" b="1" dirty="0"/>
          </a:p>
        </p:txBody>
      </p:sp>
    </p:spTree>
    <p:extLst>
      <p:ext uri="{BB962C8B-B14F-4D97-AF65-F5344CB8AC3E}">
        <p14:creationId xmlns:p14="http://schemas.microsoft.com/office/powerpoint/2010/main" val="246784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Intents &amp; Intent Filters</a:t>
            </a:r>
          </a:p>
          <a:p>
            <a:endParaRPr lang="ru-RU" sz="4400" dirty="0">
              <a:solidFill>
                <a:schemeClr val="bg1"/>
              </a:solidFill>
            </a:endParaRPr>
          </a:p>
        </p:txBody>
      </p:sp>
    </p:spTree>
    <p:extLst>
      <p:ext uri="{BB962C8B-B14F-4D97-AF65-F5344CB8AC3E}">
        <p14:creationId xmlns:p14="http://schemas.microsoft.com/office/powerpoint/2010/main" val="338623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What is Intent?</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txBox="1">
            <a:spLocks/>
          </p:cNvSpPr>
          <p:nvPr/>
        </p:nvSpPr>
        <p:spPr>
          <a:xfrm>
            <a:off x="738191" y="1292225"/>
            <a:ext cx="6874721" cy="451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An Android Intent is an abstract description of an operation to be performed. We can think of Intent as a declaration to perform some operation on some data. Intents are used as a message-passing mechanism that works both within application, and between applications.</a:t>
            </a:r>
          </a:p>
          <a:p>
            <a:endParaRPr lang="ru-RU" sz="2000" dirty="0"/>
          </a:p>
          <a:p>
            <a:pPr marL="0" indent="0">
              <a:buNone/>
            </a:pPr>
            <a:r>
              <a:rPr lang="en-US" sz="2000" dirty="0"/>
              <a:t>Using Intents we can:</a:t>
            </a:r>
            <a:endParaRPr lang="ru-RU" sz="2000" dirty="0"/>
          </a:p>
          <a:p>
            <a:pPr marL="285750" indent="-285750"/>
            <a:r>
              <a:rPr lang="en-US" sz="2000" dirty="0"/>
              <a:t>start other activities</a:t>
            </a:r>
            <a:endParaRPr lang="ru-RU" sz="2000" dirty="0"/>
          </a:p>
          <a:p>
            <a:pPr marL="285750" indent="-285750"/>
            <a:r>
              <a:rPr lang="en-US" sz="2000" dirty="0"/>
              <a:t>pass broadcast intents to operating system</a:t>
            </a:r>
          </a:p>
          <a:p>
            <a:pPr marL="285750" indent="-285750"/>
            <a:r>
              <a:rPr lang="en-US" sz="2000" dirty="0"/>
              <a:t>receive broadcast intents from operating system</a:t>
            </a:r>
          </a:p>
          <a:p>
            <a:pPr marL="285750" indent="-285750"/>
            <a:r>
              <a:rPr lang="en-US" sz="2000" dirty="0"/>
              <a:t>communicate between components within one application or different applications</a:t>
            </a:r>
            <a:endParaRPr lang="ru-RU" sz="2000" dirty="0"/>
          </a:p>
        </p:txBody>
      </p:sp>
      <p:sp>
        <p:nvSpPr>
          <p:cNvPr id="13" name="Овал 3"/>
          <p:cNvSpPr/>
          <p:nvPr/>
        </p:nvSpPr>
        <p:spPr>
          <a:xfrm>
            <a:off x="8529637" y="3189291"/>
            <a:ext cx="2071687" cy="11521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Intents</a:t>
            </a:r>
            <a:endParaRPr lang="ru-RU" sz="2400" dirty="0"/>
          </a:p>
        </p:txBody>
      </p:sp>
      <p:sp>
        <p:nvSpPr>
          <p:cNvPr id="14" name="Прямоугольник 4"/>
          <p:cNvSpPr/>
          <p:nvPr/>
        </p:nvSpPr>
        <p:spPr>
          <a:xfrm>
            <a:off x="8352928" y="1245075"/>
            <a:ext cx="2411760" cy="1296144"/>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Implicit Intents</a:t>
            </a:r>
          </a:p>
          <a:p>
            <a:pPr marL="285750" indent="-285750">
              <a:buFont typeface="Arial" pitchFamily="34" charset="0"/>
              <a:buChar char="•"/>
            </a:pPr>
            <a:r>
              <a:rPr lang="en-US" sz="2000" dirty="0"/>
              <a:t>Dial a call</a:t>
            </a:r>
          </a:p>
          <a:p>
            <a:pPr marL="285750" indent="-285750">
              <a:buFont typeface="Arial" pitchFamily="34" charset="0"/>
              <a:buChar char="•"/>
            </a:pPr>
            <a:r>
              <a:rPr lang="en-US" sz="2000" dirty="0"/>
              <a:t>Open web site</a:t>
            </a:r>
          </a:p>
          <a:p>
            <a:pPr marL="285750" indent="-285750">
              <a:buFont typeface="Arial" pitchFamily="34" charset="0"/>
              <a:buChar char="•"/>
            </a:pPr>
            <a:r>
              <a:rPr lang="en-US" sz="2000" dirty="0"/>
              <a:t>Geo location</a:t>
            </a:r>
            <a:endParaRPr lang="ru-RU" sz="2000" dirty="0"/>
          </a:p>
        </p:txBody>
      </p:sp>
      <p:sp>
        <p:nvSpPr>
          <p:cNvPr id="15" name="Прямоугольник 5"/>
          <p:cNvSpPr/>
          <p:nvPr/>
        </p:nvSpPr>
        <p:spPr>
          <a:xfrm>
            <a:off x="8352928" y="4872038"/>
            <a:ext cx="2411760" cy="1485605"/>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Explicit Intents</a:t>
            </a:r>
          </a:p>
          <a:p>
            <a:pPr marL="285750" indent="-285750">
              <a:buFont typeface="Arial" pitchFamily="34" charset="0"/>
              <a:buChar char="•"/>
            </a:pPr>
            <a:r>
              <a:rPr lang="en-US" sz="2000" dirty="0"/>
              <a:t>Broadcast receiving</a:t>
            </a:r>
          </a:p>
          <a:p>
            <a:pPr marL="285750" indent="-285750">
              <a:buFont typeface="Arial" pitchFamily="34" charset="0"/>
              <a:buChar char="•"/>
            </a:pPr>
            <a:r>
              <a:rPr lang="en-US" sz="2000" dirty="0"/>
              <a:t>Launch an activity</a:t>
            </a:r>
          </a:p>
          <a:p>
            <a:pPr marL="285750" indent="-285750">
              <a:buFont typeface="Arial" pitchFamily="34" charset="0"/>
              <a:buChar char="•"/>
            </a:pPr>
            <a:r>
              <a:rPr lang="en-US" sz="2000" dirty="0"/>
              <a:t>Start services</a:t>
            </a:r>
            <a:endParaRPr lang="ru-RU" sz="2000" dirty="0"/>
          </a:p>
        </p:txBody>
      </p:sp>
      <p:cxnSp>
        <p:nvCxnSpPr>
          <p:cNvPr id="16" name="Прямая со стрелкой 6"/>
          <p:cNvCxnSpPr>
            <a:stCxn id="13" idx="0"/>
            <a:endCxn id="14" idx="2"/>
          </p:cNvCxnSpPr>
          <p:nvPr/>
        </p:nvCxnSpPr>
        <p:spPr>
          <a:xfrm flipH="1" flipV="1">
            <a:off x="9558808" y="2541219"/>
            <a:ext cx="6673" cy="648072"/>
          </a:xfrm>
          <a:prstGeom prst="straightConnector1">
            <a:avLst/>
          </a:prstGeom>
          <a:ln w="508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7"/>
          <p:cNvCxnSpPr>
            <a:stCxn id="13" idx="4"/>
            <a:endCxn id="15" idx="0"/>
          </p:cNvCxnSpPr>
          <p:nvPr/>
        </p:nvCxnSpPr>
        <p:spPr>
          <a:xfrm flipH="1">
            <a:off x="9558808" y="4341419"/>
            <a:ext cx="6673" cy="530619"/>
          </a:xfrm>
          <a:prstGeom prst="straightConnector1">
            <a:avLst/>
          </a:prstGeom>
          <a:ln w="50800">
            <a:solidFill>
              <a:schemeClr val="accent1">
                <a:lumMod val="7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Tree>
    <p:extLst>
      <p:ext uri="{BB962C8B-B14F-4D97-AF65-F5344CB8AC3E}">
        <p14:creationId xmlns:p14="http://schemas.microsoft.com/office/powerpoint/2010/main" val="282124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Android Application</a:t>
            </a:r>
          </a:p>
          <a:p>
            <a:r>
              <a:rPr lang="en-US" sz="4400" dirty="0">
                <a:solidFill>
                  <a:schemeClr val="bg1"/>
                </a:solidFill>
              </a:rPr>
              <a:t>Components</a:t>
            </a:r>
            <a:endParaRPr lang="ru-RU" sz="4400" dirty="0">
              <a:solidFill>
                <a:schemeClr val="bg1"/>
              </a:solidFill>
            </a:endParaRPr>
          </a:p>
        </p:txBody>
      </p:sp>
    </p:spTree>
    <p:extLst>
      <p:ext uri="{BB962C8B-B14F-4D97-AF65-F5344CB8AC3E}">
        <p14:creationId xmlns:p14="http://schemas.microsoft.com/office/powerpoint/2010/main" val="111588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 Structure</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Текст 2"/>
          <p:cNvSpPr txBox="1">
            <a:spLocks/>
          </p:cNvSpPr>
          <p:nvPr/>
        </p:nvSpPr>
        <p:spPr>
          <a:xfrm>
            <a:off x="426097" y="1110409"/>
            <a:ext cx="7960665" cy="50961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Each intent must contain 2 primary parameters:</a:t>
            </a:r>
          </a:p>
          <a:p>
            <a:r>
              <a:rPr lang="en-US" sz="2000" b="1" dirty="0"/>
              <a:t>action</a:t>
            </a:r>
            <a:r>
              <a:rPr lang="en-US" sz="2000" dirty="0"/>
              <a:t> -- The general action to be performed, such as ACTION_VIEW, ACTION_EDIT, ACTION_MAIN, etc.</a:t>
            </a:r>
          </a:p>
          <a:p>
            <a:r>
              <a:rPr lang="en-US" sz="2000" b="1" dirty="0"/>
              <a:t>data</a:t>
            </a:r>
            <a:r>
              <a:rPr lang="en-US" sz="2000" dirty="0"/>
              <a:t> -- The data to operate on, such as a person record in the contacts database, expressed as a Uri.</a:t>
            </a:r>
          </a:p>
        </p:txBody>
      </p:sp>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pic>
        <p:nvPicPr>
          <p:cNvPr id="1026" name="Picture 2" descr="Картинки по запросу android intent structure"/>
          <p:cNvPicPr>
            <a:picLocks noChangeAspect="1" noChangeArrowheads="1"/>
          </p:cNvPicPr>
          <p:nvPr/>
        </p:nvPicPr>
        <p:blipFill rotWithShape="1">
          <a:blip r:embed="rId5">
            <a:extLst>
              <a:ext uri="{28A0092B-C50C-407E-A947-70E740481C1C}">
                <a14:useLocalDpi xmlns:a14="http://schemas.microsoft.com/office/drawing/2010/main" val="0"/>
              </a:ext>
            </a:extLst>
          </a:blip>
          <a:srcRect r="32548" b="7941"/>
          <a:stretch/>
        </p:blipFill>
        <p:spPr bwMode="auto">
          <a:xfrm>
            <a:off x="8461037" y="899085"/>
            <a:ext cx="3418616" cy="23379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93441" y="3302104"/>
            <a:ext cx="11517086" cy="2893100"/>
          </a:xfrm>
          <a:prstGeom prst="rect">
            <a:avLst/>
          </a:prstGeom>
        </p:spPr>
        <p:txBody>
          <a:bodyPr wrap="square">
            <a:spAutoFit/>
          </a:bodyPr>
          <a:lstStyle/>
          <a:p>
            <a:r>
              <a:rPr lang="en-US" sz="2000" dirty="0"/>
              <a:t>In addition there are a number of optional parameters that you can also include with an intent:</a:t>
            </a:r>
          </a:p>
          <a:p>
            <a:pPr marL="285750" indent="-285750">
              <a:buFont typeface="Arial" panose="020B0604020202020204" pitchFamily="34" charset="0"/>
              <a:buChar char="•"/>
            </a:pPr>
            <a:r>
              <a:rPr lang="en-US" b="1" dirty="0"/>
              <a:t>category</a:t>
            </a:r>
            <a:r>
              <a:rPr lang="en-US" dirty="0"/>
              <a:t> - gives additional information about the action to execute. </a:t>
            </a:r>
          </a:p>
          <a:p>
            <a:pPr marL="285750" indent="-285750">
              <a:buFont typeface="Arial" panose="020B0604020202020204" pitchFamily="34" charset="0"/>
              <a:buChar char="•"/>
            </a:pPr>
            <a:r>
              <a:rPr lang="en-US" b="1" dirty="0"/>
              <a:t>type</a:t>
            </a:r>
            <a:r>
              <a:rPr lang="en-US" dirty="0"/>
              <a:t> - specifies an explicit type (a MIME type) of the intent data. Normally the type is inferred from the data itself. By setting this attribute, you disable that evaluation and force an explicit type.</a:t>
            </a:r>
          </a:p>
          <a:p>
            <a:pPr marL="285750" indent="-285750">
              <a:buFont typeface="Arial" panose="020B0604020202020204" pitchFamily="34" charset="0"/>
              <a:buChar char="•"/>
            </a:pPr>
            <a:r>
              <a:rPr lang="en-US" b="1" dirty="0"/>
              <a:t>component</a:t>
            </a:r>
            <a:r>
              <a:rPr lang="en-US" dirty="0"/>
              <a:t> - specifies an explicit name of a component class to use for the intent. Normally this is determined by looking at the other information in the intent (the action, data/type, and categories) and matching that with a component that can handle it. If this attribute is set then none of the evaluation is performed, and this component is used exactly as is. By specifying this attribute, all of the other Intent attributes become optional.</a:t>
            </a:r>
          </a:p>
          <a:p>
            <a:pPr marL="285750" indent="-285750">
              <a:buFont typeface="Arial" panose="020B0604020202020204" pitchFamily="34" charset="0"/>
              <a:buChar char="•"/>
            </a:pPr>
            <a:r>
              <a:rPr lang="en-US" b="1" dirty="0"/>
              <a:t>extras</a:t>
            </a:r>
            <a:r>
              <a:rPr lang="en-US" dirty="0"/>
              <a:t> - this is a Bundle of any additional information. This can be used to provide extended information to the component. </a:t>
            </a:r>
            <a:endParaRPr lang="ru-RU" dirty="0"/>
          </a:p>
        </p:txBody>
      </p:sp>
    </p:spTree>
    <p:extLst>
      <p:ext uri="{BB962C8B-B14F-4D97-AF65-F5344CB8AC3E}">
        <p14:creationId xmlns:p14="http://schemas.microsoft.com/office/powerpoint/2010/main" val="195761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Standard Activity Actions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426099" y="1100174"/>
            <a:ext cx="6560490" cy="5632311"/>
          </a:xfrm>
          <a:prstGeom prst="rect">
            <a:avLst/>
          </a:prstGeom>
        </p:spPr>
        <p:txBody>
          <a:bodyPr wrap="square" numCol="2">
            <a:spAutoFit/>
          </a:bodyPr>
          <a:lstStyle/>
          <a:p>
            <a:pPr marL="285750" indent="-285750">
              <a:buFont typeface="Arial" panose="020B0604020202020204" pitchFamily="34" charset="0"/>
              <a:buChar char="•"/>
            </a:pPr>
            <a:r>
              <a:rPr lang="en-US" sz="2000" dirty="0"/>
              <a:t>ACTION_MAIN</a:t>
            </a:r>
          </a:p>
          <a:p>
            <a:pPr marL="285750" indent="-285750">
              <a:buFont typeface="Arial" panose="020B0604020202020204" pitchFamily="34" charset="0"/>
              <a:buChar char="•"/>
            </a:pPr>
            <a:r>
              <a:rPr lang="en-US" sz="2000" dirty="0"/>
              <a:t>ACTION_VIEW</a:t>
            </a:r>
          </a:p>
          <a:p>
            <a:pPr marL="285750" indent="-285750">
              <a:buFont typeface="Arial" panose="020B0604020202020204" pitchFamily="34" charset="0"/>
              <a:buChar char="•"/>
            </a:pPr>
            <a:r>
              <a:rPr lang="en-US" sz="2000" dirty="0"/>
              <a:t>ACTION_ATTACH_DATA</a:t>
            </a:r>
          </a:p>
          <a:p>
            <a:pPr marL="285750" indent="-285750">
              <a:buFont typeface="Arial" panose="020B0604020202020204" pitchFamily="34" charset="0"/>
              <a:buChar char="•"/>
            </a:pPr>
            <a:r>
              <a:rPr lang="en-US" sz="2000" dirty="0"/>
              <a:t>ACTION_EDIT</a:t>
            </a:r>
          </a:p>
          <a:p>
            <a:pPr marL="285750" indent="-285750">
              <a:buFont typeface="Arial" panose="020B0604020202020204" pitchFamily="34" charset="0"/>
              <a:buChar char="•"/>
            </a:pPr>
            <a:r>
              <a:rPr lang="en-US" sz="2000" dirty="0"/>
              <a:t>ACTION_PICK</a:t>
            </a:r>
          </a:p>
          <a:p>
            <a:pPr marL="285750" indent="-285750">
              <a:buFont typeface="Arial" panose="020B0604020202020204" pitchFamily="34" charset="0"/>
              <a:buChar char="•"/>
            </a:pPr>
            <a:r>
              <a:rPr lang="en-US" sz="2000" dirty="0"/>
              <a:t>ACTION_CHOOSER</a:t>
            </a:r>
          </a:p>
          <a:p>
            <a:pPr marL="285750" indent="-285750">
              <a:buFont typeface="Arial" panose="020B0604020202020204" pitchFamily="34" charset="0"/>
              <a:buChar char="•"/>
            </a:pPr>
            <a:r>
              <a:rPr lang="en-US" sz="2000" dirty="0"/>
              <a:t>ACTION_GET_CONTENT</a:t>
            </a:r>
          </a:p>
          <a:p>
            <a:pPr marL="285750" indent="-285750">
              <a:buFont typeface="Arial" panose="020B0604020202020204" pitchFamily="34" charset="0"/>
              <a:buChar char="•"/>
            </a:pPr>
            <a:r>
              <a:rPr lang="en-US" sz="2000" dirty="0"/>
              <a:t>ACTION_DIAL</a:t>
            </a:r>
          </a:p>
          <a:p>
            <a:pPr marL="285750" indent="-285750">
              <a:buFont typeface="Arial" panose="020B0604020202020204" pitchFamily="34" charset="0"/>
              <a:buChar char="•"/>
            </a:pPr>
            <a:r>
              <a:rPr lang="en-US" sz="2000" dirty="0"/>
              <a:t>ACTION_CALL</a:t>
            </a:r>
          </a:p>
          <a:p>
            <a:pPr marL="285750" indent="-285750">
              <a:buFont typeface="Arial" panose="020B0604020202020204" pitchFamily="34" charset="0"/>
              <a:buChar char="•"/>
            </a:pPr>
            <a:r>
              <a:rPr lang="en-US" sz="2000" dirty="0"/>
              <a:t>ACTION_SEND</a:t>
            </a:r>
          </a:p>
          <a:p>
            <a:pPr marL="285750" indent="-285750">
              <a:buFont typeface="Arial" panose="020B0604020202020204" pitchFamily="34" charset="0"/>
              <a:buChar char="•"/>
            </a:pPr>
            <a:r>
              <a:rPr lang="en-US" sz="2000" dirty="0"/>
              <a:t>ACTION_SENDTO</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ACTION_ANSWER</a:t>
            </a:r>
          </a:p>
          <a:p>
            <a:pPr marL="285750" indent="-285750">
              <a:buFont typeface="Arial" panose="020B0604020202020204" pitchFamily="34" charset="0"/>
              <a:buChar char="•"/>
            </a:pPr>
            <a:r>
              <a:rPr lang="en-US" sz="2000" dirty="0"/>
              <a:t>ACTION_INSERT</a:t>
            </a:r>
          </a:p>
          <a:p>
            <a:pPr marL="285750" indent="-285750">
              <a:buFont typeface="Arial" panose="020B0604020202020204" pitchFamily="34" charset="0"/>
              <a:buChar char="•"/>
            </a:pPr>
            <a:r>
              <a:rPr lang="en-US" sz="2000" dirty="0"/>
              <a:t>ACTION_DELETE</a:t>
            </a:r>
          </a:p>
          <a:p>
            <a:pPr marL="285750" indent="-285750">
              <a:buFont typeface="Arial" panose="020B0604020202020204" pitchFamily="34" charset="0"/>
              <a:buChar char="•"/>
            </a:pPr>
            <a:r>
              <a:rPr lang="en-US" sz="2000" dirty="0"/>
              <a:t>ACTION_RUN</a:t>
            </a:r>
          </a:p>
          <a:p>
            <a:pPr marL="285750" indent="-285750">
              <a:buFont typeface="Arial" panose="020B0604020202020204" pitchFamily="34" charset="0"/>
              <a:buChar char="•"/>
            </a:pPr>
            <a:r>
              <a:rPr lang="en-US" sz="2000" dirty="0"/>
              <a:t>ACTION_SYNC</a:t>
            </a:r>
          </a:p>
          <a:p>
            <a:pPr marL="285750" indent="-285750">
              <a:buFont typeface="Arial" panose="020B0604020202020204" pitchFamily="34" charset="0"/>
              <a:buChar char="•"/>
            </a:pPr>
            <a:r>
              <a:rPr lang="en-US" sz="2000" dirty="0"/>
              <a:t>ACTION_PICK_ACTIVITY</a:t>
            </a:r>
          </a:p>
          <a:p>
            <a:pPr marL="285750" indent="-285750">
              <a:buFont typeface="Arial" panose="020B0604020202020204" pitchFamily="34" charset="0"/>
              <a:buChar char="•"/>
            </a:pPr>
            <a:r>
              <a:rPr lang="en-US" sz="2000" dirty="0"/>
              <a:t>ACTION_SEARCH</a:t>
            </a:r>
          </a:p>
          <a:p>
            <a:pPr marL="285750" indent="-285750">
              <a:buFont typeface="Arial" panose="020B0604020202020204" pitchFamily="34" charset="0"/>
              <a:buChar char="•"/>
            </a:pPr>
            <a:r>
              <a:rPr lang="en-US" sz="2000" dirty="0"/>
              <a:t>ACTION_WEB_SEARCH</a:t>
            </a:r>
          </a:p>
          <a:p>
            <a:pPr marL="285750" indent="-285750">
              <a:buFont typeface="Arial" panose="020B0604020202020204" pitchFamily="34" charset="0"/>
              <a:buChar char="•"/>
            </a:pPr>
            <a:r>
              <a:rPr lang="en-US" sz="2000" dirty="0"/>
              <a:t>ACTION_FACTORY_TEST</a:t>
            </a:r>
            <a:endParaRPr lang="ru-RU" sz="2000" dirty="0"/>
          </a:p>
        </p:txBody>
      </p:sp>
    </p:spTree>
    <p:extLst>
      <p:ext uri="{BB962C8B-B14F-4D97-AF65-F5344CB8AC3E}">
        <p14:creationId xmlns:p14="http://schemas.microsoft.com/office/powerpoint/2010/main" val="1987880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Standard Categories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426098" y="1100174"/>
            <a:ext cx="8760765" cy="5324535"/>
          </a:xfrm>
          <a:prstGeom prst="rect">
            <a:avLst/>
          </a:prstGeom>
        </p:spPr>
        <p:txBody>
          <a:bodyPr wrap="square" numCol="2">
            <a:spAutoFit/>
          </a:bodyPr>
          <a:lstStyle/>
          <a:p>
            <a:pPr marL="285750" indent="-285750">
              <a:buFont typeface="Arial" panose="020B0604020202020204" pitchFamily="34" charset="0"/>
              <a:buChar char="•"/>
            </a:pPr>
            <a:r>
              <a:rPr lang="en-US" sz="2000" dirty="0"/>
              <a:t>CATEGORY_DEFAULT</a:t>
            </a:r>
          </a:p>
          <a:p>
            <a:pPr marL="285750" indent="-285750">
              <a:buFont typeface="Arial" panose="020B0604020202020204" pitchFamily="34" charset="0"/>
              <a:buChar char="•"/>
            </a:pPr>
            <a:r>
              <a:rPr lang="en-US" sz="2000" dirty="0"/>
              <a:t>CATEGORY_BROWSABLE</a:t>
            </a:r>
          </a:p>
          <a:p>
            <a:pPr marL="285750" indent="-285750">
              <a:buFont typeface="Arial" panose="020B0604020202020204" pitchFamily="34" charset="0"/>
              <a:buChar char="•"/>
            </a:pPr>
            <a:r>
              <a:rPr lang="en-US" sz="2000" dirty="0"/>
              <a:t>CATEGORY_TAB</a:t>
            </a:r>
          </a:p>
          <a:p>
            <a:pPr marL="285750" indent="-285750">
              <a:buFont typeface="Arial" panose="020B0604020202020204" pitchFamily="34" charset="0"/>
              <a:buChar char="•"/>
            </a:pPr>
            <a:r>
              <a:rPr lang="en-US" sz="2000" dirty="0"/>
              <a:t>CATEGORY_ALTERNATIVE</a:t>
            </a:r>
          </a:p>
          <a:p>
            <a:pPr marL="285750" indent="-285750">
              <a:buFont typeface="Arial" panose="020B0604020202020204" pitchFamily="34" charset="0"/>
              <a:buChar char="•"/>
            </a:pPr>
            <a:r>
              <a:rPr lang="en-US" sz="2000" dirty="0"/>
              <a:t>CATEGORY_SELECTED_ALTERNATIVE</a:t>
            </a:r>
          </a:p>
          <a:p>
            <a:pPr marL="285750" indent="-285750">
              <a:buFont typeface="Arial" panose="020B0604020202020204" pitchFamily="34" charset="0"/>
              <a:buChar char="•"/>
            </a:pPr>
            <a:r>
              <a:rPr lang="en-US" sz="2000" dirty="0"/>
              <a:t>CATEGORY_LAUNCHER</a:t>
            </a:r>
          </a:p>
          <a:p>
            <a:pPr marL="285750" indent="-285750">
              <a:buFont typeface="Arial" panose="020B0604020202020204" pitchFamily="34" charset="0"/>
              <a:buChar char="•"/>
            </a:pPr>
            <a:r>
              <a:rPr lang="en-US" sz="2000" dirty="0"/>
              <a:t>CATEGORY_INFO</a:t>
            </a:r>
          </a:p>
          <a:p>
            <a:pPr marL="285750" indent="-285750">
              <a:buFont typeface="Arial" panose="020B0604020202020204" pitchFamily="34" charset="0"/>
              <a:buChar char="•"/>
            </a:pPr>
            <a:r>
              <a:rPr lang="en-US" sz="2000" dirty="0"/>
              <a:t>CATEGORY_HOME</a:t>
            </a:r>
          </a:p>
          <a:p>
            <a:pPr marL="285750" indent="-285750">
              <a:buFont typeface="Arial" panose="020B0604020202020204" pitchFamily="34" charset="0"/>
              <a:buChar char="•"/>
            </a:pPr>
            <a:r>
              <a:rPr lang="en-US" sz="2000" dirty="0"/>
              <a:t>CATEGORY_PREFERENCE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CATEGORY_TEST</a:t>
            </a:r>
          </a:p>
          <a:p>
            <a:pPr marL="285750" indent="-285750">
              <a:buFont typeface="Arial" panose="020B0604020202020204" pitchFamily="34" charset="0"/>
              <a:buChar char="•"/>
            </a:pPr>
            <a:r>
              <a:rPr lang="en-US" sz="2000" dirty="0"/>
              <a:t>CATEGORY_CAR_DOCK</a:t>
            </a:r>
          </a:p>
          <a:p>
            <a:pPr marL="285750" indent="-285750">
              <a:buFont typeface="Arial" panose="020B0604020202020204" pitchFamily="34" charset="0"/>
              <a:buChar char="•"/>
            </a:pPr>
            <a:r>
              <a:rPr lang="en-US" sz="2000" dirty="0"/>
              <a:t>CATEGORY_DESK_DOCK</a:t>
            </a:r>
          </a:p>
          <a:p>
            <a:pPr marL="285750" indent="-285750">
              <a:buFont typeface="Arial" panose="020B0604020202020204" pitchFamily="34" charset="0"/>
              <a:buChar char="•"/>
            </a:pPr>
            <a:r>
              <a:rPr lang="en-US" sz="2000" dirty="0"/>
              <a:t>CATEGORY_LE_DESK_DOCK</a:t>
            </a:r>
          </a:p>
          <a:p>
            <a:pPr marL="285750" indent="-285750">
              <a:buFont typeface="Arial" panose="020B0604020202020204" pitchFamily="34" charset="0"/>
              <a:buChar char="•"/>
            </a:pPr>
            <a:r>
              <a:rPr lang="en-US" sz="2000" dirty="0"/>
              <a:t>CATEGORY_HE_DESK_DOCK</a:t>
            </a:r>
          </a:p>
          <a:p>
            <a:pPr marL="285750" indent="-285750">
              <a:buFont typeface="Arial" panose="020B0604020202020204" pitchFamily="34" charset="0"/>
              <a:buChar char="•"/>
            </a:pPr>
            <a:r>
              <a:rPr lang="en-US" sz="2000" dirty="0"/>
              <a:t>CATEGORY_CAR_MODE</a:t>
            </a:r>
          </a:p>
          <a:p>
            <a:pPr marL="285750" indent="-285750">
              <a:buFont typeface="Arial" panose="020B0604020202020204" pitchFamily="34" charset="0"/>
              <a:buChar char="•"/>
            </a:pPr>
            <a:r>
              <a:rPr lang="en-US" sz="2000" dirty="0"/>
              <a:t>CATEGORY_APP_MARKET</a:t>
            </a:r>
          </a:p>
          <a:p>
            <a:pPr marL="285750" indent="-285750">
              <a:buFont typeface="Arial" panose="020B0604020202020204" pitchFamily="34" charset="0"/>
              <a:buChar char="•"/>
            </a:pPr>
            <a:r>
              <a:rPr lang="en-US" sz="2000" dirty="0"/>
              <a:t>CATEGORY_VR_HOME</a:t>
            </a:r>
            <a:endParaRPr lang="ru-RU" sz="2000" dirty="0"/>
          </a:p>
        </p:txBody>
      </p:sp>
    </p:spTree>
    <p:extLst>
      <p:ext uri="{BB962C8B-B14F-4D97-AF65-F5344CB8AC3E}">
        <p14:creationId xmlns:p14="http://schemas.microsoft.com/office/powerpoint/2010/main" val="1943401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Explicit Intents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7" y="3562542"/>
            <a:ext cx="10815060" cy="279380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None/>
            </a:pPr>
            <a:r>
              <a:rPr lang="en-US" sz="1800" dirty="0">
                <a:solidFill>
                  <a:srgbClr val="000000"/>
                </a:solidFill>
                <a:latin typeface="Courier New" pitchFamily="49" charset="0"/>
                <a:cs typeface="Courier New" pitchFamily="49" charset="0"/>
              </a:rPr>
              <a:t>I</a:t>
            </a:r>
            <a:r>
              <a:rPr lang="ru-RU" sz="1800" dirty="0">
                <a:solidFill>
                  <a:srgbClr val="000000"/>
                </a:solidFill>
                <a:latin typeface="Courier New" pitchFamily="49" charset="0"/>
                <a:cs typeface="Courier New" pitchFamily="49" charset="0"/>
              </a:rPr>
              <a:t>ntent intent = </a:t>
            </a:r>
            <a:r>
              <a:rPr lang="ru-RU" sz="1800" b="1" dirty="0">
                <a:solidFill>
                  <a:srgbClr val="000080"/>
                </a:solidFill>
                <a:latin typeface="Courier New" pitchFamily="49" charset="0"/>
                <a:cs typeface="Courier New" pitchFamily="49" charset="0"/>
              </a:rPr>
              <a:t>new </a:t>
            </a:r>
            <a:r>
              <a:rPr lang="ru-RU" sz="1800" dirty="0">
                <a:solidFill>
                  <a:srgbClr val="000000"/>
                </a:solidFill>
                <a:latin typeface="Courier New" pitchFamily="49" charset="0"/>
                <a:cs typeface="Courier New" pitchFamily="49" charset="0"/>
              </a:rPr>
              <a:t>Intent(</a:t>
            </a:r>
            <a:r>
              <a:rPr lang="ru-RU" sz="1800" b="1" dirty="0">
                <a:solidFill>
                  <a:srgbClr val="000080"/>
                </a:solidFill>
                <a:latin typeface="Courier New" pitchFamily="49" charset="0"/>
                <a:cs typeface="Courier New" pitchFamily="49" charset="0"/>
              </a:rPr>
              <a:t>this</a:t>
            </a:r>
            <a:r>
              <a:rPr lang="ru-RU" sz="1800" dirty="0">
                <a:solidFill>
                  <a:srgbClr val="000000"/>
                </a:solidFill>
                <a:latin typeface="Courier New" pitchFamily="49" charset="0"/>
                <a:cs typeface="Courier New" pitchFamily="49" charset="0"/>
              </a:rPr>
              <a:t>, OtherActivity.</a:t>
            </a:r>
            <a:r>
              <a:rPr lang="ru-RU" sz="1800" b="1" dirty="0">
                <a:solidFill>
                  <a:srgbClr val="000080"/>
                </a:solidFill>
                <a:latin typeface="Courier New" pitchFamily="49" charset="0"/>
                <a:cs typeface="Courier New" pitchFamily="49" charset="0"/>
              </a:rPr>
              <a:t>class</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startActivity(intent);</a:t>
            </a:r>
            <a:endParaRPr lang="ru-RU" sz="1800" dirty="0">
              <a:solidFill>
                <a:prstClr val="black"/>
              </a:solidFill>
              <a:latin typeface="Arial" pitchFamily="34" charset="0"/>
              <a:cs typeface="Arial" pitchFamily="34" charset="0"/>
            </a:endParaRPr>
          </a:p>
          <a:p>
            <a:pPr>
              <a:lnSpc>
                <a:spcPct val="100000"/>
              </a:lnSpc>
              <a:spcBef>
                <a:spcPts val="0"/>
              </a:spcBef>
            </a:pPr>
            <a:endParaRPr lang="en-US" sz="1800" dirty="0"/>
          </a:p>
          <a:p>
            <a:pPr marL="0" indent="0" fontAlgn="base">
              <a:lnSpc>
                <a:spcPct val="100000"/>
              </a:lnSpc>
              <a:spcBef>
                <a:spcPct val="0"/>
              </a:spcBef>
              <a:spcAft>
                <a:spcPct val="0"/>
              </a:spcAft>
              <a:buNone/>
            </a:pPr>
            <a:r>
              <a:rPr lang="ru-RU" sz="1800" dirty="0">
                <a:solidFill>
                  <a:srgbClr val="000000"/>
                </a:solidFill>
                <a:latin typeface="Courier New" pitchFamily="49" charset="0"/>
                <a:cs typeface="Courier New" pitchFamily="49" charset="0"/>
              </a:rPr>
              <a:t>PackageManager manager = getPackageManager();</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Intent chromeIntent = manager.getLaunchIntentForPackage(</a:t>
            </a:r>
            <a:r>
              <a:rPr lang="ru-RU" sz="1800" b="1" dirty="0">
                <a:solidFill>
                  <a:srgbClr val="008000"/>
                </a:solidFill>
                <a:latin typeface="Courier New" pitchFamily="49" charset="0"/>
                <a:cs typeface="Courier New" pitchFamily="49" charset="0"/>
              </a:rPr>
              <a:t>"com.android.chrome"</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r>
              <a:rPr lang="ru-RU" sz="1800" b="1" dirty="0">
                <a:solidFill>
                  <a:srgbClr val="000080"/>
                </a:solidFill>
                <a:latin typeface="Courier New" pitchFamily="49" charset="0"/>
                <a:cs typeface="Courier New" pitchFamily="49" charset="0"/>
              </a:rPr>
              <a:t>if </a:t>
            </a:r>
            <a:r>
              <a:rPr lang="ru-RU" sz="1800" dirty="0">
                <a:solidFill>
                  <a:srgbClr val="000000"/>
                </a:solidFill>
                <a:latin typeface="Courier New" pitchFamily="49" charset="0"/>
                <a:cs typeface="Courier New" pitchFamily="49" charset="0"/>
              </a:rPr>
              <a:t>(chromeIntent != </a:t>
            </a:r>
            <a:r>
              <a:rPr lang="ru-RU" sz="1800" b="1" dirty="0">
                <a:solidFill>
                  <a:srgbClr val="000080"/>
                </a:solidFill>
                <a:latin typeface="Courier New" pitchFamily="49" charset="0"/>
                <a:cs typeface="Courier New" pitchFamily="49" charset="0"/>
              </a:rPr>
              <a:t>null</a:t>
            </a:r>
            <a:r>
              <a:rPr lang="ru-RU" sz="1800" dirty="0">
                <a:solidFill>
                  <a:srgbClr val="000000"/>
                </a:solidFill>
                <a:latin typeface="Courier New" pitchFamily="49" charset="0"/>
                <a:cs typeface="Courier New" pitchFamily="49" charset="0"/>
              </a:rPr>
              <a:t>) {</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    startActivity(chromeIntent);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a:t>
            </a:r>
            <a:endParaRPr lang="en-US" sz="18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en-US" sz="1800" dirty="0">
                <a:solidFill>
                  <a:srgbClr val="000000"/>
                </a:solidFill>
                <a:latin typeface="Courier New" pitchFamily="49" charset="0"/>
                <a:cs typeface="Courier New" pitchFamily="49" charset="0"/>
              </a:rPr>
              <a:t>(&lt;uses-permission </a:t>
            </a:r>
            <a:r>
              <a:rPr lang="en-US" sz="1800" dirty="0" err="1">
                <a:solidFill>
                  <a:srgbClr val="000000"/>
                </a:solidFill>
                <a:latin typeface="Courier New" pitchFamily="49" charset="0"/>
                <a:cs typeface="Courier New" pitchFamily="49" charset="0"/>
              </a:rPr>
              <a:t>android:name</a:t>
            </a:r>
            <a:r>
              <a:rPr lang="en-US" sz="1800" dirty="0">
                <a:solidFill>
                  <a:srgbClr val="000000"/>
                </a:solidFill>
                <a:latin typeface="Courier New" pitchFamily="49" charset="0"/>
                <a:cs typeface="Courier New" pitchFamily="49" charset="0"/>
              </a:rPr>
              <a:t>="</a:t>
            </a:r>
            <a:r>
              <a:rPr lang="en-US" sz="1800" dirty="0" err="1">
                <a:solidFill>
                  <a:srgbClr val="000000"/>
                </a:solidFill>
                <a:latin typeface="Courier New" pitchFamily="49" charset="0"/>
                <a:cs typeface="Courier New" pitchFamily="49" charset="0"/>
              </a:rPr>
              <a:t>android.permission.QUERY_ALL_PACKAGES</a:t>
            </a:r>
            <a:r>
              <a:rPr lang="en-US" sz="1800" dirty="0">
                <a:solidFill>
                  <a:srgbClr val="000000"/>
                </a:solidFill>
                <a:latin typeface="Courier New" pitchFamily="49" charset="0"/>
                <a:cs typeface="Courier New" pitchFamily="49" charset="0"/>
              </a:rPr>
              <a:t>"/&gt;)</a:t>
            </a:r>
            <a:endParaRPr lang="ru-RU" dirty="0"/>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785" y="904842"/>
            <a:ext cx="5925716" cy="2633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43900" y="3538083"/>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a:t>
            </a:r>
            <a:r>
              <a:rPr lang="ru-RU" sz="2000" b="1" dirty="0"/>
              <a:t> </a:t>
            </a:r>
            <a:r>
              <a:rPr lang="en-US" sz="2000" b="1" dirty="0" err="1"/>
              <a:t>OtherActivity</a:t>
            </a:r>
            <a:endParaRPr lang="ru-RU" sz="2000" b="1" dirty="0"/>
          </a:p>
        </p:txBody>
      </p:sp>
      <p:sp>
        <p:nvSpPr>
          <p:cNvPr id="16" name="Rectangle 15"/>
          <p:cNvSpPr/>
          <p:nvPr/>
        </p:nvSpPr>
        <p:spPr>
          <a:xfrm>
            <a:off x="8372918" y="4647746"/>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a:t>
            </a:r>
            <a:r>
              <a:rPr lang="ru-RU" sz="2000" b="1" dirty="0"/>
              <a:t> </a:t>
            </a:r>
            <a:r>
              <a:rPr lang="en-US" sz="2000" b="1" dirty="0"/>
              <a:t>Google Chrome</a:t>
            </a:r>
            <a:endParaRPr lang="ru-RU" sz="2000" b="1" dirty="0"/>
          </a:p>
        </p:txBody>
      </p:sp>
      <p:sp>
        <p:nvSpPr>
          <p:cNvPr id="3" name="Rectangle 1">
            <a:extLst>
              <a:ext uri="{FF2B5EF4-FFF2-40B4-BE49-F238E27FC236}">
                <a16:creationId xmlns:a16="http://schemas.microsoft.com/office/drawing/2014/main" id="{5F986B9B-C168-48FC-B92D-8DDA65C52D2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900" b="0" i="0" u="none" strike="noStrike" cap="none" normalizeH="0" baseline="0">
                <a:ln>
                  <a:noFill/>
                </a:ln>
                <a:solidFill>
                  <a:srgbClr val="0C0D0E"/>
                </a:solidFill>
                <a:effectLst/>
                <a:latin typeface="inherit"/>
              </a:rPr>
              <a:t>&lt;uses-permission android:name="android.permission.QUERY_ALL_PACKAGES"/&gt;</a:t>
            </a:r>
            <a:r>
              <a:rPr kumimoji="0" lang="ru-RU" altLang="ru-RU" sz="800" b="0" i="0" u="none" strike="noStrike" cap="none" normalizeH="0" baseline="0">
                <a:ln>
                  <a:noFill/>
                </a:ln>
                <a:solidFill>
                  <a:schemeClr val="tx1"/>
                </a:solidFill>
                <a:effectLst/>
              </a:rPr>
              <a:t> </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0258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Data Exchange</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2" name="Текст 2"/>
          <p:cNvSpPr txBox="1">
            <a:spLocks/>
          </p:cNvSpPr>
          <p:nvPr/>
        </p:nvSpPr>
        <p:spPr>
          <a:xfrm>
            <a:off x="426099" y="1076034"/>
            <a:ext cx="10706095"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Using Intents you can exchange data between Activities.</a:t>
            </a:r>
            <a:endParaRPr lang="ru-RU" sz="2000" dirty="0"/>
          </a:p>
          <a:p>
            <a:endParaRPr lang="en-US" sz="2000" dirty="0"/>
          </a:p>
          <a:p>
            <a:pPr marL="742950" lvl="1" indent="-285750"/>
            <a:r>
              <a:rPr lang="en-US" sz="2000" dirty="0" err="1"/>
              <a:t>startActivityForResult</a:t>
            </a:r>
            <a:r>
              <a:rPr lang="en-US" sz="2000" dirty="0"/>
              <a:t>(Intent </a:t>
            </a:r>
            <a:r>
              <a:rPr lang="en-US" sz="2000" dirty="0" err="1"/>
              <a:t>intent</a:t>
            </a:r>
            <a:r>
              <a:rPr lang="en-US" sz="2000" dirty="0"/>
              <a:t>, </a:t>
            </a:r>
            <a:r>
              <a:rPr lang="en-US" sz="2000" dirty="0" err="1"/>
              <a:t>int</a:t>
            </a:r>
            <a:r>
              <a:rPr lang="en-US" sz="2000" dirty="0"/>
              <a:t> </a:t>
            </a:r>
            <a:r>
              <a:rPr lang="en-US" sz="2000" dirty="0" err="1"/>
              <a:t>requestCode</a:t>
            </a:r>
            <a:r>
              <a:rPr lang="en-US" sz="2000" dirty="0"/>
              <a:t>);</a:t>
            </a:r>
          </a:p>
          <a:p>
            <a:pPr marL="742950" lvl="1" indent="-285750"/>
            <a:endParaRPr lang="en-US" sz="2000" dirty="0"/>
          </a:p>
          <a:p>
            <a:pPr marL="742950" lvl="1" indent="-285750"/>
            <a:endParaRPr lang="en-US" sz="2000" dirty="0"/>
          </a:p>
          <a:p>
            <a:pPr marL="742950" lvl="1" indent="-285750"/>
            <a:endParaRPr lang="en-US" sz="2000" dirty="0"/>
          </a:p>
          <a:p>
            <a:pPr marL="742950" lvl="1" indent="-285750"/>
            <a:endParaRPr lang="en-US" sz="2000" dirty="0"/>
          </a:p>
          <a:p>
            <a:pPr marL="742950" lvl="1" indent="-285750"/>
            <a:endParaRPr lang="en-US" sz="2000" dirty="0"/>
          </a:p>
          <a:p>
            <a:pPr marL="742950" lvl="1" indent="-285750"/>
            <a:r>
              <a:rPr lang="en-US" sz="2000" dirty="0" err="1"/>
              <a:t>onActivityResult</a:t>
            </a:r>
            <a:r>
              <a:rPr lang="en-US" sz="2000" dirty="0"/>
              <a:t>(</a:t>
            </a:r>
            <a:r>
              <a:rPr lang="en-US" sz="2000" dirty="0" err="1"/>
              <a:t>int</a:t>
            </a:r>
            <a:r>
              <a:rPr lang="en-US" sz="2000" dirty="0"/>
              <a:t> </a:t>
            </a:r>
            <a:r>
              <a:rPr lang="en-US" sz="2000" dirty="0" err="1"/>
              <a:t>requestCode</a:t>
            </a:r>
            <a:r>
              <a:rPr lang="en-US" sz="2000" dirty="0"/>
              <a:t>, </a:t>
            </a:r>
            <a:r>
              <a:rPr lang="en-US" sz="2000" dirty="0" err="1"/>
              <a:t>int</a:t>
            </a:r>
            <a:r>
              <a:rPr lang="en-US" sz="2000" dirty="0"/>
              <a:t> </a:t>
            </a:r>
            <a:r>
              <a:rPr lang="en-US" sz="2000" dirty="0" err="1"/>
              <a:t>resultCode</a:t>
            </a:r>
            <a:r>
              <a:rPr lang="en-US" sz="2000" dirty="0"/>
              <a:t>, Intent data)</a:t>
            </a:r>
          </a:p>
          <a:p>
            <a:endParaRPr lang="en-US" sz="2000" dirty="0"/>
          </a:p>
          <a:p>
            <a:endParaRPr lang="ru-RU" dirty="0"/>
          </a:p>
        </p:txBody>
      </p:sp>
      <p:graphicFrame>
        <p:nvGraphicFramePr>
          <p:cNvPr id="4" name="Table 3"/>
          <p:cNvGraphicFramePr>
            <a:graphicFrameLocks noGrp="1"/>
          </p:cNvGraphicFramePr>
          <p:nvPr>
            <p:extLst>
              <p:ext uri="{D42A27DB-BD31-4B8C-83A1-F6EECF244321}">
                <p14:modId xmlns:p14="http://schemas.microsoft.com/office/powerpoint/2010/main" val="348873098"/>
              </p:ext>
            </p:extLst>
          </p:nvPr>
        </p:nvGraphicFramePr>
        <p:xfrm>
          <a:off x="1154762" y="2268537"/>
          <a:ext cx="7542928" cy="1387934"/>
        </p:xfrm>
        <a:graphic>
          <a:graphicData uri="http://schemas.openxmlformats.org/drawingml/2006/table">
            <a:tbl>
              <a:tblPr/>
              <a:tblGrid>
                <a:gridCol w="1675964">
                  <a:extLst>
                    <a:ext uri="{9D8B030D-6E8A-4147-A177-3AD203B41FA5}">
                      <a16:colId xmlns:a16="http://schemas.microsoft.com/office/drawing/2014/main" val="20000"/>
                    </a:ext>
                  </a:extLst>
                </a:gridCol>
                <a:gridCol w="5866964">
                  <a:extLst>
                    <a:ext uri="{9D8B030D-6E8A-4147-A177-3AD203B41FA5}">
                      <a16:colId xmlns:a16="http://schemas.microsoft.com/office/drawing/2014/main" val="20001"/>
                    </a:ext>
                  </a:extLst>
                </a:gridCol>
              </a:tblGrid>
              <a:tr h="295224">
                <a:tc gridSpan="2">
                  <a:txBody>
                    <a:bodyPr/>
                    <a:lstStyle/>
                    <a:p>
                      <a:pPr algn="l" fontAlgn="t"/>
                      <a:r>
                        <a:rPr lang="en-US" sz="1800" b="0" dirty="0">
                          <a:solidFill>
                            <a:srgbClr val="FFFFFF"/>
                          </a:solidFill>
                          <a:effectLst/>
                        </a:rPr>
                        <a:t>Parameters</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hMerge="1">
                  <a:txBody>
                    <a:bodyPr/>
                    <a:lstStyle/>
                    <a:p>
                      <a:endParaRPr lang="ru-RU"/>
                    </a:p>
                  </a:txBody>
                  <a:tcPr/>
                </a:tc>
                <a:extLst>
                  <a:ext uri="{0D108BD9-81ED-4DB2-BD59-A6C34878D82A}">
                    <a16:rowId xmlns:a16="http://schemas.microsoft.com/office/drawing/2014/main" val="10000"/>
                  </a:ext>
                </a:extLst>
              </a:tr>
              <a:tr h="436614">
                <a:tc>
                  <a:txBody>
                    <a:bodyPr/>
                    <a:lstStyle/>
                    <a:p>
                      <a:pPr algn="l" fontAlgn="t"/>
                      <a:r>
                        <a:rPr lang="en-US" sz="1800" dirty="0">
                          <a:effectLst/>
                        </a:rPr>
                        <a:t>intent</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a:effectLst/>
                        </a:rPr>
                        <a:t>Intent: The intent to start.</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528637">
                <a:tc>
                  <a:txBody>
                    <a:bodyPr/>
                    <a:lstStyle/>
                    <a:p>
                      <a:pPr algn="l" fontAlgn="t"/>
                      <a:r>
                        <a:rPr lang="en-US" sz="1800">
                          <a:effectLst/>
                        </a:rPr>
                        <a:t>requestCode</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err="1">
                          <a:effectLst/>
                        </a:rPr>
                        <a:t>int</a:t>
                      </a:r>
                      <a:r>
                        <a:rPr lang="en-US" sz="1800" dirty="0">
                          <a:effectLst/>
                        </a:rPr>
                        <a:t>: If &gt;= 0, this code will be returned in </a:t>
                      </a:r>
                      <a:r>
                        <a:rPr lang="en-US" sz="1800" dirty="0" err="1">
                          <a:effectLst/>
                        </a:rPr>
                        <a:t>onActivityResult</a:t>
                      </a:r>
                      <a:r>
                        <a:rPr lang="en-US" sz="1800" dirty="0">
                          <a:effectLst/>
                        </a:rPr>
                        <a:t>() when the activity exits.</a:t>
                      </a:r>
                    </a:p>
                  </a:txBody>
                  <a:tcPr marL="96269" marR="96269" marT="32090" marB="320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973301229"/>
              </p:ext>
            </p:extLst>
          </p:nvPr>
        </p:nvGraphicFramePr>
        <p:xfrm>
          <a:off x="1214766" y="4304556"/>
          <a:ext cx="9624653" cy="1960867"/>
        </p:xfrm>
        <a:graphic>
          <a:graphicData uri="http://schemas.openxmlformats.org/drawingml/2006/table">
            <a:tbl>
              <a:tblPr/>
              <a:tblGrid>
                <a:gridCol w="1990955">
                  <a:extLst>
                    <a:ext uri="{9D8B030D-6E8A-4147-A177-3AD203B41FA5}">
                      <a16:colId xmlns:a16="http://schemas.microsoft.com/office/drawing/2014/main" val="20000"/>
                    </a:ext>
                  </a:extLst>
                </a:gridCol>
                <a:gridCol w="7633698">
                  <a:extLst>
                    <a:ext uri="{9D8B030D-6E8A-4147-A177-3AD203B41FA5}">
                      <a16:colId xmlns:a16="http://schemas.microsoft.com/office/drawing/2014/main" val="20001"/>
                    </a:ext>
                  </a:extLst>
                </a:gridCol>
              </a:tblGrid>
              <a:tr h="189846">
                <a:tc gridSpan="2">
                  <a:txBody>
                    <a:bodyPr/>
                    <a:lstStyle/>
                    <a:p>
                      <a:pPr algn="l" fontAlgn="t"/>
                      <a:r>
                        <a:rPr lang="en-US" sz="1800" b="0" dirty="0">
                          <a:solidFill>
                            <a:srgbClr val="FFFFFF"/>
                          </a:solidFill>
                          <a:effectLst/>
                        </a:rPr>
                        <a:t>Parameters</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hMerge="1">
                  <a:txBody>
                    <a:bodyPr/>
                    <a:lstStyle/>
                    <a:p>
                      <a:endParaRPr lang="ru-RU"/>
                    </a:p>
                  </a:txBody>
                  <a:tcPr/>
                </a:tc>
                <a:extLst>
                  <a:ext uri="{0D108BD9-81ED-4DB2-BD59-A6C34878D82A}">
                    <a16:rowId xmlns:a16="http://schemas.microsoft.com/office/drawing/2014/main" val="10000"/>
                  </a:ext>
                </a:extLst>
              </a:tr>
              <a:tr h="586197">
                <a:tc>
                  <a:txBody>
                    <a:bodyPr/>
                    <a:lstStyle/>
                    <a:p>
                      <a:pPr algn="l" fontAlgn="t"/>
                      <a:r>
                        <a:rPr lang="en-US" sz="1800">
                          <a:effectLst/>
                        </a:rPr>
                        <a:t>requestCode</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err="1">
                          <a:effectLst/>
                        </a:rPr>
                        <a:t>int</a:t>
                      </a:r>
                      <a:r>
                        <a:rPr lang="en-US" sz="1800" dirty="0">
                          <a:effectLst/>
                        </a:rPr>
                        <a:t>: The integer request code originally supplied to </a:t>
                      </a:r>
                      <a:r>
                        <a:rPr lang="en-US" sz="1800" dirty="0" err="1">
                          <a:effectLst/>
                        </a:rPr>
                        <a:t>startActivityForResult</a:t>
                      </a:r>
                      <a:r>
                        <a:rPr lang="en-US" sz="1800" dirty="0">
                          <a:effectLst/>
                        </a:rPr>
                        <a:t>(), allowing you to identify who this result came from.</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434552">
                <a:tc>
                  <a:txBody>
                    <a:bodyPr/>
                    <a:lstStyle/>
                    <a:p>
                      <a:pPr algn="l" fontAlgn="t"/>
                      <a:r>
                        <a:rPr lang="en-US" sz="1800">
                          <a:effectLst/>
                        </a:rPr>
                        <a:t>resultCode</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err="1">
                          <a:effectLst/>
                        </a:rPr>
                        <a:t>int</a:t>
                      </a:r>
                      <a:r>
                        <a:rPr lang="en-US" sz="1800" dirty="0">
                          <a:effectLst/>
                        </a:rPr>
                        <a:t>: The integer result code returned by the child activity through its </a:t>
                      </a:r>
                      <a:r>
                        <a:rPr lang="en-US" sz="1800" dirty="0" err="1">
                          <a:effectLst/>
                        </a:rPr>
                        <a:t>setResult</a:t>
                      </a:r>
                      <a:r>
                        <a:rPr lang="en-US" sz="1800" dirty="0">
                          <a:effectLst/>
                        </a:rPr>
                        <a:t>().</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614187">
                <a:tc>
                  <a:txBody>
                    <a:bodyPr/>
                    <a:lstStyle/>
                    <a:p>
                      <a:pPr algn="l" fontAlgn="t"/>
                      <a:r>
                        <a:rPr lang="en-US" sz="1800">
                          <a:effectLst/>
                        </a:rPr>
                        <a:t>data</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1800" dirty="0">
                          <a:effectLst/>
                        </a:rPr>
                        <a:t>Intent: An Intent, which can return result data to the caller (various data can be attached to Intent "extras").</a:t>
                      </a:r>
                    </a:p>
                  </a:txBody>
                  <a:tcPr marL="66875" marR="66875" marT="22292" marB="222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56035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Data Exchange (</a:t>
            </a:r>
            <a:r>
              <a:rPr lang="en-US" sz="3600" dirty="0" err="1"/>
              <a:t>MainActivity</a:t>
            </a:r>
            <a:r>
              <a:rPr lang="en-US" sz="3600" dirty="0"/>
              <a:t>)</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9" y="1076034"/>
            <a:ext cx="11375376"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None/>
            </a:pPr>
            <a:r>
              <a:rPr lang="ru-RU" sz="1600" b="1" dirty="0">
                <a:solidFill>
                  <a:srgbClr val="000080"/>
                </a:solidFill>
                <a:latin typeface="Courier New" pitchFamily="49" charset="0"/>
                <a:cs typeface="Courier New" pitchFamily="49" charset="0"/>
              </a:rPr>
              <a:t>private static final int </a:t>
            </a:r>
            <a:r>
              <a:rPr lang="ru-RU" sz="1600" b="1" i="1" dirty="0">
                <a:solidFill>
                  <a:srgbClr val="660E7A"/>
                </a:solidFill>
                <a:latin typeface="Courier New" pitchFamily="49" charset="0"/>
                <a:cs typeface="Courier New" pitchFamily="49" charset="0"/>
              </a:rPr>
              <a:t>SHOW_OTHER_ACTIVITY </a:t>
            </a:r>
            <a:r>
              <a:rPr lang="ru-RU" sz="1600" dirty="0">
                <a:solidFill>
                  <a:srgbClr val="000000"/>
                </a:solidFill>
                <a:latin typeface="Courier New" pitchFamily="49" charset="0"/>
                <a:cs typeface="Courier New" pitchFamily="49" charset="0"/>
              </a:rPr>
              <a:t>= </a:t>
            </a:r>
            <a:r>
              <a:rPr lang="ru-RU" sz="1600" dirty="0">
                <a:solidFill>
                  <a:srgbClr val="0000FF"/>
                </a:solidFill>
                <a:latin typeface="Courier New" pitchFamily="49" charset="0"/>
                <a:cs typeface="Courier New" pitchFamily="49" charset="0"/>
              </a:rPr>
              <a:t>1</a:t>
            </a:r>
            <a:r>
              <a:rPr lang="ru-RU" sz="1600" dirty="0">
                <a:solidFill>
                  <a:srgbClr val="000000"/>
                </a:solidFill>
                <a:latin typeface="Courier New" pitchFamily="49" charset="0"/>
                <a:cs typeface="Courier New" pitchFamily="49" charset="0"/>
              </a:rPr>
              <a:t>;</a:t>
            </a:r>
          </a:p>
          <a:p>
            <a:pPr fontAlgn="base">
              <a:lnSpc>
                <a:spcPct val="100000"/>
              </a:lnSpc>
              <a:spcBef>
                <a:spcPct val="0"/>
              </a:spcBef>
              <a:spcAft>
                <a:spcPct val="0"/>
              </a:spcAft>
            </a:pPr>
            <a:endParaRPr lang="ru-RU" sz="16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ru-RU" sz="1600" dirty="0">
                <a:solidFill>
                  <a:srgbClr val="000000"/>
                </a:solidFill>
                <a:latin typeface="Courier New" pitchFamily="49" charset="0"/>
                <a:cs typeface="Courier New" pitchFamily="49" charset="0"/>
              </a:rPr>
              <a:t>Intent intent = </a:t>
            </a:r>
            <a:r>
              <a:rPr lang="ru-RU" sz="1600" b="1" dirty="0">
                <a:solidFill>
                  <a:srgbClr val="000080"/>
                </a:solidFill>
                <a:latin typeface="Courier New" pitchFamily="49" charset="0"/>
                <a:cs typeface="Courier New" pitchFamily="49" charset="0"/>
              </a:rPr>
              <a:t>new </a:t>
            </a:r>
            <a:r>
              <a:rPr lang="ru-RU" sz="1600" dirty="0">
                <a:solidFill>
                  <a:srgbClr val="000000"/>
                </a:solidFill>
                <a:latin typeface="Courier New" pitchFamily="49" charset="0"/>
                <a:cs typeface="Courier New" pitchFamily="49" charset="0"/>
              </a:rPr>
              <a:t>Intent(</a:t>
            </a:r>
            <a:r>
              <a:rPr lang="ru-RU" sz="1600" b="1" dirty="0">
                <a:solidFill>
                  <a:srgbClr val="000080"/>
                </a:solidFill>
                <a:latin typeface="Courier New" pitchFamily="49" charset="0"/>
                <a:cs typeface="Courier New" pitchFamily="49" charset="0"/>
              </a:rPr>
              <a:t>this</a:t>
            </a:r>
            <a:r>
              <a:rPr lang="ru-RU" sz="1600" dirty="0">
                <a:solidFill>
                  <a:srgbClr val="000000"/>
                </a:solidFill>
                <a:latin typeface="Courier New" pitchFamily="49" charset="0"/>
                <a:cs typeface="Courier New" pitchFamily="49" charset="0"/>
              </a:rPr>
              <a:t>, OtherActivity.</a:t>
            </a:r>
            <a:r>
              <a:rPr lang="ru-RU" sz="1600" b="1" dirty="0">
                <a:solidFill>
                  <a:srgbClr val="000080"/>
                </a:solidFill>
                <a:latin typeface="Courier New" pitchFamily="49" charset="0"/>
                <a:cs typeface="Courier New" pitchFamily="49" charset="0"/>
              </a:rPr>
              <a:t>class</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intent.putExtra(OtherActivity.</a:t>
            </a:r>
            <a:r>
              <a:rPr lang="ru-RU" sz="1600" b="1" i="1" dirty="0">
                <a:solidFill>
                  <a:srgbClr val="660E7A"/>
                </a:solidFill>
                <a:latin typeface="Courier New" pitchFamily="49" charset="0"/>
                <a:cs typeface="Courier New" pitchFamily="49" charset="0"/>
              </a:rPr>
              <a:t>GUESS</a:t>
            </a:r>
            <a:r>
              <a:rPr lang="ru-RU" sz="1600" dirty="0">
                <a:solidFill>
                  <a:srgbClr val="000000"/>
                </a:solidFill>
                <a:latin typeface="Courier New" pitchFamily="49" charset="0"/>
                <a:cs typeface="Courier New" pitchFamily="49" charset="0"/>
              </a:rPr>
              <a:t>, </a:t>
            </a:r>
            <a:r>
              <a:rPr lang="ru-RU" sz="1600" b="1" dirty="0">
                <a:solidFill>
                  <a:srgbClr val="008000"/>
                </a:solidFill>
                <a:latin typeface="Courier New" pitchFamily="49" charset="0"/>
                <a:cs typeface="Courier New" pitchFamily="49" charset="0"/>
              </a:rPr>
              <a:t>"Some guess"</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startActivityForResult(intent, </a:t>
            </a:r>
            <a:r>
              <a:rPr lang="ru-RU" sz="1600" b="1" i="1" dirty="0">
                <a:solidFill>
                  <a:srgbClr val="660E7A"/>
                </a:solidFill>
                <a:latin typeface="Courier New" pitchFamily="49" charset="0"/>
                <a:cs typeface="Courier New" pitchFamily="49" charset="0"/>
              </a:rPr>
              <a:t>SHOW_OTHER_ACTIVITY</a:t>
            </a:r>
            <a:r>
              <a:rPr lang="ru-RU" sz="1600" dirty="0">
                <a:solidFill>
                  <a:srgbClr val="000000"/>
                </a:solidFill>
                <a:latin typeface="Courier New" pitchFamily="49" charset="0"/>
                <a:cs typeface="Courier New" pitchFamily="49" charset="0"/>
              </a:rPr>
              <a:t>);</a:t>
            </a:r>
          </a:p>
          <a:p>
            <a:pPr fontAlgn="base">
              <a:lnSpc>
                <a:spcPct val="100000"/>
              </a:lnSpc>
              <a:spcBef>
                <a:spcPct val="0"/>
              </a:spcBef>
              <a:spcAft>
                <a:spcPct val="0"/>
              </a:spcAft>
            </a:pPr>
            <a:endParaRPr lang="ru-RU" sz="16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ru-RU" sz="1600" b="1" dirty="0">
                <a:solidFill>
                  <a:srgbClr val="000080"/>
                </a:solidFill>
                <a:latin typeface="Courier New" pitchFamily="49" charset="0"/>
                <a:cs typeface="Courier New" pitchFamily="49" charset="0"/>
              </a:rPr>
              <a:t>public void </a:t>
            </a:r>
            <a:r>
              <a:rPr lang="ru-RU" sz="1600" dirty="0">
                <a:solidFill>
                  <a:srgbClr val="000000"/>
                </a:solidFill>
                <a:latin typeface="Courier New" pitchFamily="49" charset="0"/>
                <a:cs typeface="Courier New" pitchFamily="49" charset="0"/>
              </a:rPr>
              <a:t>onActivityResult(</a:t>
            </a:r>
            <a:r>
              <a:rPr lang="ru-RU" sz="1600" b="1" dirty="0">
                <a:solidFill>
                  <a:srgbClr val="000080"/>
                </a:solidFill>
                <a:latin typeface="Courier New" pitchFamily="49" charset="0"/>
                <a:cs typeface="Courier New" pitchFamily="49" charset="0"/>
              </a:rPr>
              <a:t>int </a:t>
            </a:r>
            <a:r>
              <a:rPr lang="ru-RU" sz="1600" dirty="0">
                <a:solidFill>
                  <a:srgbClr val="000000"/>
                </a:solidFill>
                <a:latin typeface="Courier New" pitchFamily="49" charset="0"/>
                <a:cs typeface="Courier New" pitchFamily="49" charset="0"/>
              </a:rPr>
              <a:t>requestCode, </a:t>
            </a:r>
            <a:r>
              <a:rPr lang="ru-RU" sz="1600" b="1" dirty="0">
                <a:solidFill>
                  <a:srgbClr val="000080"/>
                </a:solidFill>
                <a:latin typeface="Courier New" pitchFamily="49" charset="0"/>
                <a:cs typeface="Courier New" pitchFamily="49" charset="0"/>
              </a:rPr>
              <a:t>int </a:t>
            </a:r>
            <a:r>
              <a:rPr lang="ru-RU" sz="1600" dirty="0">
                <a:solidFill>
                  <a:srgbClr val="000000"/>
                </a:solidFill>
                <a:latin typeface="Courier New" pitchFamily="49" charset="0"/>
                <a:cs typeface="Courier New" pitchFamily="49" charset="0"/>
              </a:rPr>
              <a:t>resultCode, Intent data)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switch </a:t>
            </a:r>
            <a:r>
              <a:rPr lang="ru-RU" sz="1600" dirty="0">
                <a:solidFill>
                  <a:srgbClr val="000000"/>
                </a:solidFill>
                <a:latin typeface="Courier New" pitchFamily="49" charset="0"/>
                <a:cs typeface="Courier New" pitchFamily="49" charset="0"/>
              </a:rPr>
              <a:t>(requestCode)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case </a:t>
            </a:r>
            <a:r>
              <a:rPr lang="ru-RU" sz="1600" dirty="0">
                <a:solidFill>
                  <a:srgbClr val="000000"/>
                </a:solidFill>
                <a:latin typeface="Courier New" pitchFamily="49" charset="0"/>
                <a:cs typeface="Courier New" pitchFamily="49" charset="0"/>
              </a:rPr>
              <a:t>(</a:t>
            </a:r>
            <a:r>
              <a:rPr lang="ru-RU" sz="1600" b="1" i="1" dirty="0">
                <a:solidFill>
                  <a:srgbClr val="660E7A"/>
                </a:solidFill>
                <a:latin typeface="Courier New" pitchFamily="49" charset="0"/>
                <a:cs typeface="Courier New" pitchFamily="49" charset="0"/>
              </a:rPr>
              <a:t>SHOW_OTHER_ACTIVITY</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if </a:t>
            </a:r>
            <a:r>
              <a:rPr lang="ru-RU" sz="1600" dirty="0">
                <a:solidFill>
                  <a:srgbClr val="000000"/>
                </a:solidFill>
                <a:latin typeface="Courier New" pitchFamily="49" charset="0"/>
                <a:cs typeface="Courier New" pitchFamily="49" charset="0"/>
              </a:rPr>
              <a:t>(resultCode == Activity.</a:t>
            </a:r>
            <a:r>
              <a:rPr lang="ru-RU" sz="1600" b="1" i="1" dirty="0">
                <a:solidFill>
                  <a:srgbClr val="660E7A"/>
                </a:solidFill>
                <a:latin typeface="Courier New" pitchFamily="49" charset="0"/>
                <a:cs typeface="Courier New" pitchFamily="49" charset="0"/>
              </a:rPr>
              <a:t>RESULT_OK</a:t>
            </a:r>
            <a:r>
              <a:rPr lang="ru-RU" sz="1600" dirty="0">
                <a:solidFill>
                  <a:srgbClr val="000000"/>
                </a:solidFill>
                <a:latin typeface="Courier New" pitchFamily="49" charset="0"/>
                <a:cs typeface="Courier New" pitchFamily="49" charset="0"/>
              </a:rPr>
              <a: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boolean </a:t>
            </a:r>
            <a:r>
              <a:rPr lang="ru-RU" sz="1600" dirty="0">
                <a:solidFill>
                  <a:srgbClr val="000000"/>
                </a:solidFill>
                <a:latin typeface="Courier New" pitchFamily="49" charset="0"/>
                <a:cs typeface="Courier New" pitchFamily="49" charset="0"/>
              </a:rPr>
              <a:t>isCorrect = data.getBooleanExtra(OtherActivity.</a:t>
            </a:r>
            <a:r>
              <a:rPr lang="ru-RU" sz="1600" b="1" i="1" dirty="0">
                <a:solidFill>
                  <a:srgbClr val="660E7A"/>
                </a:solidFill>
                <a:latin typeface="Courier New" pitchFamily="49" charset="0"/>
                <a:cs typeface="Courier New" pitchFamily="49" charset="0"/>
              </a:rPr>
              <a:t>IS_CORRECT</a:t>
            </a: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false</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if </a:t>
            </a:r>
            <a:r>
              <a:rPr lang="ru-RU" sz="1600" dirty="0">
                <a:solidFill>
                  <a:srgbClr val="000000"/>
                </a:solidFill>
                <a:latin typeface="Courier New" pitchFamily="49" charset="0"/>
                <a:cs typeface="Courier New" pitchFamily="49" charset="0"/>
              </a:rPr>
              <a:t>(isCorrect)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i="1" dirty="0">
                <a:solidFill>
                  <a:srgbClr val="808080"/>
                </a:solidFill>
                <a:latin typeface="Courier New" pitchFamily="49" charset="0"/>
                <a:cs typeface="Courier New" pitchFamily="49" charset="0"/>
              </a:rPr>
              <a:t>//</a:t>
            </a:r>
            <a:r>
              <a:rPr lang="ru-RU" sz="1600" b="1" i="1" dirty="0">
                <a:solidFill>
                  <a:srgbClr val="0073BF"/>
                </a:solidFill>
                <a:latin typeface="Courier New" pitchFamily="49" charset="0"/>
                <a:cs typeface="Courier New" pitchFamily="49" charset="0"/>
              </a:rPr>
              <a:t>TODO: process correct response</a:t>
            </a:r>
            <a:br>
              <a:rPr lang="ru-RU" sz="1600" b="1" i="1" dirty="0">
                <a:solidFill>
                  <a:srgbClr val="0073BF"/>
                </a:solidFill>
                <a:latin typeface="Courier New" pitchFamily="49" charset="0"/>
                <a:cs typeface="Courier New" pitchFamily="49" charset="0"/>
              </a:rPr>
            </a:br>
            <a:r>
              <a:rPr lang="ru-RU" sz="1600" b="1" i="1" dirty="0">
                <a:solidFill>
                  <a:srgbClr val="0073BF"/>
                </a:solidFill>
                <a:latin typeface="Courier New" pitchFamily="49" charset="0"/>
                <a:cs typeface="Courier New" pitchFamily="49" charset="0"/>
              </a:rPr>
              <a:t>                </a:t>
            </a: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else </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i="1" dirty="0">
                <a:solidFill>
                  <a:srgbClr val="808080"/>
                </a:solidFill>
                <a:latin typeface="Courier New" pitchFamily="49" charset="0"/>
                <a:cs typeface="Courier New" pitchFamily="49" charset="0"/>
              </a:rPr>
              <a:t>//</a:t>
            </a:r>
            <a:r>
              <a:rPr lang="ru-RU" sz="1600" b="1" i="1" dirty="0">
                <a:solidFill>
                  <a:srgbClr val="0073BF"/>
                </a:solidFill>
                <a:latin typeface="Courier New" pitchFamily="49" charset="0"/>
                <a:cs typeface="Courier New" pitchFamily="49" charset="0"/>
              </a:rPr>
              <a:t>TODO: process incorrect response</a:t>
            </a:r>
            <a:br>
              <a:rPr lang="ru-RU" sz="1600" b="1" i="1" dirty="0">
                <a:solidFill>
                  <a:srgbClr val="0073BF"/>
                </a:solidFill>
                <a:latin typeface="Courier New" pitchFamily="49" charset="0"/>
                <a:cs typeface="Courier New" pitchFamily="49" charset="0"/>
              </a:rPr>
            </a:br>
            <a:r>
              <a:rPr lang="ru-RU" sz="1600" b="1" i="1" dirty="0">
                <a:solidFill>
                  <a:srgbClr val="0073BF"/>
                </a:solidFill>
                <a:latin typeface="Courier New" pitchFamily="49" charset="0"/>
                <a:cs typeface="Courier New" pitchFamily="49" charset="0"/>
              </a:rPr>
              <a:t>                </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r>
              <a:rPr lang="ru-RU" sz="1600" b="1" dirty="0">
                <a:solidFill>
                  <a:srgbClr val="000080"/>
                </a:solidFill>
                <a:latin typeface="Courier New" pitchFamily="49" charset="0"/>
                <a:cs typeface="Courier New" pitchFamily="49" charset="0"/>
              </a:rPr>
              <a:t>break</a:t>
            </a:r>
            <a:r>
              <a:rPr lang="ru-RU" sz="1600" dirty="0">
                <a:solidFill>
                  <a:srgbClr val="000000"/>
                </a:solidFill>
                <a:latin typeface="Courier New" pitchFamily="49" charset="0"/>
                <a:cs typeface="Courier New" pitchFamily="49" charset="0"/>
              </a:rPr>
              <a:t>;</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    }</a:t>
            </a:r>
            <a:br>
              <a:rPr lang="ru-RU" sz="1600" dirty="0">
                <a:solidFill>
                  <a:srgbClr val="000000"/>
                </a:solidFill>
                <a:latin typeface="Courier New" pitchFamily="49" charset="0"/>
                <a:cs typeface="Courier New" pitchFamily="49" charset="0"/>
              </a:rPr>
            </a:br>
            <a:r>
              <a:rPr lang="ru-RU" sz="1600" dirty="0">
                <a:solidFill>
                  <a:srgbClr val="000000"/>
                </a:solidFill>
                <a:latin typeface="Courier New" pitchFamily="49" charset="0"/>
                <a:cs typeface="Courier New" pitchFamily="49" charset="0"/>
              </a:rPr>
              <a:t>}</a:t>
            </a:r>
            <a:endParaRPr lang="ru-RU" sz="1600" dirty="0"/>
          </a:p>
        </p:txBody>
      </p:sp>
      <p:sp>
        <p:nvSpPr>
          <p:cNvPr id="13" name="Rectangle 12"/>
          <p:cNvSpPr/>
          <p:nvPr/>
        </p:nvSpPr>
        <p:spPr>
          <a:xfrm>
            <a:off x="8353837" y="1366383"/>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Pass data from</a:t>
            </a:r>
            <a:r>
              <a:rPr lang="ru-RU" sz="2000" b="1" dirty="0"/>
              <a:t> </a:t>
            </a:r>
            <a:r>
              <a:rPr lang="en-US" sz="2000" b="1" dirty="0" err="1"/>
              <a:t>MainActivity</a:t>
            </a:r>
            <a:endParaRPr lang="en-US" sz="2000" b="1" dirty="0"/>
          </a:p>
        </p:txBody>
      </p:sp>
      <p:sp>
        <p:nvSpPr>
          <p:cNvPr id="14" name="Rectangle 13"/>
          <p:cNvSpPr/>
          <p:nvPr/>
        </p:nvSpPr>
        <p:spPr>
          <a:xfrm>
            <a:off x="8231209" y="4147683"/>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Handle result</a:t>
            </a:r>
          </a:p>
        </p:txBody>
      </p:sp>
    </p:spTree>
    <p:extLst>
      <p:ext uri="{BB962C8B-B14F-4D97-AF65-F5344CB8AC3E}">
        <p14:creationId xmlns:p14="http://schemas.microsoft.com/office/powerpoint/2010/main" val="162614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Intents: Data Exchange (</a:t>
            </a:r>
            <a:r>
              <a:rPr lang="en-US" sz="3600" dirty="0" err="1"/>
              <a:t>OtherActivity</a:t>
            </a:r>
            <a:r>
              <a:rPr lang="en-US" sz="3600" dirty="0"/>
              <a:t>)</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8" name="Текст 2"/>
          <p:cNvSpPr txBox="1">
            <a:spLocks/>
          </p:cNvSpPr>
          <p:nvPr/>
        </p:nvSpPr>
        <p:spPr>
          <a:xfrm>
            <a:off x="426099" y="1090031"/>
            <a:ext cx="10706095"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Bef>
                <a:spcPct val="0"/>
              </a:spcBef>
              <a:spcAft>
                <a:spcPct val="0"/>
              </a:spcAft>
              <a:buNone/>
            </a:pPr>
            <a:r>
              <a:rPr lang="ru-RU" sz="1800" b="1" dirty="0">
                <a:solidFill>
                  <a:srgbClr val="000080"/>
                </a:solidFill>
                <a:latin typeface="Courier New" pitchFamily="49" charset="0"/>
                <a:cs typeface="Courier New" pitchFamily="49" charset="0"/>
              </a:rPr>
              <a:t>public static final </a:t>
            </a:r>
            <a:r>
              <a:rPr lang="ru-RU" sz="1800" dirty="0">
                <a:solidFill>
                  <a:srgbClr val="000000"/>
                </a:solidFill>
                <a:latin typeface="Courier New" pitchFamily="49" charset="0"/>
                <a:cs typeface="Courier New" pitchFamily="49" charset="0"/>
              </a:rPr>
              <a:t>String </a:t>
            </a:r>
            <a:r>
              <a:rPr lang="ru-RU" sz="1800" b="1" i="1" dirty="0">
                <a:solidFill>
                  <a:srgbClr val="660E7A"/>
                </a:solidFill>
                <a:latin typeface="Courier New" pitchFamily="49" charset="0"/>
                <a:cs typeface="Courier New" pitchFamily="49" charset="0"/>
              </a:rPr>
              <a:t>IS_CORRECT </a:t>
            </a:r>
            <a:r>
              <a:rPr lang="ru-RU" sz="1800" dirty="0">
                <a:solidFill>
                  <a:srgbClr val="000000"/>
                </a:solidFill>
                <a:latin typeface="Courier New" pitchFamily="49" charset="0"/>
                <a:cs typeface="Courier New" pitchFamily="49" charset="0"/>
              </a:rPr>
              <a:t>= </a:t>
            </a:r>
            <a:r>
              <a:rPr lang="ru-RU" sz="1800" b="1" dirty="0">
                <a:solidFill>
                  <a:srgbClr val="008000"/>
                </a:solidFill>
                <a:latin typeface="Courier New" pitchFamily="49" charset="0"/>
                <a:cs typeface="Courier New" pitchFamily="49" charset="0"/>
              </a:rPr>
              <a:t>"ru.mera.anastasia.testproject.iscorrect"</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r>
              <a:rPr lang="ru-RU" sz="1800" b="1" dirty="0">
                <a:solidFill>
                  <a:srgbClr val="000080"/>
                </a:solidFill>
                <a:latin typeface="Courier New" pitchFamily="49" charset="0"/>
                <a:cs typeface="Courier New" pitchFamily="49" charset="0"/>
              </a:rPr>
              <a:t>public static final </a:t>
            </a:r>
            <a:r>
              <a:rPr lang="ru-RU" sz="1800" dirty="0">
                <a:solidFill>
                  <a:srgbClr val="000000"/>
                </a:solidFill>
                <a:latin typeface="Courier New" pitchFamily="49" charset="0"/>
                <a:cs typeface="Courier New" pitchFamily="49" charset="0"/>
              </a:rPr>
              <a:t>String </a:t>
            </a:r>
            <a:r>
              <a:rPr lang="ru-RU" sz="1800" b="1" i="1" dirty="0">
                <a:solidFill>
                  <a:srgbClr val="660E7A"/>
                </a:solidFill>
                <a:latin typeface="Courier New" pitchFamily="49" charset="0"/>
                <a:cs typeface="Courier New" pitchFamily="49" charset="0"/>
              </a:rPr>
              <a:t>GUESS </a:t>
            </a:r>
            <a:r>
              <a:rPr lang="ru-RU" sz="1800" dirty="0">
                <a:solidFill>
                  <a:srgbClr val="000000"/>
                </a:solidFill>
                <a:latin typeface="Courier New" pitchFamily="49" charset="0"/>
                <a:cs typeface="Courier New" pitchFamily="49" charset="0"/>
              </a:rPr>
              <a:t>= </a:t>
            </a:r>
            <a:r>
              <a:rPr lang="ru-RU" sz="1800" b="1" dirty="0">
                <a:solidFill>
                  <a:srgbClr val="008000"/>
                </a:solidFill>
                <a:latin typeface="Courier New" pitchFamily="49" charset="0"/>
                <a:cs typeface="Courier New" pitchFamily="49" charset="0"/>
              </a:rPr>
              <a:t>"</a:t>
            </a:r>
            <a:r>
              <a:rPr lang="ru-RU" sz="1800" b="1" dirty="0" err="1">
                <a:solidFill>
                  <a:srgbClr val="008000"/>
                </a:solidFill>
                <a:latin typeface="Courier New" pitchFamily="49" charset="0"/>
                <a:cs typeface="Courier New" pitchFamily="49" charset="0"/>
              </a:rPr>
              <a:t>testproject.guess</a:t>
            </a:r>
            <a:r>
              <a:rPr lang="ru-RU" sz="1800" b="1" dirty="0">
                <a:solidFill>
                  <a:srgbClr val="008000"/>
                </a:solidFill>
                <a:latin typeface="Courier New" pitchFamily="49" charset="0"/>
                <a:cs typeface="Courier New" pitchFamily="49" charset="0"/>
              </a:rPr>
              <a:t>"</a:t>
            </a:r>
            <a:r>
              <a:rPr lang="ru-RU" sz="1800" dirty="0">
                <a:solidFill>
                  <a:srgbClr val="000000"/>
                </a:solidFill>
                <a:latin typeface="Courier New" pitchFamily="49" charset="0"/>
                <a:cs typeface="Courier New" pitchFamily="49" charset="0"/>
              </a:rPr>
              <a:t>;</a:t>
            </a:r>
            <a:endParaRPr lang="ru-RU" sz="1800" dirty="0">
              <a:solidFill>
                <a:prstClr val="black"/>
              </a:solidFill>
              <a:latin typeface="Arial" pitchFamily="34" charset="0"/>
              <a:cs typeface="Arial" pitchFamily="34" charset="0"/>
            </a:endParaRPr>
          </a:p>
          <a:p>
            <a:pPr fontAlgn="base">
              <a:lnSpc>
                <a:spcPct val="100000"/>
              </a:lnSpc>
              <a:spcBef>
                <a:spcPct val="0"/>
              </a:spcBef>
              <a:spcAft>
                <a:spcPct val="0"/>
              </a:spcAft>
            </a:pPr>
            <a:endParaRPr lang="ru-RU" sz="1800" dirty="0">
              <a:solidFill>
                <a:srgbClr val="000000"/>
              </a:solidFill>
              <a:latin typeface="Courier New" pitchFamily="49" charset="0"/>
              <a:cs typeface="Courier New" pitchFamily="49" charset="0"/>
            </a:endParaRPr>
          </a:p>
          <a:p>
            <a:pPr fontAlgn="base">
              <a:lnSpc>
                <a:spcPct val="100000"/>
              </a:lnSpc>
              <a:spcBef>
                <a:spcPct val="0"/>
              </a:spcBef>
              <a:spcAft>
                <a:spcPct val="0"/>
              </a:spcAft>
            </a:pPr>
            <a:endParaRPr lang="ru-RU" sz="1800" dirty="0">
              <a:solidFill>
                <a:srgbClr val="000000"/>
              </a:solidFill>
              <a:latin typeface="Courier New" pitchFamily="49" charset="0"/>
              <a:cs typeface="Courier New" pitchFamily="49" charset="0"/>
            </a:endParaRPr>
          </a:p>
          <a:p>
            <a:pPr marL="0" indent="0" fontAlgn="base">
              <a:lnSpc>
                <a:spcPct val="100000"/>
              </a:lnSpc>
              <a:spcBef>
                <a:spcPct val="0"/>
              </a:spcBef>
              <a:spcAft>
                <a:spcPct val="0"/>
              </a:spcAft>
              <a:buNone/>
            </a:pPr>
            <a:r>
              <a:rPr lang="ru-RU" sz="1800" dirty="0">
                <a:solidFill>
                  <a:srgbClr val="000000"/>
                </a:solidFill>
                <a:latin typeface="Courier New" pitchFamily="49" charset="0"/>
                <a:cs typeface="Courier New" pitchFamily="49" charset="0"/>
              </a:rPr>
              <a:t>Intent data = getIntent();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String guess = data.getStringExtra(</a:t>
            </a:r>
            <a:r>
              <a:rPr lang="ru-RU" sz="1800" b="1" i="1" dirty="0">
                <a:solidFill>
                  <a:srgbClr val="660E7A"/>
                </a:solidFill>
                <a:latin typeface="Courier New" pitchFamily="49" charset="0"/>
                <a:cs typeface="Courier New" pitchFamily="49" charset="0"/>
              </a:rPr>
              <a:t>GUESS</a:t>
            </a:r>
            <a:r>
              <a:rPr lang="ru-RU" sz="1800" dirty="0">
                <a:solidFill>
                  <a:srgbClr val="000000"/>
                </a:solidFill>
                <a:latin typeface="Courier New" pitchFamily="49" charset="0"/>
                <a:cs typeface="Courier New" pitchFamily="49" charset="0"/>
              </a:rPr>
              <a:t>);</a:t>
            </a:r>
            <a:br>
              <a:rPr lang="ru-RU" sz="1800" dirty="0">
                <a:solidFill>
                  <a:srgbClr val="000000"/>
                </a:solidFill>
                <a:latin typeface="Courier New" pitchFamily="49" charset="0"/>
                <a:cs typeface="Courier New" pitchFamily="49" charset="0"/>
              </a:rPr>
            </a:b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Intent result = </a:t>
            </a:r>
            <a:r>
              <a:rPr lang="ru-RU" sz="1800" b="1" dirty="0">
                <a:solidFill>
                  <a:srgbClr val="000080"/>
                </a:solidFill>
                <a:latin typeface="Courier New" pitchFamily="49" charset="0"/>
                <a:cs typeface="Courier New" pitchFamily="49" charset="0"/>
              </a:rPr>
              <a:t>new </a:t>
            </a:r>
            <a:r>
              <a:rPr lang="ru-RU" sz="1800" dirty="0">
                <a:solidFill>
                  <a:srgbClr val="000000"/>
                </a:solidFill>
                <a:latin typeface="Courier New" pitchFamily="49" charset="0"/>
                <a:cs typeface="Courier New" pitchFamily="49" charset="0"/>
              </a:rPr>
              <a:t>Intent();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result.putExtra(</a:t>
            </a:r>
            <a:r>
              <a:rPr lang="ru-RU" sz="1800" b="1" i="1" dirty="0">
                <a:solidFill>
                  <a:srgbClr val="660E7A"/>
                </a:solidFill>
                <a:latin typeface="Courier New" pitchFamily="49" charset="0"/>
                <a:cs typeface="Courier New" pitchFamily="49" charset="0"/>
              </a:rPr>
              <a:t>IS_CORRECT</a:t>
            </a:r>
            <a:r>
              <a:rPr lang="ru-RU" sz="1800" dirty="0">
                <a:solidFill>
                  <a:srgbClr val="000000"/>
                </a:solidFill>
                <a:latin typeface="Courier New" pitchFamily="49" charset="0"/>
                <a:cs typeface="Courier New" pitchFamily="49" charset="0"/>
              </a:rPr>
              <a:t>, isCorrect(guess));</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setResult(</a:t>
            </a:r>
            <a:r>
              <a:rPr lang="ru-RU" sz="1800" b="1" i="1" dirty="0">
                <a:solidFill>
                  <a:srgbClr val="660E7A"/>
                </a:solidFill>
                <a:latin typeface="Courier New" pitchFamily="49" charset="0"/>
                <a:cs typeface="Courier New" pitchFamily="49" charset="0"/>
              </a:rPr>
              <a:t>RESULT_OK</a:t>
            </a:r>
            <a:r>
              <a:rPr lang="ru-RU" sz="1800" dirty="0">
                <a:solidFill>
                  <a:srgbClr val="000000"/>
                </a:solidFill>
                <a:latin typeface="Courier New" pitchFamily="49" charset="0"/>
                <a:cs typeface="Courier New" pitchFamily="49" charset="0"/>
              </a:rPr>
              <a:t>, result);</a:t>
            </a:r>
            <a:br>
              <a:rPr lang="ru-RU" sz="1800" dirty="0">
                <a:solidFill>
                  <a:srgbClr val="000000"/>
                </a:solidFill>
                <a:latin typeface="Courier New" pitchFamily="49" charset="0"/>
                <a:cs typeface="Courier New" pitchFamily="49" charset="0"/>
              </a:rPr>
            </a:br>
            <a:r>
              <a:rPr lang="ru-RU" sz="1800" dirty="0">
                <a:solidFill>
                  <a:srgbClr val="000000"/>
                </a:solidFill>
                <a:latin typeface="Courier New" pitchFamily="49" charset="0"/>
                <a:cs typeface="Courier New" pitchFamily="49" charset="0"/>
              </a:rPr>
              <a:t>finish();</a:t>
            </a:r>
            <a:endParaRPr lang="ru-RU" sz="1800" dirty="0">
              <a:solidFill>
                <a:prstClr val="black"/>
              </a:solidFill>
              <a:latin typeface="Arial" pitchFamily="34" charset="0"/>
              <a:cs typeface="Arial" pitchFamily="34" charset="0"/>
            </a:endParaRPr>
          </a:p>
        </p:txBody>
      </p:sp>
      <p:sp>
        <p:nvSpPr>
          <p:cNvPr id="12" name="Rectangle 11"/>
          <p:cNvSpPr/>
          <p:nvPr/>
        </p:nvSpPr>
        <p:spPr>
          <a:xfrm>
            <a:off x="7685181" y="2418896"/>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Get data passed from </a:t>
            </a:r>
            <a:r>
              <a:rPr lang="en-US" sz="2000" b="1" dirty="0" err="1"/>
              <a:t>MainActivity</a:t>
            </a:r>
            <a:endParaRPr lang="en-US" sz="2000" b="1" dirty="0"/>
          </a:p>
        </p:txBody>
      </p:sp>
      <p:sp>
        <p:nvSpPr>
          <p:cNvPr id="13" name="Rectangle 12"/>
          <p:cNvSpPr/>
          <p:nvPr/>
        </p:nvSpPr>
        <p:spPr>
          <a:xfrm>
            <a:off x="7685181" y="3599996"/>
            <a:ext cx="357026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Setting the result</a:t>
            </a:r>
          </a:p>
        </p:txBody>
      </p:sp>
      <p:sp>
        <p:nvSpPr>
          <p:cNvPr id="14" name="Cloud 13"/>
          <p:cNvSpPr/>
          <p:nvPr/>
        </p:nvSpPr>
        <p:spPr>
          <a:xfrm>
            <a:off x="4742187" y="4349891"/>
            <a:ext cx="3369139"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ResultFromActivity</a:t>
            </a:r>
            <a:endParaRPr lang="ru-RU" sz="2000" b="1" dirty="0">
              <a:solidFill>
                <a:schemeClr val="tx1"/>
              </a:solidFill>
            </a:endParaRPr>
          </a:p>
        </p:txBody>
      </p:sp>
    </p:spTree>
    <p:extLst>
      <p:ext uri="{BB962C8B-B14F-4D97-AF65-F5344CB8AC3E}">
        <p14:creationId xmlns:p14="http://schemas.microsoft.com/office/powerpoint/2010/main" val="3845570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Implicit Intents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pic>
        <p:nvPicPr>
          <p:cNvPr id="4098" name="Picture 2" descr="https://developer.android.com/images/components/intent-filters@2x.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895" y="1076034"/>
            <a:ext cx="6166271" cy="28459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013996" y="1076033"/>
            <a:ext cx="4929188" cy="2554545"/>
          </a:xfrm>
          <a:prstGeom prst="rect">
            <a:avLst/>
          </a:prstGeom>
        </p:spPr>
        <p:txBody>
          <a:bodyPr wrap="square">
            <a:spAutoFit/>
          </a:bodyPr>
          <a:lstStyle/>
          <a:p>
            <a:r>
              <a:rPr lang="en-US" sz="2000" b="1" dirty="0"/>
              <a:t>Implicit intents</a:t>
            </a:r>
            <a:r>
              <a:rPr lang="en-US" sz="2000" dirty="0"/>
              <a:t> do not name a specific component, but instead declare a general action to perform, which allows a component from another app to handle it. For example, if you want to show the user a location on a map, you can use an implicit intent to request that another capable app show a specified location on a map.</a:t>
            </a:r>
          </a:p>
        </p:txBody>
      </p:sp>
      <p:sp>
        <p:nvSpPr>
          <p:cNvPr id="4" name="Rectangle 3"/>
          <p:cNvSpPr/>
          <p:nvPr/>
        </p:nvSpPr>
        <p:spPr>
          <a:xfrm>
            <a:off x="505895" y="4252583"/>
            <a:ext cx="9324976" cy="1754326"/>
          </a:xfrm>
          <a:prstGeom prst="rect">
            <a:avLst/>
          </a:prstGeom>
        </p:spPr>
        <p:txBody>
          <a:bodyPr wrap="square">
            <a:spAutoFit/>
          </a:bodyPr>
          <a:lstStyle/>
          <a:p>
            <a:pPr lvl="0" fontAlgn="base">
              <a:lnSpc>
                <a:spcPct val="100000"/>
              </a:lnSpc>
              <a:spcBef>
                <a:spcPct val="0"/>
              </a:spcBef>
              <a:spcAft>
                <a:spcPct val="0"/>
              </a:spcAft>
            </a:pPr>
            <a:r>
              <a:rPr lang="ru-RU" dirty="0">
                <a:solidFill>
                  <a:srgbClr val="000000"/>
                </a:solidFill>
                <a:latin typeface="Courier New" pitchFamily="49" charset="0"/>
                <a:cs typeface="Courier New" pitchFamily="49" charset="0"/>
              </a:rPr>
              <a:t>Intent browserIntent = </a:t>
            </a:r>
            <a:r>
              <a:rPr lang="ru-RU" b="1" dirty="0">
                <a:solidFill>
                  <a:srgbClr val="000080"/>
                </a:solidFill>
                <a:latin typeface="Courier New" pitchFamily="49" charset="0"/>
                <a:cs typeface="Courier New" pitchFamily="49" charset="0"/>
              </a:rPr>
              <a:t>new </a:t>
            </a:r>
            <a:r>
              <a:rPr lang="ru-RU" dirty="0">
                <a:solidFill>
                  <a:srgbClr val="000000"/>
                </a:solidFill>
                <a:latin typeface="Courier New" pitchFamily="49" charset="0"/>
                <a:cs typeface="Courier New" pitchFamily="49" charset="0"/>
              </a:rPr>
              <a:t>Intent(Intent.</a:t>
            </a:r>
            <a:r>
              <a:rPr lang="ru-RU" b="1" i="1" dirty="0">
                <a:solidFill>
                  <a:srgbClr val="660E7A"/>
                </a:solidFill>
                <a:latin typeface="Courier New" pitchFamily="49" charset="0"/>
                <a:cs typeface="Courier New" pitchFamily="49" charset="0"/>
              </a:rPr>
              <a:t>ACTION_VIEW</a:t>
            </a:r>
            <a:r>
              <a:rPr lang="ru-RU" dirty="0">
                <a:solidFill>
                  <a:srgbClr val="000000"/>
                </a:solidFill>
                <a:latin typeface="Courier New" pitchFamily="49" charset="0"/>
                <a:cs typeface="Courier New" pitchFamily="49" charset="0"/>
              </a:rPr>
              <a: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browserIntent.setData(Uri.</a:t>
            </a:r>
            <a:r>
              <a:rPr lang="ru-RU" i="1" dirty="0">
                <a:solidFill>
                  <a:srgbClr val="000000"/>
                </a:solidFill>
                <a:latin typeface="Courier New" pitchFamily="49" charset="0"/>
                <a:cs typeface="Courier New" pitchFamily="49" charset="0"/>
              </a:rPr>
              <a:t>parse</a:t>
            </a:r>
            <a:r>
              <a:rPr lang="ru-RU" dirty="0">
                <a:solidFill>
                  <a:srgbClr val="000000"/>
                </a:solidFill>
                <a:latin typeface="Courier New" pitchFamily="49" charset="0"/>
                <a:cs typeface="Courier New" pitchFamily="49" charset="0"/>
              </a:rPr>
              <a:t>(</a:t>
            </a:r>
            <a:r>
              <a:rPr lang="ru-RU" b="1" dirty="0">
                <a:solidFill>
                  <a:srgbClr val="008000"/>
                </a:solidFill>
                <a:latin typeface="Courier New" pitchFamily="49" charset="0"/>
                <a:cs typeface="Courier New" pitchFamily="49" charset="0"/>
              </a:rPr>
              <a:t>"http://www.google.com"</a:t>
            </a:r>
            <a:r>
              <a:rPr lang="ru-RU" dirty="0">
                <a:solidFill>
                  <a:srgbClr val="000000"/>
                </a:solidFill>
                <a:latin typeface="Courier New" pitchFamily="49" charset="0"/>
                <a:cs typeface="Courier New" pitchFamily="49" charset="0"/>
              </a:rPr>
              <a: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browserIntent.addCategory(Intent.</a:t>
            </a:r>
            <a:r>
              <a:rPr lang="ru-RU" b="1" i="1" dirty="0">
                <a:solidFill>
                  <a:srgbClr val="660E7A"/>
                </a:solidFill>
                <a:latin typeface="Courier New" pitchFamily="49" charset="0"/>
                <a:cs typeface="Courier New" pitchFamily="49" charset="0"/>
              </a:rPr>
              <a:t>CATEGORY_BROWSABLE</a:t>
            </a:r>
            <a:r>
              <a:rPr lang="ru-RU" dirty="0">
                <a:solidFill>
                  <a:srgbClr val="000000"/>
                </a:solidFill>
                <a:latin typeface="Courier New" pitchFamily="49" charset="0"/>
                <a:cs typeface="Courier New" pitchFamily="49" charset="0"/>
              </a:rPr>
              <a:t>);</a:t>
            </a:r>
            <a:br>
              <a:rPr lang="ru-RU" dirty="0">
                <a:solidFill>
                  <a:srgbClr val="000000"/>
                </a:solidFill>
                <a:latin typeface="Courier New" pitchFamily="49" charset="0"/>
                <a:cs typeface="Courier New" pitchFamily="49" charset="0"/>
              </a:rPr>
            </a:br>
            <a:r>
              <a:rPr lang="ru-RU" b="1" dirty="0">
                <a:solidFill>
                  <a:srgbClr val="000080"/>
                </a:solidFill>
                <a:latin typeface="Courier New" pitchFamily="49" charset="0"/>
                <a:cs typeface="Courier New" pitchFamily="49" charset="0"/>
              </a:rPr>
              <a:t>if </a:t>
            </a:r>
            <a:r>
              <a:rPr lang="ru-RU" dirty="0">
                <a:solidFill>
                  <a:srgbClr val="000000"/>
                </a:solidFill>
                <a:latin typeface="Courier New" pitchFamily="49" charset="0"/>
                <a:cs typeface="Courier New" pitchFamily="49" charset="0"/>
              </a:rPr>
              <a:t>(browserIntent.resolveActivity(getPackageManager()) != </a:t>
            </a:r>
            <a:r>
              <a:rPr lang="ru-RU" b="1" dirty="0">
                <a:solidFill>
                  <a:srgbClr val="000080"/>
                </a:solidFill>
                <a:latin typeface="Courier New" pitchFamily="49" charset="0"/>
                <a:cs typeface="Courier New" pitchFamily="49" charset="0"/>
              </a:rPr>
              <a:t>null</a:t>
            </a:r>
            <a:r>
              <a:rPr lang="ru-RU" dirty="0">
                <a:solidFill>
                  <a:srgbClr val="000000"/>
                </a:solidFill>
                <a:latin typeface="Courier New" pitchFamily="49" charset="0"/>
                <a:cs typeface="Courier New" pitchFamily="49" charset="0"/>
              </a:rPr>
              <a:t>) {</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startActivity(browserIntent);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a:t>
            </a:r>
            <a:endParaRPr lang="ru-RU" sz="4000" dirty="0">
              <a:solidFill>
                <a:prstClr val="black"/>
              </a:solidFill>
              <a:latin typeface="Arial" pitchFamily="34" charset="0"/>
              <a:cs typeface="Arial" pitchFamily="34" charset="0"/>
            </a:endParaRPr>
          </a:p>
        </p:txBody>
      </p:sp>
      <p:sp>
        <p:nvSpPr>
          <p:cNvPr id="15" name="Rectangle 14"/>
          <p:cNvSpPr/>
          <p:nvPr/>
        </p:nvSpPr>
        <p:spPr>
          <a:xfrm>
            <a:off x="8886825" y="4409746"/>
            <a:ext cx="2821636" cy="605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Run browser</a:t>
            </a:r>
          </a:p>
        </p:txBody>
      </p:sp>
      <p:sp>
        <p:nvSpPr>
          <p:cNvPr id="12" name="Cloud 11"/>
          <p:cNvSpPr/>
          <p:nvPr/>
        </p:nvSpPr>
        <p:spPr>
          <a:xfrm>
            <a:off x="5713736" y="5472112"/>
            <a:ext cx="2428875" cy="13716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SimpleCaller</a:t>
            </a:r>
            <a:endParaRPr lang="ru-RU" sz="2000" b="1" dirty="0">
              <a:solidFill>
                <a:schemeClr val="tx1"/>
              </a:solidFill>
            </a:endParaRPr>
          </a:p>
        </p:txBody>
      </p:sp>
    </p:spTree>
    <p:extLst>
      <p:ext uri="{BB962C8B-B14F-4D97-AF65-F5344CB8AC3E}">
        <p14:creationId xmlns:p14="http://schemas.microsoft.com/office/powerpoint/2010/main" val="2747757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 Filters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426098" y="1076034"/>
            <a:ext cx="11232501" cy="2308324"/>
          </a:xfrm>
          <a:prstGeom prst="rect">
            <a:avLst/>
          </a:prstGeom>
        </p:spPr>
        <p:txBody>
          <a:bodyPr wrap="square">
            <a:spAutoFit/>
          </a:bodyPr>
          <a:lstStyle/>
          <a:p>
            <a:r>
              <a:rPr lang="en-US" dirty="0"/>
              <a:t>intent filter specifies the type of intents it accepts based on the intent's action, data, and category. Filters describe and advertise the capabilities of a component and informs the system which implicit intents a component can handle. </a:t>
            </a:r>
          </a:p>
          <a:p>
            <a:r>
              <a:rPr lang="en-US" dirty="0"/>
              <a:t>The system delivers an implicit intent to your app component only if the intent can pass through one of your intent filters.</a:t>
            </a:r>
          </a:p>
          <a:p>
            <a:pPr marL="742950" lvl="1" indent="-285750">
              <a:buFont typeface="Arial" panose="020B0604020202020204" pitchFamily="34" charset="0"/>
              <a:buChar char="•"/>
            </a:pPr>
            <a:r>
              <a:rPr lang="en-US" dirty="0"/>
              <a:t>If a component does not have any intent filters, it can receive only explicit intents.</a:t>
            </a:r>
          </a:p>
          <a:p>
            <a:pPr marL="742950" lvl="1" indent="-285750">
              <a:buFont typeface="Arial" panose="020B0604020202020204" pitchFamily="34" charset="0"/>
              <a:buChar char="•"/>
            </a:pPr>
            <a:r>
              <a:rPr lang="en-US" dirty="0"/>
              <a:t>A component with filters can receive both explicit and implicit intents.</a:t>
            </a:r>
          </a:p>
          <a:p>
            <a:pPr marL="742950" lvl="1" indent="-285750">
              <a:buFont typeface="Arial" panose="020B0604020202020204" pitchFamily="34" charset="0"/>
              <a:buChar char="•"/>
            </a:pPr>
            <a:r>
              <a:rPr lang="en-US" dirty="0"/>
              <a:t>A component has separate filters for each job it can do</a:t>
            </a:r>
          </a:p>
          <a:p>
            <a:pPr marL="742950" lvl="1" indent="-285750">
              <a:buFont typeface="Arial" panose="020B0604020202020204" pitchFamily="34" charset="0"/>
              <a:buChar char="•"/>
            </a:pPr>
            <a:r>
              <a:rPr lang="en-US" dirty="0"/>
              <a:t>Intent Filters are placed in AndroidManifest.xml</a:t>
            </a:r>
            <a:endParaRPr lang="ru-RU" dirty="0"/>
          </a:p>
        </p:txBody>
      </p:sp>
      <p:sp>
        <p:nvSpPr>
          <p:cNvPr id="3" name="Rectangle 2"/>
          <p:cNvSpPr/>
          <p:nvPr/>
        </p:nvSpPr>
        <p:spPr>
          <a:xfrm>
            <a:off x="426099" y="3611165"/>
            <a:ext cx="11232501" cy="2308324"/>
          </a:xfrm>
          <a:prstGeom prst="rect">
            <a:avLst/>
          </a:prstGeom>
        </p:spPr>
        <p:txBody>
          <a:bodyPr wrap="square">
            <a:spAutoFit/>
          </a:bodyPr>
          <a:lstStyle/>
          <a:p>
            <a:r>
              <a:rPr lang="ru-RU" dirty="0">
                <a:solidFill>
                  <a:srgbClr val="000000"/>
                </a:solidFill>
                <a:latin typeface="Courier New" pitchFamily="49" charset="0"/>
                <a:cs typeface="Courier New" pitchFamily="49" charset="0"/>
              </a:rPr>
              <a:t>&lt;</a:t>
            </a:r>
            <a:r>
              <a:rPr lang="ru-RU" b="1" dirty="0">
                <a:solidFill>
                  <a:srgbClr val="000080"/>
                </a:solidFill>
                <a:latin typeface="Courier New" pitchFamily="49" charset="0"/>
                <a:cs typeface="Courier New" pitchFamily="49" charset="0"/>
              </a:rPr>
              <a:t>activity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:name=</a:t>
            </a:r>
            <a:r>
              <a:rPr lang="ru-RU" b="1" dirty="0">
                <a:solidFill>
                  <a:srgbClr val="008000"/>
                </a:solidFill>
                <a:latin typeface="Courier New" pitchFamily="49" charset="0"/>
                <a:cs typeface="Courier New" pitchFamily="49" charset="0"/>
              </a:rPr>
              <a:t>".OtherActivity"</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intent-filter</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action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:name=</a:t>
            </a:r>
            <a:r>
              <a:rPr lang="ru-RU" b="1" dirty="0">
                <a:solidFill>
                  <a:srgbClr val="008000"/>
                </a:solidFill>
                <a:latin typeface="Courier New" pitchFamily="49" charset="0"/>
                <a:cs typeface="Courier New" pitchFamily="49" charset="0"/>
              </a:rPr>
              <a:t>"android.intent.action.VIEW" </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category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:name=</a:t>
            </a:r>
            <a:r>
              <a:rPr lang="ru-RU" b="1" dirty="0">
                <a:solidFill>
                  <a:srgbClr val="008000"/>
                </a:solidFill>
                <a:latin typeface="Courier New" pitchFamily="49" charset="0"/>
                <a:cs typeface="Courier New" pitchFamily="49" charset="0"/>
              </a:rPr>
              <a:t>"android.intent.category.DEFAULT" </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data </a:t>
            </a:r>
            <a:r>
              <a:rPr lang="ru-RU" b="1" dirty="0">
                <a:solidFill>
                  <a:srgbClr val="660E7A"/>
                </a:solidFill>
                <a:latin typeface="Courier New" pitchFamily="49" charset="0"/>
                <a:cs typeface="Courier New" pitchFamily="49" charset="0"/>
              </a:rPr>
              <a:t>android</a:t>
            </a:r>
            <a:r>
              <a:rPr lang="ru-RU" b="1" dirty="0">
                <a:solidFill>
                  <a:srgbClr val="0000FF"/>
                </a:solidFill>
                <a:latin typeface="Courier New" pitchFamily="49" charset="0"/>
                <a:cs typeface="Courier New" pitchFamily="49" charset="0"/>
              </a:rPr>
              <a:t>:mimeType=</a:t>
            </a:r>
            <a:r>
              <a:rPr lang="ru-RU" b="1" dirty="0">
                <a:solidFill>
                  <a:srgbClr val="008000"/>
                </a:solidFill>
                <a:latin typeface="Courier New" pitchFamily="49" charset="0"/>
                <a:cs typeface="Courier New" pitchFamily="49" charset="0"/>
              </a:rPr>
              <a:t>"vnd.android.cursor.item/vnd.ru.mera.anastasia.testproject"</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    &lt;/</a:t>
            </a:r>
            <a:r>
              <a:rPr lang="ru-RU" b="1" dirty="0">
                <a:solidFill>
                  <a:srgbClr val="000080"/>
                </a:solidFill>
                <a:latin typeface="Courier New" pitchFamily="49" charset="0"/>
                <a:cs typeface="Courier New" pitchFamily="49" charset="0"/>
              </a:rPr>
              <a:t>intent-filter</a:t>
            </a:r>
            <a:r>
              <a:rPr lang="ru-RU" dirty="0">
                <a:solidFill>
                  <a:srgbClr val="000000"/>
                </a:solidFill>
                <a:latin typeface="Courier New" pitchFamily="49" charset="0"/>
                <a:cs typeface="Courier New" pitchFamily="49" charset="0"/>
              </a:rPr>
              <a:t>&gt;</a:t>
            </a:r>
            <a:br>
              <a:rPr lang="ru-RU" dirty="0">
                <a:solidFill>
                  <a:srgbClr val="000000"/>
                </a:solidFill>
                <a:latin typeface="Courier New" pitchFamily="49" charset="0"/>
                <a:cs typeface="Courier New" pitchFamily="49" charset="0"/>
              </a:rPr>
            </a:br>
            <a:r>
              <a:rPr lang="ru-RU" dirty="0">
                <a:solidFill>
                  <a:srgbClr val="000000"/>
                </a:solidFill>
                <a:latin typeface="Courier New" pitchFamily="49" charset="0"/>
                <a:cs typeface="Courier New" pitchFamily="49" charset="0"/>
              </a:rPr>
              <a:t>&lt;/</a:t>
            </a:r>
            <a:r>
              <a:rPr lang="ru-RU" b="1" dirty="0">
                <a:solidFill>
                  <a:srgbClr val="000080"/>
                </a:solidFill>
                <a:latin typeface="Courier New" pitchFamily="49" charset="0"/>
                <a:cs typeface="Courier New" pitchFamily="49" charset="0"/>
              </a:rPr>
              <a:t>activity</a:t>
            </a:r>
            <a:r>
              <a:rPr lang="ru-RU" dirty="0">
                <a:solidFill>
                  <a:srgbClr val="000000"/>
                </a:solidFill>
                <a:latin typeface="Courier New" pitchFamily="49" charset="0"/>
                <a:cs typeface="Courier New" pitchFamily="49" charset="0"/>
              </a:rPr>
              <a:t>&gt;</a:t>
            </a:r>
          </a:p>
        </p:txBody>
      </p:sp>
      <p:sp>
        <p:nvSpPr>
          <p:cNvPr id="10" name="Cloud 9"/>
          <p:cNvSpPr/>
          <p:nvPr/>
        </p:nvSpPr>
        <p:spPr>
          <a:xfrm>
            <a:off x="8857084" y="2228211"/>
            <a:ext cx="3086100"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IntentResolution</a:t>
            </a:r>
            <a:endParaRPr lang="ru-RU" sz="2000" b="1" dirty="0">
              <a:solidFill>
                <a:schemeClr val="tx1"/>
              </a:solidFill>
            </a:endParaRPr>
          </a:p>
        </p:txBody>
      </p:sp>
    </p:spTree>
    <p:extLst>
      <p:ext uri="{BB962C8B-B14F-4D97-AF65-F5344CB8AC3E}">
        <p14:creationId xmlns:p14="http://schemas.microsoft.com/office/powerpoint/2010/main" val="2061506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Intent Resolution Rules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2" name="Rectangle 1"/>
          <p:cNvSpPr/>
          <p:nvPr/>
        </p:nvSpPr>
        <p:spPr>
          <a:xfrm>
            <a:off x="360783" y="1063711"/>
            <a:ext cx="8254580" cy="3785652"/>
          </a:xfrm>
          <a:prstGeom prst="rect">
            <a:avLst/>
          </a:prstGeom>
        </p:spPr>
        <p:txBody>
          <a:bodyPr wrap="square">
            <a:spAutoFit/>
          </a:bodyPr>
          <a:lstStyle/>
          <a:p>
            <a:r>
              <a:rPr lang="en-US" sz="2000" dirty="0"/>
              <a:t>An implicit Intent object are tested against an intent filter in three areas</a:t>
            </a:r>
          </a:p>
          <a:p>
            <a:pPr marL="800100" lvl="1" indent="-342900">
              <a:buFont typeface="Arial" panose="020B0604020202020204" pitchFamily="34" charset="0"/>
              <a:buChar char="•"/>
            </a:pPr>
            <a:r>
              <a:rPr lang="en-US" sz="2000" dirty="0"/>
              <a:t>Action</a:t>
            </a:r>
          </a:p>
          <a:p>
            <a:pPr marL="800100" lvl="1" indent="-342900">
              <a:buFont typeface="Arial" panose="020B0604020202020204" pitchFamily="34" charset="0"/>
              <a:buChar char="•"/>
            </a:pPr>
            <a:r>
              <a:rPr lang="en-US" sz="2000" dirty="0"/>
              <a:t>Data (both URI and data type)</a:t>
            </a:r>
          </a:p>
          <a:p>
            <a:pPr marL="800100" lvl="1" indent="-342900">
              <a:buFont typeface="Arial" panose="020B0604020202020204" pitchFamily="34" charset="0"/>
              <a:buChar char="•"/>
            </a:pPr>
            <a:r>
              <a:rPr lang="en-US" sz="2000" dirty="0"/>
              <a:t>Category</a:t>
            </a:r>
          </a:p>
          <a:p>
            <a:r>
              <a:rPr lang="en-US" sz="2000" dirty="0"/>
              <a:t>To be delivered to the component that owns the filter, it must pass all three tests.</a:t>
            </a:r>
          </a:p>
          <a:p>
            <a:endParaRPr lang="en-US" sz="2000" dirty="0"/>
          </a:p>
          <a:p>
            <a:pPr marL="342900" indent="-342900">
              <a:buFont typeface="Arial" panose="020B0604020202020204" pitchFamily="34" charset="0"/>
              <a:buChar char="•"/>
            </a:pPr>
            <a:r>
              <a:rPr lang="en-US" sz="2000" dirty="0"/>
              <a:t>If an intent can pass through the filters of one activity or service, this particular activity (service) is opened to handle the intent</a:t>
            </a:r>
          </a:p>
          <a:p>
            <a:pPr marL="342900" indent="-342900">
              <a:buFont typeface="Arial" panose="020B0604020202020204" pitchFamily="34" charset="0"/>
              <a:buChar char="•"/>
            </a:pPr>
            <a:r>
              <a:rPr lang="en-US" sz="2000" dirty="0"/>
              <a:t>If an intent can pass through the filters of more than one activity or service, the user may be asked which component to activate.</a:t>
            </a:r>
          </a:p>
          <a:p>
            <a:pPr marL="342900" indent="-342900">
              <a:buFont typeface="Arial" panose="020B0604020202020204" pitchFamily="34" charset="0"/>
              <a:buChar char="•"/>
            </a:pPr>
            <a:r>
              <a:rPr lang="en-US" sz="2000" dirty="0"/>
              <a:t>If no target can be found, an exception is raised</a:t>
            </a:r>
            <a:endParaRPr lang="ru-RU" sz="2000" dirty="0"/>
          </a:p>
        </p:txBody>
      </p:sp>
      <p:pic>
        <p:nvPicPr>
          <p:cNvPr id="8" name="Picture 2" descr="http://img.wonderhowto.com/img/78/86/63557636689535/0/launch-any-navigation-app-directly-from-google-search-android.w65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89239" y="1211711"/>
            <a:ext cx="2634303"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17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Main components of Android application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Картинки по запросу android app compon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5942" y="1185863"/>
            <a:ext cx="56959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923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Broadcast Receivers</a:t>
            </a:r>
          </a:p>
          <a:p>
            <a:endParaRPr lang="ru-RU" sz="4400" dirty="0">
              <a:solidFill>
                <a:schemeClr val="bg1"/>
              </a:solidFill>
            </a:endParaRPr>
          </a:p>
        </p:txBody>
      </p:sp>
    </p:spTree>
    <p:extLst>
      <p:ext uri="{BB962C8B-B14F-4D97-AF65-F5344CB8AC3E}">
        <p14:creationId xmlns:p14="http://schemas.microsoft.com/office/powerpoint/2010/main" val="1038829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Broadcast Receivers</a:t>
            </a:r>
            <a:endParaRPr lang="ru-RU" sz="3600" dirty="0"/>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9" y="1076034"/>
            <a:ext cx="5003390"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Broadcast Receivers simply respond to broadcast messages from other applications or from the system itself.</a:t>
            </a:r>
          </a:p>
          <a:p>
            <a:pPr marL="0" indent="0">
              <a:buNone/>
            </a:pPr>
            <a:endParaRPr lang="en-US" sz="2000" dirty="0"/>
          </a:p>
          <a:p>
            <a:pPr marL="0" indent="0">
              <a:buNone/>
            </a:pPr>
            <a:r>
              <a:rPr lang="en-US" sz="2000" dirty="0"/>
              <a:t>There are following two important steps to make </a:t>
            </a:r>
            <a:r>
              <a:rPr lang="en-US" sz="2000" dirty="0" err="1"/>
              <a:t>BroadcastReceiver</a:t>
            </a:r>
            <a:r>
              <a:rPr lang="en-US" sz="2000" dirty="0"/>
              <a:t> works for the system broadcasted intents −</a:t>
            </a:r>
          </a:p>
          <a:p>
            <a:r>
              <a:rPr lang="en-US" sz="2000" dirty="0"/>
              <a:t>Creating the Broadcast Receiver.</a:t>
            </a:r>
          </a:p>
          <a:p>
            <a:r>
              <a:rPr lang="en-US" sz="2000" dirty="0"/>
              <a:t>Registering Broadcast Receiver</a:t>
            </a:r>
          </a:p>
          <a:p>
            <a:endParaRPr lang="ru-RU" dirty="0"/>
          </a:p>
        </p:txBody>
      </p:sp>
      <p:pic>
        <p:nvPicPr>
          <p:cNvPr id="1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098" y="1309747"/>
            <a:ext cx="4756443" cy="2904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92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Creating the Broadcast Receiver</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0" name="Текст 2"/>
          <p:cNvSpPr txBox="1">
            <a:spLocks/>
          </p:cNvSpPr>
          <p:nvPr/>
        </p:nvSpPr>
        <p:spPr>
          <a:xfrm>
            <a:off x="426098" y="1076034"/>
            <a:ext cx="11018189"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broadcast receiver is implemented as a subclass of </a:t>
            </a:r>
            <a:r>
              <a:rPr lang="en-US" sz="2000" dirty="0" err="1"/>
              <a:t>BroadcastReceiver</a:t>
            </a:r>
            <a:r>
              <a:rPr lang="en-US" sz="2000" dirty="0"/>
              <a:t> class and overriding the </a:t>
            </a:r>
            <a:r>
              <a:rPr lang="en-US" sz="2000" dirty="0" err="1"/>
              <a:t>onReceive</a:t>
            </a:r>
            <a:r>
              <a:rPr lang="en-US" sz="2000" dirty="0"/>
              <a:t>() method where each message is received as a Intent object parameter.</a:t>
            </a:r>
            <a:endParaRPr lang="ru-RU" dirty="0"/>
          </a:p>
        </p:txBody>
      </p:sp>
      <p:sp>
        <p:nvSpPr>
          <p:cNvPr id="4" name="Rectangle 3"/>
          <p:cNvSpPr>
            <a:spLocks noChangeArrowheads="1"/>
          </p:cNvSpPr>
          <p:nvPr/>
        </p:nvSpPr>
        <p:spPr bwMode="auto">
          <a:xfrm>
            <a:off x="589383" y="1897201"/>
            <a:ext cx="8468891" cy="1635033"/>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000088"/>
                </a:solidFill>
                <a:effectLst/>
                <a:cs typeface="Arial" pitchFamily="34" charset="0"/>
              </a:rPr>
              <a:t>public</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class</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MyReceiver</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extends</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BroadcastReceiver</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endParaRPr kumimoji="0" lang="en-US" altLang="ru-RU" sz="2000"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2000" dirty="0">
                <a:solidFill>
                  <a:srgbClr val="313131"/>
                </a:solidFill>
                <a:cs typeface="Arial" pitchFamily="34" charset="0"/>
              </a:rPr>
              <a:t>    </a:t>
            </a:r>
            <a:r>
              <a:rPr kumimoji="0" lang="ru-RU" altLang="ru-RU" sz="2000" b="0" i="0" u="none" strike="noStrike" cap="none" normalizeH="0" baseline="0" dirty="0">
                <a:ln>
                  <a:noFill/>
                </a:ln>
                <a:solidFill>
                  <a:srgbClr val="006666"/>
                </a:solidFill>
                <a:effectLst/>
                <a:cs typeface="Arial" pitchFamily="34" charset="0"/>
              </a:rPr>
              <a:t>@Override</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public</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0088"/>
                </a:solidFill>
                <a:effectLst/>
                <a:cs typeface="Arial" pitchFamily="34" charset="0"/>
              </a:rPr>
              <a:t>void</a:t>
            </a:r>
            <a:r>
              <a:rPr kumimoji="0" lang="ru-RU" altLang="ru-RU" sz="2000" b="0" i="0" u="none" strike="noStrike" cap="none" normalizeH="0" baseline="0" dirty="0">
                <a:ln>
                  <a:noFill/>
                </a:ln>
                <a:solidFill>
                  <a:srgbClr val="313131"/>
                </a:solidFill>
                <a:effectLst/>
                <a:cs typeface="Arial" pitchFamily="34" charset="0"/>
              </a:rPr>
              <a:t> onReceive</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7F0055"/>
                </a:solidFill>
                <a:effectLst/>
                <a:cs typeface="Arial" pitchFamily="34" charset="0"/>
              </a:rPr>
              <a:t>Context</a:t>
            </a:r>
            <a:r>
              <a:rPr kumimoji="0" lang="ru-RU" altLang="ru-RU" sz="2000" b="0" i="0" u="none" strike="noStrike" cap="none" normalizeH="0" baseline="0" dirty="0">
                <a:ln>
                  <a:noFill/>
                </a:ln>
                <a:solidFill>
                  <a:srgbClr val="313131"/>
                </a:solidFill>
                <a:effectLst/>
                <a:cs typeface="Arial" pitchFamily="34" charset="0"/>
              </a:rPr>
              <a:t> context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Intent</a:t>
            </a:r>
            <a:r>
              <a:rPr kumimoji="0" lang="ru-RU" altLang="ru-RU" sz="2000" b="0" i="0" u="none" strike="noStrike" cap="none" normalizeH="0" baseline="0" dirty="0">
                <a:ln>
                  <a:noFill/>
                </a:ln>
                <a:solidFill>
                  <a:srgbClr val="313131"/>
                </a:solidFill>
                <a:effectLst/>
                <a:cs typeface="Arial" pitchFamily="34" charset="0"/>
              </a:rPr>
              <a:t> intent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en-US" altLang="ru-RU" sz="2000" b="0" i="0" u="none" strike="noStrike" cap="none" normalizeH="0" baseline="0" dirty="0">
                <a:ln>
                  <a:noFill/>
                </a:ln>
                <a:solidFill>
                  <a:srgbClr val="31313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2000" dirty="0">
                <a:solidFill>
                  <a:srgbClr val="313131"/>
                </a:solidFill>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Toast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makeText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context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r>
              <a:rPr kumimoji="0" lang="ru-RU" altLang="ru-RU" sz="2000" b="0" i="0" u="none" strike="noStrike" cap="none" normalizeH="0" baseline="0" dirty="0">
                <a:ln>
                  <a:noFill/>
                </a:ln>
                <a:solidFill>
                  <a:srgbClr val="008800"/>
                </a:solidFill>
                <a:effectLst/>
                <a:cs typeface="Arial" pitchFamily="34" charset="0"/>
              </a:rPr>
              <a:t>"Intent Detected."</a:t>
            </a:r>
            <a:r>
              <a:rPr kumimoji="0" lang="ru-RU" altLang="ru-RU" sz="2000" b="0" i="0" u="none" strike="noStrike" cap="none" normalizeH="0" baseline="0" dirty="0">
                <a:ln>
                  <a:noFill/>
                </a:ln>
                <a:solidFill>
                  <a:srgbClr val="666600"/>
                </a:solidFill>
                <a:effectLst/>
                <a:cs typeface="Arial" pitchFamily="34" charset="0"/>
              </a:rPr>
              <a:t>,</a:t>
            </a:r>
            <a:r>
              <a:rPr kumimoji="0" lang="en-US" altLang="ru-RU" sz="2000" b="0" i="0" u="none" strike="noStrike" cap="none" normalizeH="0" baseline="0" dirty="0">
                <a:ln>
                  <a:noFill/>
                </a:ln>
                <a:solidFill>
                  <a:srgbClr val="666600"/>
                </a:solidFill>
                <a:effectLst/>
                <a:cs typeface="Arial" pitchFamily="34" charset="0"/>
              </a:rPr>
              <a:t> </a:t>
            </a:r>
            <a:r>
              <a:rPr kumimoji="0" lang="ru-RU" altLang="ru-RU" sz="2000" b="0" i="0" u="none" strike="noStrike" cap="none" normalizeH="0" baseline="0" dirty="0">
                <a:ln>
                  <a:noFill/>
                </a:ln>
                <a:solidFill>
                  <a:srgbClr val="7F0055"/>
                </a:solidFill>
                <a:effectLst/>
                <a:cs typeface="Arial" pitchFamily="34" charset="0"/>
              </a:rPr>
              <a:t>Toast</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LENGTH_LONG</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show</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endParaRPr kumimoji="0" lang="en-US" altLang="ru-RU" sz="2000"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sz="2000" dirty="0">
                <a:solidFill>
                  <a:srgbClr val="313131"/>
                </a:solidFill>
                <a:cs typeface="Arial" pitchFamily="34" charset="0"/>
              </a:rPr>
              <a:t>     </a:t>
            </a: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rgbClr val="313131"/>
                </a:solidFill>
                <a:effectLst/>
                <a:cs typeface="Arial" pitchFamily="34" charset="0"/>
              </a:rPr>
              <a:t> </a:t>
            </a:r>
            <a:endParaRPr kumimoji="0" lang="en-US" altLang="ru-RU" sz="2000"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000" b="0" i="0" u="none" strike="noStrike" cap="none" normalizeH="0" baseline="0" dirty="0">
                <a:ln>
                  <a:noFill/>
                </a:ln>
                <a:solidFill>
                  <a:srgbClr val="666600"/>
                </a:solidFill>
                <a:effectLst/>
                <a:cs typeface="Arial" pitchFamily="34" charset="0"/>
              </a:rPr>
              <a:t>}</a:t>
            </a:r>
            <a:r>
              <a:rPr kumimoji="0" lang="ru-RU" altLang="ru-RU" sz="2000" b="0" i="0" u="none" strike="noStrike" cap="none" normalizeH="0" baseline="0" dirty="0">
                <a:ln>
                  <a:noFill/>
                </a:ln>
                <a:solidFill>
                  <a:schemeClr val="tx1"/>
                </a:solidFill>
                <a:effectLst/>
                <a:cs typeface="Arial" pitchFamily="34" charset="0"/>
              </a:rPr>
              <a:t> </a:t>
            </a:r>
          </a:p>
        </p:txBody>
      </p:sp>
    </p:spTree>
    <p:extLst>
      <p:ext uri="{BB962C8B-B14F-4D97-AF65-F5344CB8AC3E}">
        <p14:creationId xmlns:p14="http://schemas.microsoft.com/office/powerpoint/2010/main" val="1190440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Registering Broadcast Receiver</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7" y="6492875"/>
            <a:ext cx="10117493" cy="365125"/>
          </a:xfrm>
        </p:spPr>
        <p:txBody>
          <a:bodyPr/>
          <a:lstStyle/>
          <a:p>
            <a:pPr algn="l"/>
            <a:r>
              <a:rPr lang="en-US" sz="1400" dirty="0"/>
              <a:t>Android Programming: Activities &amp; Intents</a:t>
            </a:r>
          </a:p>
        </p:txBody>
      </p:sp>
      <p:sp>
        <p:nvSpPr>
          <p:cNvPr id="4" name="Rectangle 3"/>
          <p:cNvSpPr>
            <a:spLocks noChangeArrowheads="1"/>
          </p:cNvSpPr>
          <p:nvPr/>
        </p:nvSpPr>
        <p:spPr bwMode="auto">
          <a:xfrm>
            <a:off x="1874577" y="2282799"/>
            <a:ext cx="9868582" cy="317391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lvl="0" fontAlgn="base">
              <a:spcBef>
                <a:spcPct val="0"/>
              </a:spcBef>
              <a:spcAft>
                <a:spcPct val="0"/>
              </a:spcAft>
            </a:pPr>
            <a:r>
              <a:rPr lang="en-US" sz="2000" dirty="0">
                <a:solidFill>
                  <a:srgbClr val="000088"/>
                </a:solidFill>
              </a:rPr>
              <a:t>&lt;application</a:t>
            </a:r>
            <a:r>
              <a:rPr lang="en-US" sz="2000" dirty="0"/>
              <a:t> </a:t>
            </a:r>
            <a:r>
              <a:rPr lang="en-US" sz="2000" dirty="0" err="1">
                <a:solidFill>
                  <a:srgbClr val="7F0055"/>
                </a:solidFill>
              </a:rPr>
              <a:t>android:icon</a:t>
            </a:r>
            <a:r>
              <a:rPr lang="en-US" sz="2000" dirty="0">
                <a:solidFill>
                  <a:srgbClr val="666600"/>
                </a:solidFill>
              </a:rPr>
              <a:t>=</a:t>
            </a:r>
            <a:r>
              <a:rPr lang="en-US" sz="2000" dirty="0">
                <a:solidFill>
                  <a:srgbClr val="008800"/>
                </a:solidFill>
              </a:rPr>
              <a:t>"@</a:t>
            </a:r>
            <a:r>
              <a:rPr lang="en-US" sz="2000" dirty="0" err="1">
                <a:solidFill>
                  <a:srgbClr val="008800"/>
                </a:solidFill>
              </a:rPr>
              <a:t>drawable</a:t>
            </a:r>
            <a:r>
              <a:rPr lang="en-US" sz="2000" dirty="0">
                <a:solidFill>
                  <a:srgbClr val="008800"/>
                </a:solidFill>
              </a:rPr>
              <a:t>/</a:t>
            </a:r>
            <a:r>
              <a:rPr lang="en-US" sz="2000" dirty="0" err="1">
                <a:solidFill>
                  <a:srgbClr val="008800"/>
                </a:solidFill>
              </a:rPr>
              <a:t>ic_launcher</a:t>
            </a:r>
            <a:r>
              <a:rPr lang="en-US" sz="2000" dirty="0">
                <a:solidFill>
                  <a:srgbClr val="008800"/>
                </a:solidFill>
              </a:rPr>
              <a:t>"</a:t>
            </a:r>
            <a:r>
              <a:rPr lang="en-US" sz="2000" dirty="0"/>
              <a:t> </a:t>
            </a:r>
          </a:p>
          <a:p>
            <a:pPr lvl="0" fontAlgn="base">
              <a:spcBef>
                <a:spcPct val="0"/>
              </a:spcBef>
              <a:spcAft>
                <a:spcPct val="0"/>
              </a:spcAft>
            </a:pPr>
            <a:r>
              <a:rPr lang="en-US" sz="2000" dirty="0">
                <a:solidFill>
                  <a:srgbClr val="7F0055"/>
                </a:solidFill>
              </a:rPr>
              <a:t>                       </a:t>
            </a:r>
            <a:r>
              <a:rPr lang="en-US" sz="2000" dirty="0" err="1">
                <a:solidFill>
                  <a:srgbClr val="7F0055"/>
                </a:solidFill>
              </a:rPr>
              <a:t>android:label</a:t>
            </a:r>
            <a:r>
              <a:rPr lang="en-US" sz="2000" dirty="0">
                <a:solidFill>
                  <a:srgbClr val="666600"/>
                </a:solidFill>
              </a:rPr>
              <a:t>=</a:t>
            </a:r>
            <a:r>
              <a:rPr lang="en-US" sz="2000" dirty="0">
                <a:solidFill>
                  <a:srgbClr val="008800"/>
                </a:solidFill>
              </a:rPr>
              <a:t>"@string/</a:t>
            </a:r>
            <a:r>
              <a:rPr lang="en-US" sz="2000" dirty="0" err="1">
                <a:solidFill>
                  <a:srgbClr val="008800"/>
                </a:solidFill>
              </a:rPr>
              <a:t>app_name</a:t>
            </a:r>
            <a:r>
              <a:rPr lang="en-US" sz="2000" dirty="0">
                <a:solidFill>
                  <a:srgbClr val="008800"/>
                </a:solidFill>
              </a:rPr>
              <a:t>"</a:t>
            </a:r>
            <a:r>
              <a:rPr lang="en-US" sz="2000" dirty="0"/>
              <a:t> </a:t>
            </a:r>
          </a:p>
          <a:p>
            <a:pPr lvl="0" fontAlgn="base">
              <a:spcBef>
                <a:spcPct val="0"/>
              </a:spcBef>
              <a:spcAft>
                <a:spcPct val="0"/>
              </a:spcAft>
            </a:pPr>
            <a:r>
              <a:rPr lang="en-US" sz="2000" dirty="0">
                <a:solidFill>
                  <a:srgbClr val="7F0055"/>
                </a:solidFill>
              </a:rPr>
              <a:t>                       </a:t>
            </a:r>
            <a:r>
              <a:rPr lang="en-US" sz="2000" dirty="0" err="1">
                <a:solidFill>
                  <a:srgbClr val="7F0055"/>
                </a:solidFill>
              </a:rPr>
              <a:t>android:theme</a:t>
            </a:r>
            <a:r>
              <a:rPr lang="en-US" sz="2000" dirty="0">
                <a:solidFill>
                  <a:srgbClr val="666600"/>
                </a:solidFill>
              </a:rPr>
              <a:t>=</a:t>
            </a:r>
            <a:r>
              <a:rPr lang="en-US" sz="2000" dirty="0">
                <a:solidFill>
                  <a:srgbClr val="008800"/>
                </a:solidFill>
              </a:rPr>
              <a:t>"@style/</a:t>
            </a:r>
            <a:r>
              <a:rPr lang="en-US" sz="2000" dirty="0" err="1">
                <a:solidFill>
                  <a:srgbClr val="008800"/>
                </a:solidFill>
              </a:rPr>
              <a:t>AppTheme</a:t>
            </a:r>
            <a:r>
              <a:rPr lang="en-US" sz="2000" dirty="0">
                <a:solidFill>
                  <a:srgbClr val="008800"/>
                </a:solidFill>
              </a:rPr>
              <a:t>"</a:t>
            </a:r>
            <a:r>
              <a:rPr lang="en-US" sz="2000" dirty="0"/>
              <a:t> </a:t>
            </a:r>
            <a:r>
              <a:rPr lang="en-US" sz="2000" dirty="0">
                <a:solidFill>
                  <a:srgbClr val="000088"/>
                </a:solidFill>
              </a:rPr>
              <a:t>&gt;</a:t>
            </a:r>
          </a:p>
          <a:p>
            <a:pPr lvl="0" fontAlgn="base">
              <a:spcBef>
                <a:spcPct val="0"/>
              </a:spcBef>
              <a:spcAft>
                <a:spcPct val="0"/>
              </a:spcAft>
            </a:pPr>
            <a:r>
              <a:rPr lang="en-US" sz="2000" dirty="0"/>
              <a:t>                       </a:t>
            </a:r>
            <a:r>
              <a:rPr lang="en-US" sz="2000" dirty="0">
                <a:solidFill>
                  <a:srgbClr val="000088"/>
                </a:solidFill>
              </a:rPr>
              <a:t>&lt;receiver</a:t>
            </a:r>
            <a:r>
              <a:rPr lang="en-US" sz="2000" dirty="0"/>
              <a:t> </a:t>
            </a:r>
            <a:r>
              <a:rPr lang="en-US" sz="2000" dirty="0" err="1">
                <a:solidFill>
                  <a:srgbClr val="7F0055"/>
                </a:solidFill>
              </a:rPr>
              <a:t>android:name</a:t>
            </a:r>
            <a:r>
              <a:rPr lang="en-US" sz="2000" dirty="0">
                <a:solidFill>
                  <a:srgbClr val="666600"/>
                </a:solidFill>
              </a:rPr>
              <a:t>=</a:t>
            </a:r>
            <a:r>
              <a:rPr lang="en-US" sz="2000" dirty="0">
                <a:solidFill>
                  <a:srgbClr val="008800"/>
                </a:solidFill>
              </a:rPr>
              <a:t>"</a:t>
            </a:r>
            <a:r>
              <a:rPr lang="en-US" sz="2000" dirty="0" err="1">
                <a:solidFill>
                  <a:srgbClr val="008800"/>
                </a:solidFill>
              </a:rPr>
              <a:t>MyReceiver</a:t>
            </a:r>
            <a:r>
              <a:rPr lang="en-US" sz="2000" dirty="0">
                <a:solidFill>
                  <a:srgbClr val="008800"/>
                </a:solidFill>
              </a:rPr>
              <a:t>"</a:t>
            </a:r>
            <a:r>
              <a:rPr lang="en-US" sz="2000" dirty="0">
                <a:solidFill>
                  <a:srgbClr val="000088"/>
                </a:solidFill>
              </a:rPr>
              <a:t>&gt;</a:t>
            </a:r>
            <a:r>
              <a:rPr lang="en-US" sz="2000" dirty="0"/>
              <a:t> </a:t>
            </a:r>
          </a:p>
          <a:p>
            <a:pPr lvl="0" fontAlgn="base">
              <a:spcBef>
                <a:spcPct val="0"/>
              </a:spcBef>
              <a:spcAft>
                <a:spcPct val="0"/>
              </a:spcAft>
            </a:pPr>
            <a:r>
              <a:rPr lang="en-US" sz="2000" dirty="0">
                <a:solidFill>
                  <a:srgbClr val="000088"/>
                </a:solidFill>
              </a:rPr>
              <a:t>                           &lt;intent-filter&gt;</a:t>
            </a:r>
          </a:p>
          <a:p>
            <a:pPr lvl="0" fontAlgn="base">
              <a:spcBef>
                <a:spcPct val="0"/>
              </a:spcBef>
              <a:spcAft>
                <a:spcPct val="0"/>
              </a:spcAft>
            </a:pPr>
            <a:r>
              <a:rPr lang="en-US" sz="2000" dirty="0">
                <a:solidFill>
                  <a:srgbClr val="000088"/>
                </a:solidFill>
              </a:rPr>
              <a:t>                                   &lt;action</a:t>
            </a:r>
            <a:r>
              <a:rPr lang="en-US" sz="2000" dirty="0"/>
              <a:t> </a:t>
            </a:r>
            <a:r>
              <a:rPr lang="en-US" sz="2000" dirty="0" err="1">
                <a:solidFill>
                  <a:srgbClr val="7F0055"/>
                </a:solidFill>
              </a:rPr>
              <a:t>android:name</a:t>
            </a:r>
            <a:r>
              <a:rPr lang="en-US" sz="2000" dirty="0">
                <a:solidFill>
                  <a:srgbClr val="666600"/>
                </a:solidFill>
              </a:rPr>
              <a:t>=</a:t>
            </a:r>
            <a:r>
              <a:rPr lang="en-US" sz="2000" dirty="0">
                <a:solidFill>
                  <a:srgbClr val="008800"/>
                </a:solidFill>
              </a:rPr>
              <a:t>"</a:t>
            </a:r>
            <a:r>
              <a:rPr lang="en-US" sz="2000" dirty="0" err="1">
                <a:solidFill>
                  <a:srgbClr val="008800"/>
                </a:solidFill>
              </a:rPr>
              <a:t>android.intent.action.BOOT_COMPLETED</a:t>
            </a:r>
            <a:r>
              <a:rPr lang="en-US" sz="2000" dirty="0">
                <a:solidFill>
                  <a:srgbClr val="008800"/>
                </a:solidFill>
              </a:rPr>
              <a:t>"</a:t>
            </a:r>
            <a:r>
              <a:rPr lang="en-US" sz="2000" dirty="0">
                <a:solidFill>
                  <a:srgbClr val="000088"/>
                </a:solidFill>
              </a:rPr>
              <a:t>&gt;</a:t>
            </a:r>
            <a:r>
              <a:rPr lang="en-US" sz="2000" dirty="0"/>
              <a:t> </a:t>
            </a:r>
          </a:p>
          <a:p>
            <a:pPr lvl="0" fontAlgn="base">
              <a:spcBef>
                <a:spcPct val="0"/>
              </a:spcBef>
              <a:spcAft>
                <a:spcPct val="0"/>
              </a:spcAft>
            </a:pPr>
            <a:r>
              <a:rPr lang="en-US" sz="2000" dirty="0">
                <a:solidFill>
                  <a:srgbClr val="000088"/>
                </a:solidFill>
              </a:rPr>
              <a:t>                                   &lt;/action&gt;</a:t>
            </a:r>
            <a:r>
              <a:rPr lang="en-US" sz="2000" dirty="0"/>
              <a:t> </a:t>
            </a:r>
          </a:p>
          <a:p>
            <a:pPr lvl="0" fontAlgn="base">
              <a:spcBef>
                <a:spcPct val="0"/>
              </a:spcBef>
              <a:spcAft>
                <a:spcPct val="0"/>
              </a:spcAft>
            </a:pPr>
            <a:r>
              <a:rPr lang="en-US" sz="2000" dirty="0">
                <a:solidFill>
                  <a:srgbClr val="000088"/>
                </a:solidFill>
              </a:rPr>
              <a:t>                           &lt;/intent-filter&gt;</a:t>
            </a:r>
            <a:r>
              <a:rPr lang="en-US" sz="2000" dirty="0"/>
              <a:t> </a:t>
            </a:r>
          </a:p>
          <a:p>
            <a:pPr lvl="0" fontAlgn="base">
              <a:spcBef>
                <a:spcPct val="0"/>
              </a:spcBef>
              <a:spcAft>
                <a:spcPct val="0"/>
              </a:spcAft>
            </a:pPr>
            <a:r>
              <a:rPr lang="en-US" sz="2000" dirty="0">
                <a:solidFill>
                  <a:srgbClr val="000088"/>
                </a:solidFill>
              </a:rPr>
              <a:t>                       &lt;/receiver&gt;</a:t>
            </a:r>
            <a:r>
              <a:rPr lang="en-US" sz="2000" dirty="0"/>
              <a:t> </a:t>
            </a:r>
          </a:p>
          <a:p>
            <a:pPr lvl="0" fontAlgn="base">
              <a:spcBef>
                <a:spcPct val="0"/>
              </a:spcBef>
              <a:spcAft>
                <a:spcPct val="0"/>
              </a:spcAft>
            </a:pPr>
            <a:r>
              <a:rPr lang="en-US" sz="2000" dirty="0">
                <a:solidFill>
                  <a:srgbClr val="000088"/>
                </a:solidFill>
              </a:rPr>
              <a:t>&lt;/application&gt;</a:t>
            </a:r>
            <a:endParaRPr kumimoji="0" lang="ru-RU" altLang="ru-RU" sz="2000" b="0" i="0" u="none" strike="noStrike" cap="none" normalizeH="0" baseline="0" dirty="0">
              <a:ln>
                <a:noFill/>
              </a:ln>
              <a:solidFill>
                <a:schemeClr val="tx1"/>
              </a:solidFill>
              <a:effectLst/>
              <a:cs typeface="Arial" pitchFamily="34" charset="0"/>
            </a:endParaRPr>
          </a:p>
        </p:txBody>
      </p:sp>
      <p:sp>
        <p:nvSpPr>
          <p:cNvPr id="2" name="Rectangle 1"/>
          <p:cNvSpPr/>
          <p:nvPr/>
        </p:nvSpPr>
        <p:spPr>
          <a:xfrm>
            <a:off x="426097" y="960391"/>
            <a:ext cx="11765903" cy="1323439"/>
          </a:xfrm>
          <a:prstGeom prst="rect">
            <a:avLst/>
          </a:prstGeom>
        </p:spPr>
        <p:txBody>
          <a:bodyPr wrap="square">
            <a:spAutoFit/>
          </a:bodyPr>
          <a:lstStyle/>
          <a:p>
            <a:r>
              <a:rPr lang="en-US" sz="2000" dirty="0"/>
              <a:t>An application listens for specific broadcast intents by registering a broadcast receiver in </a:t>
            </a:r>
            <a:r>
              <a:rPr lang="en-US" sz="2000" i="1" dirty="0"/>
              <a:t>AndroidManifest.xml</a:t>
            </a:r>
            <a:r>
              <a:rPr lang="en-US" sz="2000" dirty="0"/>
              <a:t> file. Consider we are going to register </a:t>
            </a:r>
            <a:r>
              <a:rPr lang="en-US" sz="2000" i="1" dirty="0" err="1"/>
              <a:t>MyReceiver</a:t>
            </a:r>
            <a:r>
              <a:rPr lang="en-US" sz="2000" dirty="0"/>
              <a:t> for system generated event ACTION_BOOT_COMPLETED which is fired by the system once the Android system has completed the boot process.</a:t>
            </a:r>
            <a:endParaRPr lang="ru-RU" sz="2000" dirty="0"/>
          </a:p>
        </p:txBody>
      </p:sp>
    </p:spTree>
    <p:extLst>
      <p:ext uri="{BB962C8B-B14F-4D97-AF65-F5344CB8AC3E}">
        <p14:creationId xmlns:p14="http://schemas.microsoft.com/office/powerpoint/2010/main" val="3800774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Standard Broadcast Actions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7" y="6492875"/>
            <a:ext cx="10117493" cy="365125"/>
          </a:xfrm>
        </p:spPr>
        <p:txBody>
          <a:bodyPr/>
          <a:lstStyle/>
          <a:p>
            <a:pPr algn="l"/>
            <a:r>
              <a:rPr lang="en-US" sz="1400" dirty="0"/>
              <a:t>Android Programming: Activities &amp; Intents</a:t>
            </a:r>
          </a:p>
        </p:txBody>
      </p:sp>
      <p:sp>
        <p:nvSpPr>
          <p:cNvPr id="2" name="Rectangle 1"/>
          <p:cNvSpPr/>
          <p:nvPr/>
        </p:nvSpPr>
        <p:spPr>
          <a:xfrm>
            <a:off x="426097" y="960391"/>
            <a:ext cx="11765903" cy="5016758"/>
          </a:xfrm>
          <a:prstGeom prst="rect">
            <a:avLst/>
          </a:prstGeom>
        </p:spPr>
        <p:txBody>
          <a:bodyPr wrap="square">
            <a:spAutoFit/>
          </a:bodyPr>
          <a:lstStyle/>
          <a:p>
            <a:pPr marL="342900" indent="-342900">
              <a:buFont typeface="Arial" panose="020B0604020202020204" pitchFamily="34" charset="0"/>
              <a:buChar char="•"/>
            </a:pPr>
            <a:r>
              <a:rPr lang="en-US" sz="2000" dirty="0"/>
              <a:t>ACTION_TIME_TICK</a:t>
            </a:r>
          </a:p>
          <a:p>
            <a:pPr marL="342900" indent="-342900">
              <a:buFont typeface="Arial" panose="020B0604020202020204" pitchFamily="34" charset="0"/>
              <a:buChar char="•"/>
            </a:pPr>
            <a:r>
              <a:rPr lang="en-US" sz="2000" dirty="0"/>
              <a:t>ACTION_TIME_CHANGED</a:t>
            </a:r>
          </a:p>
          <a:p>
            <a:pPr marL="342900" indent="-342900">
              <a:buFont typeface="Arial" panose="020B0604020202020204" pitchFamily="34" charset="0"/>
              <a:buChar char="•"/>
            </a:pPr>
            <a:r>
              <a:rPr lang="en-US" sz="2000" dirty="0"/>
              <a:t>ACTION_TIMEZONE_CHANGED</a:t>
            </a:r>
          </a:p>
          <a:p>
            <a:pPr marL="342900" indent="-342900">
              <a:buFont typeface="Arial" panose="020B0604020202020204" pitchFamily="34" charset="0"/>
              <a:buChar char="•"/>
            </a:pPr>
            <a:r>
              <a:rPr lang="en-US" sz="2000" dirty="0"/>
              <a:t>ACTION_BOOT_COMPLETED</a:t>
            </a:r>
          </a:p>
          <a:p>
            <a:pPr marL="342900" indent="-342900">
              <a:buFont typeface="Arial" panose="020B0604020202020204" pitchFamily="34" charset="0"/>
              <a:buChar char="•"/>
            </a:pPr>
            <a:r>
              <a:rPr lang="en-US" sz="2000" dirty="0"/>
              <a:t>ACTION_PACKAGE_ADDED</a:t>
            </a:r>
          </a:p>
          <a:p>
            <a:pPr marL="342900" indent="-342900">
              <a:buFont typeface="Arial" panose="020B0604020202020204" pitchFamily="34" charset="0"/>
              <a:buChar char="•"/>
            </a:pPr>
            <a:r>
              <a:rPr lang="en-US" sz="2000" dirty="0"/>
              <a:t>ACTION_PACKAGE_CHANGED</a:t>
            </a:r>
          </a:p>
          <a:p>
            <a:pPr marL="342900" indent="-342900">
              <a:buFont typeface="Arial" panose="020B0604020202020204" pitchFamily="34" charset="0"/>
              <a:buChar char="•"/>
            </a:pPr>
            <a:r>
              <a:rPr lang="en-US" sz="2000" dirty="0"/>
              <a:t>ACTION_PACKAGE_REMOVED</a:t>
            </a:r>
          </a:p>
          <a:p>
            <a:pPr marL="342900" indent="-342900">
              <a:buFont typeface="Arial" panose="020B0604020202020204" pitchFamily="34" charset="0"/>
              <a:buChar char="•"/>
            </a:pPr>
            <a:r>
              <a:rPr lang="en-US" sz="2000" dirty="0"/>
              <a:t>ACTION_PACKAGE_RESTARTED</a:t>
            </a:r>
          </a:p>
          <a:p>
            <a:pPr marL="342900" indent="-342900">
              <a:buFont typeface="Arial" panose="020B0604020202020204" pitchFamily="34" charset="0"/>
              <a:buChar char="•"/>
            </a:pPr>
            <a:r>
              <a:rPr lang="en-US" sz="2000" dirty="0"/>
              <a:t>ACTION_PACKAGE_DATA_CLEARED</a:t>
            </a:r>
          </a:p>
          <a:p>
            <a:pPr marL="342900" indent="-342900">
              <a:buFont typeface="Arial" panose="020B0604020202020204" pitchFamily="34" charset="0"/>
              <a:buChar char="•"/>
            </a:pPr>
            <a:r>
              <a:rPr lang="en-US" sz="2000" dirty="0"/>
              <a:t>ACTION_PACKAGES_SUSPENDED</a:t>
            </a:r>
          </a:p>
          <a:p>
            <a:pPr marL="342900" indent="-342900">
              <a:buFont typeface="Arial" panose="020B0604020202020204" pitchFamily="34" charset="0"/>
              <a:buChar char="•"/>
            </a:pPr>
            <a:r>
              <a:rPr lang="en-US" sz="2000" dirty="0"/>
              <a:t>ACTION_PACKAGES_UNSUSPENDED</a:t>
            </a:r>
          </a:p>
          <a:p>
            <a:pPr marL="342900" indent="-342900">
              <a:buFont typeface="Arial" panose="020B0604020202020204" pitchFamily="34" charset="0"/>
              <a:buChar char="•"/>
            </a:pPr>
            <a:r>
              <a:rPr lang="en-US" sz="2000" dirty="0"/>
              <a:t>ACTION_UID_REMOVED</a:t>
            </a:r>
          </a:p>
          <a:p>
            <a:pPr marL="342900" indent="-342900">
              <a:buFont typeface="Arial" panose="020B0604020202020204" pitchFamily="34" charset="0"/>
              <a:buChar char="•"/>
            </a:pPr>
            <a:r>
              <a:rPr lang="en-US" sz="2000" dirty="0"/>
              <a:t>ACTION_BATTERY_CHANGED</a:t>
            </a:r>
          </a:p>
          <a:p>
            <a:pPr marL="342900" indent="-342900">
              <a:buFont typeface="Arial" panose="020B0604020202020204" pitchFamily="34" charset="0"/>
              <a:buChar char="•"/>
            </a:pPr>
            <a:r>
              <a:rPr lang="en-US" sz="2000" dirty="0"/>
              <a:t>ACTION_POWER_CONNECTED</a:t>
            </a:r>
          </a:p>
          <a:p>
            <a:pPr marL="342900" indent="-342900">
              <a:buFont typeface="Arial" panose="020B0604020202020204" pitchFamily="34" charset="0"/>
              <a:buChar char="•"/>
            </a:pPr>
            <a:r>
              <a:rPr lang="en-US" sz="2000" dirty="0"/>
              <a:t>ACTION_POWER_DISCONNECTED</a:t>
            </a:r>
          </a:p>
          <a:p>
            <a:pPr marL="342900" indent="-342900">
              <a:buFont typeface="Arial" panose="020B0604020202020204" pitchFamily="34" charset="0"/>
              <a:buChar char="•"/>
            </a:pPr>
            <a:r>
              <a:rPr lang="en-US" sz="2000" dirty="0"/>
              <a:t>ACTION_SHUTDOWN</a:t>
            </a:r>
            <a:endParaRPr lang="ru-RU" sz="2000" dirty="0"/>
          </a:p>
        </p:txBody>
      </p:sp>
    </p:spTree>
    <p:extLst>
      <p:ext uri="{BB962C8B-B14F-4D97-AF65-F5344CB8AC3E}">
        <p14:creationId xmlns:p14="http://schemas.microsoft.com/office/powerpoint/2010/main" val="1717885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Broadcasting Custom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9"/>
          <p:cNvSpPr>
            <a:spLocks noGrp="1"/>
          </p:cNvSpPr>
          <p:nvPr>
            <p:ph type="ftr" sz="quarter" idx="11"/>
          </p:nvPr>
        </p:nvSpPr>
        <p:spPr>
          <a:xfrm>
            <a:off x="426097" y="6492875"/>
            <a:ext cx="10117493" cy="365125"/>
          </a:xfrm>
        </p:spPr>
        <p:txBody>
          <a:bodyPr/>
          <a:lstStyle/>
          <a:p>
            <a:pPr algn="l"/>
            <a:r>
              <a:rPr lang="en-US" sz="1400" dirty="0"/>
              <a:t>Android Programming: Activities &amp; Intents</a:t>
            </a:r>
          </a:p>
        </p:txBody>
      </p:sp>
      <p:sp>
        <p:nvSpPr>
          <p:cNvPr id="2" name="Rectangle 1"/>
          <p:cNvSpPr/>
          <p:nvPr/>
        </p:nvSpPr>
        <p:spPr>
          <a:xfrm>
            <a:off x="426098" y="960391"/>
            <a:ext cx="11389666" cy="1323439"/>
          </a:xfrm>
          <a:prstGeom prst="rect">
            <a:avLst/>
          </a:prstGeom>
        </p:spPr>
        <p:txBody>
          <a:bodyPr wrap="square">
            <a:spAutoFit/>
          </a:bodyPr>
          <a:lstStyle/>
          <a:p>
            <a:r>
              <a:rPr lang="en-US" sz="2000" dirty="0"/>
              <a:t>If you want your application itself should generate and send custom intents then you will have to create and send those intents by using the </a:t>
            </a:r>
            <a:r>
              <a:rPr lang="en-US" sz="2000" i="1" dirty="0" err="1"/>
              <a:t>sendBroadcast</a:t>
            </a:r>
            <a:r>
              <a:rPr lang="en-US" sz="2000" i="1" dirty="0"/>
              <a:t>()</a:t>
            </a:r>
            <a:r>
              <a:rPr lang="en-US" sz="2000" dirty="0"/>
              <a:t> method inside your activity class. If you use the </a:t>
            </a:r>
            <a:r>
              <a:rPr lang="en-US" sz="2000" i="1" dirty="0" err="1"/>
              <a:t>sendStickyBroadcast</a:t>
            </a:r>
            <a:r>
              <a:rPr lang="en-US" sz="2000" i="1" dirty="0"/>
              <a:t>(Intent)</a:t>
            </a:r>
            <a:r>
              <a:rPr lang="en-US" sz="2000" dirty="0"/>
              <a:t> method, the Intent is </a:t>
            </a:r>
            <a:r>
              <a:rPr lang="en-US" sz="2000" b="1" dirty="0"/>
              <a:t>sticky</a:t>
            </a:r>
            <a:r>
              <a:rPr lang="en-US" sz="2000" dirty="0"/>
              <a:t>, meaning the </a:t>
            </a:r>
            <a:r>
              <a:rPr lang="en-US" sz="2000" i="1" dirty="0"/>
              <a:t>Intent</a:t>
            </a:r>
            <a:r>
              <a:rPr lang="en-US" sz="2000" dirty="0"/>
              <a:t> you are sending stays around after the broadcast is complete.</a:t>
            </a:r>
            <a:endParaRPr lang="ru-RU" sz="2000" dirty="0"/>
          </a:p>
        </p:txBody>
      </p:sp>
      <p:sp>
        <p:nvSpPr>
          <p:cNvPr id="3" name="Rectangle 1"/>
          <p:cNvSpPr>
            <a:spLocks noChangeArrowheads="1"/>
          </p:cNvSpPr>
          <p:nvPr/>
        </p:nvSpPr>
        <p:spPr bwMode="auto">
          <a:xfrm>
            <a:off x="550363" y="2283830"/>
            <a:ext cx="7236324" cy="148114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8"/>
                </a:solidFill>
                <a:effectLst/>
                <a:cs typeface="Arial" pitchFamily="34" charset="0"/>
              </a:rPr>
              <a:t>public</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void</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err="1">
                <a:ln>
                  <a:noFill/>
                </a:ln>
                <a:solidFill>
                  <a:srgbClr val="313131"/>
                </a:solidFill>
                <a:effectLst/>
                <a:cs typeface="Arial" pitchFamily="34" charset="0"/>
              </a:rPr>
              <a:t>broadcastIntent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Intent</a:t>
            </a:r>
            <a:r>
              <a:rPr kumimoji="0" lang="ru-RU" altLang="ru-RU" b="0" i="0" u="none" strike="noStrike" cap="none" normalizeH="0" baseline="0" dirty="0">
                <a:ln>
                  <a:noFill/>
                </a:ln>
                <a:solidFill>
                  <a:srgbClr val="313131"/>
                </a:solidFill>
                <a:effectLst/>
                <a:cs typeface="Arial" pitchFamily="34" charset="0"/>
              </a:rPr>
              <a:t> intent </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new</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7F0055"/>
                </a:solidFill>
                <a:effectLst/>
                <a:cs typeface="Arial" pitchFamily="34" charset="0"/>
              </a:rPr>
              <a: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setAction</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"com.tutorialspoint.CUSTOM_INTENT"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sendBroadcast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intent</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chemeClr val="tx1"/>
                </a:solidFill>
                <a:effectLst/>
                <a:cs typeface="Arial" pitchFamily="34" charset="0"/>
              </a:rPr>
              <a:t> </a:t>
            </a:r>
          </a:p>
        </p:txBody>
      </p:sp>
      <p:sp>
        <p:nvSpPr>
          <p:cNvPr id="4" name="Rectangle 2"/>
          <p:cNvSpPr>
            <a:spLocks noChangeArrowheads="1"/>
          </p:cNvSpPr>
          <p:nvPr/>
        </p:nvSpPr>
        <p:spPr bwMode="auto">
          <a:xfrm>
            <a:off x="4416683" y="3267670"/>
            <a:ext cx="7399081" cy="314313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000088"/>
                </a:solidFill>
                <a:effectLst/>
                <a:cs typeface="Arial" pitchFamily="34" charset="0"/>
              </a:rPr>
              <a:t>&lt;application</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android:icon</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"@drawable/ic_launcher"</a:t>
            </a:r>
            <a:r>
              <a:rPr kumimoji="0" lang="ru-RU" altLang="ru-RU" b="0" i="0" u="none" strike="noStrike" cap="none" normalizeH="0" baseline="0" dirty="0">
                <a:ln>
                  <a:noFill/>
                </a:ln>
                <a:solidFill>
                  <a:srgbClr val="313131"/>
                </a:solidFill>
                <a:effectLst/>
                <a:cs typeface="Arial" pitchFamily="34" charset="0"/>
              </a:rPr>
              <a:t> </a:t>
            </a:r>
            <a:r>
              <a:rPr kumimoji="0" lang="en-US" altLang="ru-RU" b="0" i="0" u="none" strike="noStrike" cap="none" normalizeH="0" baseline="0" dirty="0">
                <a:ln>
                  <a:noFill/>
                </a:ln>
                <a:solidFill>
                  <a:srgbClr val="31313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android:label</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"@string/app_name"</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android:theme</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"@style/AppTheme"</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&gt;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&lt;receiver</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android:name</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"MyReceiver"</a:t>
            </a:r>
            <a:r>
              <a:rPr kumimoji="0" lang="ru-RU" altLang="ru-RU" b="0" i="0" u="none" strike="noStrike" cap="none" normalizeH="0" baseline="0" dirty="0">
                <a:ln>
                  <a:noFill/>
                </a:ln>
                <a:solidFill>
                  <a:srgbClr val="000088"/>
                </a:solidFill>
                <a:effectLst/>
                <a:cs typeface="Arial" pitchFamily="34" charset="0"/>
              </a:rPr>
              <a:t>&gt;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&lt;intent-filter&gt;</a:t>
            </a:r>
            <a:r>
              <a:rPr kumimoji="0" lang="ru-RU" altLang="ru-RU" b="0" i="0" u="none" strike="noStrike" cap="none" normalizeH="0" baseline="0" dirty="0">
                <a:ln>
                  <a:noFill/>
                </a:ln>
                <a:solidFill>
                  <a:srgbClr val="313131"/>
                </a:solidFill>
                <a:effectLst/>
                <a:cs typeface="Arial" pitchFamily="34" charset="0"/>
              </a:rPr>
              <a:t> </a:t>
            </a:r>
            <a:endParaRPr kumimoji="0" lang="en-US" altLang="ru-RU" b="0" i="0" u="none" strike="noStrike" cap="none" normalizeH="0" baseline="0" dirty="0">
              <a:ln>
                <a:noFill/>
              </a:ln>
              <a:solidFill>
                <a:srgbClr val="313131"/>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&lt;action</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7F0055"/>
                </a:solidFill>
                <a:effectLst/>
                <a:cs typeface="Arial" pitchFamily="34" charset="0"/>
              </a:rPr>
              <a:t>android:name</a:t>
            </a:r>
            <a:r>
              <a:rPr kumimoji="0" lang="ru-RU" altLang="ru-RU" b="0" i="0" u="none" strike="noStrike" cap="none" normalizeH="0" baseline="0" dirty="0">
                <a:ln>
                  <a:noFill/>
                </a:ln>
                <a:solidFill>
                  <a:srgbClr val="666600"/>
                </a:solidFill>
                <a:effectLst/>
                <a:cs typeface="Arial" pitchFamily="34" charset="0"/>
              </a:rPr>
              <a:t>=</a:t>
            </a:r>
            <a:r>
              <a:rPr kumimoji="0" lang="ru-RU" altLang="ru-RU" b="0" i="0" u="none" strike="noStrike" cap="none" normalizeH="0" baseline="0" dirty="0">
                <a:ln>
                  <a:noFill/>
                </a:ln>
                <a:solidFill>
                  <a:srgbClr val="008800"/>
                </a:solidFill>
                <a:effectLst/>
                <a:cs typeface="Arial" pitchFamily="34" charset="0"/>
              </a:rPr>
              <a:t>"com.tutorialspoint.CUSTOM_INTENT"</a:t>
            </a:r>
            <a:r>
              <a:rPr kumimoji="0" lang="ru-RU" altLang="ru-RU" b="0" i="0" u="none" strike="noStrike" cap="none" normalizeH="0" baseline="0" dirty="0">
                <a:ln>
                  <a:noFill/>
                </a:ln>
                <a:solidFill>
                  <a:srgbClr val="000088"/>
                </a:solidFill>
                <a:effectLst/>
                <a:cs typeface="Arial" pitchFamily="34" charset="0"/>
              </a:rPr>
              <a:t>&gt;</a:t>
            </a:r>
            <a:r>
              <a:rPr kumimoji="0" lang="ru-RU" altLang="ru-RU" b="0" i="0" u="none" strike="noStrike" cap="none" normalizeH="0" baseline="0" dirty="0">
                <a:ln>
                  <a:noFill/>
                </a:ln>
                <a:solidFill>
                  <a:srgbClr val="313131"/>
                </a:solidFill>
                <a:effectLst/>
                <a:cs typeface="Arial" pitchFamily="34" charset="0"/>
              </a:rPr>
              <a:t> </a:t>
            </a:r>
            <a:r>
              <a:rPr kumimoji="0" lang="en-US" altLang="ru-RU" b="0" i="0" u="none" strike="noStrike" cap="none" normalizeH="0" baseline="0" dirty="0">
                <a:ln>
                  <a:noFill/>
                </a:ln>
                <a:solidFill>
                  <a:srgbClr val="31313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313131"/>
                </a:solidFill>
                <a:cs typeface="Arial" pitchFamily="34" charset="0"/>
              </a:rPr>
              <a:t>                             </a:t>
            </a:r>
            <a:r>
              <a:rPr kumimoji="0" lang="ru-RU" altLang="ru-RU" b="0" i="0" u="none" strike="noStrike" cap="none" normalizeH="0" baseline="0" dirty="0">
                <a:ln>
                  <a:noFill/>
                </a:ln>
                <a:solidFill>
                  <a:srgbClr val="000088"/>
                </a:solidFill>
                <a:effectLst/>
                <a:cs typeface="Arial" pitchFamily="34" charset="0"/>
              </a:rPr>
              <a:t>&lt;/action&gt;</a:t>
            </a:r>
            <a:endParaRPr kumimoji="0" lang="en-US" altLang="ru-RU" b="0" i="0" u="none" strike="noStrike" cap="none" normalizeH="0" baseline="0" dirty="0">
              <a:ln>
                <a:noFill/>
              </a:ln>
              <a:solidFill>
                <a:srgbClr val="000088"/>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88"/>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&lt;/intent-filter&gt;</a:t>
            </a:r>
            <a:endParaRPr kumimoji="0" lang="en-US" altLang="ru-RU" b="0" i="0" u="none" strike="noStrike" cap="none" normalizeH="0" baseline="0" dirty="0">
              <a:ln>
                <a:noFill/>
              </a:ln>
              <a:solidFill>
                <a:srgbClr val="000088"/>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altLang="ru-RU" dirty="0">
                <a:solidFill>
                  <a:srgbClr val="000088"/>
                </a:solidFill>
                <a:cs typeface="Arial" pitchFamily="34" charset="0"/>
              </a:rPr>
              <a:t>                </a:t>
            </a: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&lt;/receiver&gt;</a:t>
            </a:r>
            <a:endParaRPr kumimoji="0" lang="en-US" altLang="ru-RU" b="0" i="0" u="none" strike="noStrike" cap="none" normalizeH="0" baseline="0" dirty="0">
              <a:ln>
                <a:noFill/>
              </a:ln>
              <a:solidFill>
                <a:srgbClr val="000088"/>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b="0" i="0" u="none" strike="noStrike" cap="none" normalizeH="0" baseline="0" dirty="0">
                <a:ln>
                  <a:noFill/>
                </a:ln>
                <a:solidFill>
                  <a:srgbClr val="313131"/>
                </a:solidFill>
                <a:effectLst/>
                <a:cs typeface="Arial" pitchFamily="34" charset="0"/>
              </a:rPr>
              <a:t> </a:t>
            </a:r>
            <a:r>
              <a:rPr kumimoji="0" lang="ru-RU" altLang="ru-RU" b="0" i="0" u="none" strike="noStrike" cap="none" normalizeH="0" baseline="0" dirty="0">
                <a:ln>
                  <a:noFill/>
                </a:ln>
                <a:solidFill>
                  <a:srgbClr val="000088"/>
                </a:solidFill>
                <a:effectLst/>
                <a:cs typeface="Arial" pitchFamily="34" charset="0"/>
              </a:rPr>
              <a:t>&lt;/application&gt;</a:t>
            </a:r>
            <a:r>
              <a:rPr kumimoji="0" lang="ru-RU" altLang="ru-RU" b="0" i="0" u="none" strike="noStrike" cap="none" normalizeH="0" baseline="0" dirty="0">
                <a:ln>
                  <a:noFill/>
                </a:ln>
                <a:solidFill>
                  <a:schemeClr val="tx1"/>
                </a:solidFill>
                <a:effectLst/>
                <a:cs typeface="Arial" pitchFamily="34" charset="0"/>
              </a:rPr>
              <a:t> </a:t>
            </a:r>
          </a:p>
        </p:txBody>
      </p:sp>
      <p:sp>
        <p:nvSpPr>
          <p:cNvPr id="5" name="Rectangle 4"/>
          <p:cNvSpPr/>
          <p:nvPr/>
        </p:nvSpPr>
        <p:spPr>
          <a:xfrm>
            <a:off x="426099" y="4430016"/>
            <a:ext cx="4032574" cy="1200329"/>
          </a:xfrm>
          <a:prstGeom prst="rect">
            <a:avLst/>
          </a:prstGeom>
        </p:spPr>
        <p:txBody>
          <a:bodyPr wrap="square">
            <a:spAutoFit/>
          </a:bodyPr>
          <a:lstStyle/>
          <a:p>
            <a:r>
              <a:rPr lang="en-US" dirty="0"/>
              <a:t>This intent </a:t>
            </a:r>
            <a:r>
              <a:rPr lang="en-US" i="1" dirty="0" err="1"/>
              <a:t>com.tutorialspoint.CUSTOM_INTENT</a:t>
            </a:r>
            <a:r>
              <a:rPr lang="en-US" dirty="0"/>
              <a:t> can also be registered in similar way as we have registered system generated intent.</a:t>
            </a:r>
            <a:endParaRPr lang="ru-RU" dirty="0"/>
          </a:p>
        </p:txBody>
      </p:sp>
    </p:spTree>
    <p:extLst>
      <p:ext uri="{BB962C8B-B14F-4D97-AF65-F5344CB8AC3E}">
        <p14:creationId xmlns:p14="http://schemas.microsoft.com/office/powerpoint/2010/main" val="281566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Activities</a:t>
            </a:r>
          </a:p>
          <a:p>
            <a:endParaRPr lang="ru-RU" sz="4400" dirty="0">
              <a:solidFill>
                <a:schemeClr val="bg1"/>
              </a:solidFill>
            </a:endParaRPr>
          </a:p>
        </p:txBody>
      </p:sp>
    </p:spTree>
    <p:extLst>
      <p:ext uri="{BB962C8B-B14F-4D97-AF65-F5344CB8AC3E}">
        <p14:creationId xmlns:p14="http://schemas.microsoft.com/office/powerpoint/2010/main" val="45631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What is Activity?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1361089" cy="1631216"/>
          </a:xfrm>
          <a:prstGeom prst="rect">
            <a:avLst/>
          </a:prstGeom>
        </p:spPr>
        <p:txBody>
          <a:bodyPr wrap="square">
            <a:spAutoFit/>
          </a:bodyPr>
          <a:lstStyle/>
          <a:p>
            <a:r>
              <a:rPr lang="en-US" sz="2000" dirty="0"/>
              <a:t>An activity represents a single screen with a user interface just like window or frame of Java. Almost all activities interact with the user, so the Activity class takes care of creating a window for you in which you can place your UI with </a:t>
            </a:r>
            <a:r>
              <a:rPr lang="en-US" sz="2000" dirty="0" err="1"/>
              <a:t>setContentView</a:t>
            </a:r>
            <a:r>
              <a:rPr lang="en-US" sz="2000" dirty="0"/>
              <a:t>(View). While activities are often presented to the user as full-screen windows, they can also be used in other ways: as floating windows (via a theme with </a:t>
            </a:r>
            <a:r>
              <a:rPr lang="en-US" sz="2000" dirty="0" err="1"/>
              <a:t>windowIsFloating</a:t>
            </a:r>
            <a:r>
              <a:rPr lang="en-US" sz="2000" dirty="0"/>
              <a:t> set) or embedded inside of another activity (using </a:t>
            </a:r>
            <a:r>
              <a:rPr lang="en-US" sz="2000" dirty="0" err="1"/>
              <a:t>ActivityGroup</a:t>
            </a:r>
            <a:r>
              <a:rPr lang="en-US" sz="2000" dirty="0"/>
              <a:t>). </a:t>
            </a:r>
            <a:endParaRPr lang="ru-RU" sz="2000" dirty="0"/>
          </a:p>
        </p:txBody>
      </p:sp>
      <p:pic>
        <p:nvPicPr>
          <p:cNvPr id="12" name="Picture 11"/>
          <p:cNvPicPr>
            <a:picLocks noChangeAspect="1" noChangeArrowheads="1"/>
          </p:cNvPicPr>
          <p:nvPr/>
        </p:nvPicPr>
        <p:blipFill rotWithShape="1">
          <a:blip r:embed="rId5">
            <a:extLst>
              <a:ext uri="{28A0092B-C50C-407E-A947-70E740481C1C}">
                <a14:useLocalDpi xmlns:a14="http://schemas.microsoft.com/office/drawing/2010/main" val="0"/>
              </a:ext>
            </a:extLst>
          </a:blip>
          <a:srcRect t="13088" b="13471"/>
          <a:stretch/>
        </p:blipFill>
        <p:spPr bwMode="auto">
          <a:xfrm>
            <a:off x="2176832" y="3125629"/>
            <a:ext cx="7323986" cy="263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68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States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developer.android.com/guide/components/images/activity_lifecycl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5647" y="897196"/>
            <a:ext cx="4427537" cy="57221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897196"/>
            <a:ext cx="6889101" cy="5078313"/>
          </a:xfrm>
          <a:prstGeom prst="rect">
            <a:avLst/>
          </a:prstGeom>
        </p:spPr>
        <p:txBody>
          <a:bodyPr wrap="square">
            <a:spAutoFit/>
          </a:bodyPr>
          <a:lstStyle/>
          <a:p>
            <a:r>
              <a:rPr lang="en-US" dirty="0"/>
              <a:t>An activity has essentially four states:</a:t>
            </a:r>
          </a:p>
          <a:p>
            <a:endParaRPr lang="en-US" dirty="0"/>
          </a:p>
          <a:p>
            <a:pPr marL="285750" indent="-285750">
              <a:buFont typeface="Arial" panose="020B0604020202020204" pitchFamily="34" charset="0"/>
              <a:buChar char="•"/>
            </a:pPr>
            <a:r>
              <a:rPr lang="en-US" b="1" dirty="0"/>
              <a:t>Active (Running) </a:t>
            </a:r>
            <a:r>
              <a:rPr lang="en-US" dirty="0"/>
              <a:t>- if an activity is in the foreground of the screen (at the top of the stack)</a:t>
            </a:r>
          </a:p>
          <a:p>
            <a:pPr marL="285750" indent="-285750">
              <a:buFont typeface="Arial" panose="020B0604020202020204" pitchFamily="34" charset="0"/>
              <a:buChar char="•"/>
            </a:pPr>
            <a:r>
              <a:rPr lang="en-US" b="1" dirty="0"/>
              <a:t>Paused</a:t>
            </a:r>
            <a:r>
              <a:rPr lang="en-US" dirty="0"/>
              <a:t> - If an activity has lost focus but is still visible (that is, a new non-full-sized or transparent activity has focus on top of your activity) A paused activity is completely alive (it maintains all state and member information and remains attached to the window manager), but can be killed by the system in extreme low memory situations.</a:t>
            </a:r>
          </a:p>
          <a:p>
            <a:pPr marL="285750" indent="-285750">
              <a:buFont typeface="Arial" panose="020B0604020202020204" pitchFamily="34" charset="0"/>
              <a:buChar char="•"/>
            </a:pPr>
            <a:r>
              <a:rPr lang="en-US" b="1" dirty="0"/>
              <a:t>Stopped</a:t>
            </a:r>
            <a:r>
              <a:rPr lang="en-US" dirty="0"/>
              <a:t> - If an activity is completely obscured by another activity. It still retains all state and member information, however, it is no longer visible to the user so its window is hidden and it will often be killed by the system when memory is needed elsewhere.</a:t>
            </a:r>
          </a:p>
          <a:p>
            <a:pPr marL="285750" indent="-285750">
              <a:buFont typeface="Arial" panose="020B0604020202020204" pitchFamily="34" charset="0"/>
              <a:buChar char="•"/>
            </a:pPr>
            <a:r>
              <a:rPr lang="en-US" b="1" dirty="0"/>
              <a:t>Dead</a:t>
            </a:r>
            <a:r>
              <a:rPr lang="en-US" dirty="0"/>
              <a:t> - If an activity is paused or stopped, the system can drop the activity from memory by either asking it to finish, or simply killing its process. When it is displayed again to the user, it must be completely restarted and restored to its previous state.</a:t>
            </a:r>
          </a:p>
        </p:txBody>
      </p:sp>
    </p:spTree>
    <p:extLst>
      <p:ext uri="{BB962C8B-B14F-4D97-AF65-F5344CB8AC3E}">
        <p14:creationId xmlns:p14="http://schemas.microsoft.com/office/powerpoint/2010/main" val="146299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Lifecycle</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5"/>
          <a:srcRect/>
          <a:stretch>
            <a:fillRect/>
          </a:stretch>
        </p:blipFill>
        <p:spPr bwMode="auto">
          <a:xfrm>
            <a:off x="360784" y="963720"/>
            <a:ext cx="4470679" cy="5394238"/>
          </a:xfrm>
          <a:prstGeom prst="rect">
            <a:avLst/>
          </a:prstGeom>
          <a:noFill/>
          <a:ln w="9525">
            <a:noFill/>
            <a:miter lim="800000"/>
            <a:headEnd/>
            <a:tailEnd/>
          </a:ln>
          <a:effectLst/>
        </p:spPr>
      </p:pic>
      <p:grpSp>
        <p:nvGrpSpPr>
          <p:cNvPr id="13" name="Group 12"/>
          <p:cNvGrpSpPr/>
          <p:nvPr/>
        </p:nvGrpSpPr>
        <p:grpSpPr>
          <a:xfrm>
            <a:off x="3314700" y="1761201"/>
            <a:ext cx="7764645" cy="3863594"/>
            <a:chOff x="6829965" y="2204153"/>
            <a:chExt cx="4532900" cy="3863594"/>
          </a:xfrm>
        </p:grpSpPr>
        <p:sp>
          <p:nvSpPr>
            <p:cNvPr id="14" name="Rectangle 6"/>
            <p:cNvSpPr/>
            <p:nvPr/>
          </p:nvSpPr>
          <p:spPr>
            <a:xfrm>
              <a:off x="9979211" y="3559800"/>
              <a:ext cx="857576" cy="830997"/>
            </a:xfrm>
            <a:prstGeom prst="rect">
              <a:avLst/>
            </a:prstGeom>
          </p:spPr>
          <p:txBody>
            <a:bodyPr wrap="square">
              <a:spAutoFit/>
            </a:bodyPr>
            <a:lstStyle/>
            <a:p>
              <a:pPr eaLnBrk="1" hangingPunct="1">
                <a:lnSpc>
                  <a:spcPct val="150000"/>
                </a:lnSpc>
              </a:pPr>
              <a:r>
                <a:rPr lang="en-US" sz="1600" b="1" dirty="0">
                  <a:solidFill>
                    <a:srgbClr val="000099"/>
                  </a:solidFill>
                  <a:cs typeface="Arial" charset="0"/>
                </a:rPr>
                <a:t>Entire lifetime</a:t>
              </a:r>
              <a:endParaRPr lang="ru-RU" b="1" dirty="0">
                <a:solidFill>
                  <a:srgbClr val="000099"/>
                </a:solidFill>
                <a:cs typeface="Arial" charset="0"/>
              </a:endParaRPr>
            </a:p>
          </p:txBody>
        </p:sp>
        <p:sp>
          <p:nvSpPr>
            <p:cNvPr id="15" name="Правая фигурная скобка 30"/>
            <p:cNvSpPr/>
            <p:nvPr/>
          </p:nvSpPr>
          <p:spPr>
            <a:xfrm>
              <a:off x="6829965" y="2204153"/>
              <a:ext cx="4532900" cy="3863594"/>
            </a:xfrm>
            <a:prstGeom prst="rightBrace">
              <a:avLst>
                <a:gd name="adj1" fmla="val 9921"/>
                <a:gd name="adj2" fmla="val 5037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grpSp>
        <p:nvGrpSpPr>
          <p:cNvPr id="16" name="Group 15"/>
          <p:cNvGrpSpPr/>
          <p:nvPr/>
        </p:nvGrpSpPr>
        <p:grpSpPr>
          <a:xfrm>
            <a:off x="4939351" y="2071688"/>
            <a:ext cx="2261549" cy="2714631"/>
            <a:chOff x="3594571" y="3288788"/>
            <a:chExt cx="2817749" cy="2507947"/>
          </a:xfrm>
        </p:grpSpPr>
        <p:sp>
          <p:nvSpPr>
            <p:cNvPr id="17" name="Правая фигурная скобка 31"/>
            <p:cNvSpPr/>
            <p:nvPr/>
          </p:nvSpPr>
          <p:spPr>
            <a:xfrm>
              <a:off x="3594571" y="3288788"/>
              <a:ext cx="2817749" cy="250794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Rectangle 6"/>
            <p:cNvSpPr/>
            <p:nvPr/>
          </p:nvSpPr>
          <p:spPr>
            <a:xfrm>
              <a:off x="5003446" y="3662710"/>
              <a:ext cx="1114841" cy="830997"/>
            </a:xfrm>
            <a:prstGeom prst="rect">
              <a:avLst/>
            </a:prstGeom>
          </p:spPr>
          <p:txBody>
            <a:bodyPr wrap="square">
              <a:spAutoFit/>
            </a:bodyPr>
            <a:lstStyle/>
            <a:p>
              <a:pPr eaLnBrk="1" hangingPunct="1">
                <a:lnSpc>
                  <a:spcPct val="150000"/>
                </a:lnSpc>
              </a:pPr>
              <a:r>
                <a:rPr lang="en-US" sz="1600" b="1" dirty="0">
                  <a:solidFill>
                    <a:srgbClr val="000099"/>
                  </a:solidFill>
                  <a:cs typeface="Arial" charset="0"/>
                </a:rPr>
                <a:t>Visible lifetime</a:t>
              </a:r>
              <a:endParaRPr lang="ru-RU" b="1" dirty="0">
                <a:solidFill>
                  <a:srgbClr val="000099"/>
                </a:solidFill>
                <a:cs typeface="Arial" charset="0"/>
              </a:endParaRPr>
            </a:p>
          </p:txBody>
        </p:sp>
      </p:grpSp>
      <p:grpSp>
        <p:nvGrpSpPr>
          <p:cNvPr id="19" name="Group 18"/>
          <p:cNvGrpSpPr/>
          <p:nvPr/>
        </p:nvGrpSpPr>
        <p:grpSpPr>
          <a:xfrm>
            <a:off x="4380987" y="2497778"/>
            <a:ext cx="1516763" cy="1542712"/>
            <a:chOff x="2594792" y="2488538"/>
            <a:chExt cx="1516763" cy="1542712"/>
          </a:xfrm>
        </p:grpSpPr>
        <p:sp>
          <p:nvSpPr>
            <p:cNvPr id="20" name="Правая фигурная скобка 33"/>
            <p:cNvSpPr/>
            <p:nvPr/>
          </p:nvSpPr>
          <p:spPr>
            <a:xfrm>
              <a:off x="2594792" y="2607821"/>
              <a:ext cx="673809" cy="14234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Rectangle 6"/>
            <p:cNvSpPr/>
            <p:nvPr/>
          </p:nvSpPr>
          <p:spPr>
            <a:xfrm>
              <a:off x="2947702" y="2488538"/>
              <a:ext cx="1163853" cy="830997"/>
            </a:xfrm>
            <a:prstGeom prst="rect">
              <a:avLst/>
            </a:prstGeom>
          </p:spPr>
          <p:txBody>
            <a:bodyPr wrap="square">
              <a:spAutoFit/>
            </a:bodyPr>
            <a:lstStyle/>
            <a:p>
              <a:pPr eaLnBrk="1" hangingPunct="1">
                <a:lnSpc>
                  <a:spcPct val="150000"/>
                </a:lnSpc>
              </a:pPr>
              <a:r>
                <a:rPr lang="en-US" sz="1600" b="1" dirty="0">
                  <a:solidFill>
                    <a:srgbClr val="000099"/>
                  </a:solidFill>
                  <a:cs typeface="Arial" charset="0"/>
                </a:rPr>
                <a:t>Foreground lifetime</a:t>
              </a:r>
              <a:endParaRPr lang="ru-RU" b="1" dirty="0">
                <a:solidFill>
                  <a:srgbClr val="000099"/>
                </a:solidFill>
                <a:cs typeface="Arial" charset="0"/>
              </a:endParaRPr>
            </a:p>
          </p:txBody>
        </p:sp>
      </p:grpSp>
    </p:spTree>
    <p:extLst>
      <p:ext uri="{BB962C8B-B14F-4D97-AF65-F5344CB8AC3E}">
        <p14:creationId xmlns:p14="http://schemas.microsoft.com/office/powerpoint/2010/main" val="402514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Lifecycle Callbacks</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463228" y="1070610"/>
            <a:ext cx="7344816" cy="4708981"/>
          </a:xfrm>
          <a:prstGeom prst="rect">
            <a:avLst/>
          </a:prstGeom>
          <a:ln>
            <a:solidFill>
              <a:schemeClr val="accent1">
                <a:shade val="95000"/>
                <a:satMod val="105000"/>
              </a:schemeClr>
            </a:solidFill>
          </a:ln>
        </p:spPr>
        <p:txBody>
          <a:bodyPr wrap="square">
            <a:spAutoFit/>
          </a:bodyPr>
          <a:lstStyle/>
          <a:p>
            <a:pPr eaLnBrk="1" hangingPunct="1">
              <a:lnSpc>
                <a:spcPct val="150000"/>
              </a:lnSpc>
            </a:pPr>
            <a:r>
              <a:rPr lang="en-US" sz="2000" dirty="0">
                <a:cs typeface="Arial" charset="0"/>
              </a:rPr>
              <a:t>public class Activity extends </a:t>
            </a:r>
            <a:r>
              <a:rPr lang="en-US" sz="2000" dirty="0" err="1">
                <a:cs typeface="Arial" charset="0"/>
              </a:rPr>
              <a:t>ApplicationContext</a:t>
            </a:r>
            <a:r>
              <a:rPr lang="en-US" sz="2000" dirty="0">
                <a:cs typeface="Arial" charset="0"/>
              </a:rPr>
              <a:t> {</a:t>
            </a:r>
          </a:p>
          <a:p>
            <a:pPr eaLnBrk="1" hangingPunct="1">
              <a:lnSpc>
                <a:spcPct val="150000"/>
              </a:lnSpc>
            </a:pPr>
            <a:r>
              <a:rPr lang="en-US" sz="2000" dirty="0">
                <a:cs typeface="Arial" charset="0"/>
              </a:rPr>
              <a:t>     protected void </a:t>
            </a:r>
            <a:r>
              <a:rPr lang="en-US" sz="2000" dirty="0" err="1">
                <a:cs typeface="Arial" charset="0"/>
              </a:rPr>
              <a:t>onCreate</a:t>
            </a:r>
            <a:r>
              <a:rPr lang="en-US" sz="2000" dirty="0">
                <a:cs typeface="Arial" charset="0"/>
              </a:rPr>
              <a:t>(Bundle </a:t>
            </a:r>
            <a:r>
              <a:rPr lang="en-US" sz="2000" dirty="0" err="1">
                <a:cs typeface="Arial" charset="0"/>
              </a:rPr>
              <a:t>savedInstanceState</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onStart</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onRestart</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onResume</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onPause</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onStop</a:t>
            </a:r>
            <a:r>
              <a:rPr lang="en-US" sz="2000" dirty="0">
                <a:cs typeface="Arial" charset="0"/>
              </a:rPr>
              <a:t>();</a:t>
            </a:r>
          </a:p>
          <a:p>
            <a:pPr eaLnBrk="1" hangingPunct="1">
              <a:lnSpc>
                <a:spcPct val="150000"/>
              </a:lnSpc>
            </a:pPr>
            <a:r>
              <a:rPr lang="en-US" sz="2000" dirty="0">
                <a:cs typeface="Arial" charset="0"/>
              </a:rPr>
              <a:t>     protected void </a:t>
            </a:r>
            <a:r>
              <a:rPr lang="en-US" sz="2000" dirty="0" err="1">
                <a:cs typeface="Arial" charset="0"/>
              </a:rPr>
              <a:t>onDestroy</a:t>
            </a:r>
            <a:r>
              <a:rPr lang="en-US" sz="2000" dirty="0">
                <a:cs typeface="Arial" charset="0"/>
              </a:rPr>
              <a:t>();</a:t>
            </a:r>
          </a:p>
          <a:p>
            <a:pPr eaLnBrk="1" hangingPunct="1">
              <a:lnSpc>
                <a:spcPct val="150000"/>
              </a:lnSpc>
            </a:pPr>
            <a:r>
              <a:rPr lang="en-US" sz="2000" dirty="0">
                <a:cs typeface="Arial" charset="0"/>
              </a:rPr>
              <a:t>     public void </a:t>
            </a:r>
            <a:r>
              <a:rPr lang="en-US" sz="2000" dirty="0" err="1">
                <a:cs typeface="Arial" charset="0"/>
              </a:rPr>
              <a:t>onSaveInstanceState</a:t>
            </a:r>
            <a:r>
              <a:rPr lang="en-US" sz="2000" dirty="0">
                <a:cs typeface="Arial" charset="0"/>
              </a:rPr>
              <a:t>(Bundle </a:t>
            </a:r>
            <a:r>
              <a:rPr lang="en-US" sz="2000" dirty="0" err="1">
                <a:cs typeface="Arial" charset="0"/>
              </a:rPr>
              <a:t>savedInstanceState</a:t>
            </a:r>
            <a:r>
              <a:rPr lang="en-US" sz="2000" dirty="0">
                <a:cs typeface="Arial" charset="0"/>
              </a:rPr>
              <a:t>) </a:t>
            </a:r>
          </a:p>
          <a:p>
            <a:pPr eaLnBrk="1" hangingPunct="1">
              <a:lnSpc>
                <a:spcPct val="150000"/>
              </a:lnSpc>
            </a:pPr>
            <a:r>
              <a:rPr lang="en-US" sz="2000" dirty="0">
                <a:cs typeface="Arial" charset="0"/>
              </a:rPr>
              <a:t>}</a:t>
            </a:r>
            <a:endParaRPr lang="ru-RU" sz="2000" dirty="0">
              <a:cs typeface="Arial" charset="0"/>
            </a:endParaRPr>
          </a:p>
        </p:txBody>
      </p:sp>
      <p:sp>
        <p:nvSpPr>
          <p:cNvPr id="23" name="Cloud 22"/>
          <p:cNvSpPr/>
          <p:nvPr/>
        </p:nvSpPr>
        <p:spPr>
          <a:xfrm>
            <a:off x="8356600" y="1181100"/>
            <a:ext cx="3086100" cy="219710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ActivityLifecycle</a:t>
            </a:r>
            <a:endParaRPr lang="ru-RU" sz="2000" b="1" dirty="0">
              <a:solidFill>
                <a:schemeClr val="tx1"/>
              </a:solidFill>
            </a:endParaRPr>
          </a:p>
        </p:txBody>
      </p:sp>
    </p:spTree>
    <p:extLst>
      <p:ext uri="{BB962C8B-B14F-4D97-AF65-F5344CB8AC3E}">
        <p14:creationId xmlns:p14="http://schemas.microsoft.com/office/powerpoint/2010/main" val="226794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32176" cy="646331"/>
          </a:xfrm>
          <a:prstGeom prst="rect">
            <a:avLst/>
          </a:prstGeom>
          <a:noFill/>
        </p:spPr>
        <p:txBody>
          <a:bodyPr wrap="square" rtlCol="0">
            <a:spAutoFit/>
          </a:bodyPr>
          <a:lstStyle/>
          <a:p>
            <a:r>
              <a:rPr lang="en-US" sz="3600" dirty="0"/>
              <a:t>Activity State and Ejection from Memory</a:t>
            </a:r>
            <a:endParaRPr lang="ru-RU"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Activities &amp; Intents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p:cNvGraphicFramePr>
            <a:graphicFrameLocks noGrp="1"/>
          </p:cNvGraphicFramePr>
          <p:nvPr>
            <p:extLst>
              <p:ext uri="{D42A27DB-BD31-4B8C-83A1-F6EECF244321}">
                <p14:modId xmlns:p14="http://schemas.microsoft.com/office/powerpoint/2010/main" val="1221599640"/>
              </p:ext>
            </p:extLst>
          </p:nvPr>
        </p:nvGraphicFramePr>
        <p:xfrm>
          <a:off x="1285826" y="1381122"/>
          <a:ext cx="9732315" cy="2790827"/>
        </p:xfrm>
        <a:graphic>
          <a:graphicData uri="http://schemas.openxmlformats.org/drawingml/2006/table">
            <a:tbl>
              <a:tblPr/>
              <a:tblGrid>
                <a:gridCol w="3244105">
                  <a:extLst>
                    <a:ext uri="{9D8B030D-6E8A-4147-A177-3AD203B41FA5}">
                      <a16:colId xmlns:a16="http://schemas.microsoft.com/office/drawing/2014/main" val="20000"/>
                    </a:ext>
                  </a:extLst>
                </a:gridCol>
                <a:gridCol w="3244105">
                  <a:extLst>
                    <a:ext uri="{9D8B030D-6E8A-4147-A177-3AD203B41FA5}">
                      <a16:colId xmlns:a16="http://schemas.microsoft.com/office/drawing/2014/main" val="20001"/>
                    </a:ext>
                  </a:extLst>
                </a:gridCol>
                <a:gridCol w="3244105">
                  <a:extLst>
                    <a:ext uri="{9D8B030D-6E8A-4147-A177-3AD203B41FA5}">
                      <a16:colId xmlns:a16="http://schemas.microsoft.com/office/drawing/2014/main" val="20002"/>
                    </a:ext>
                  </a:extLst>
                </a:gridCol>
              </a:tblGrid>
              <a:tr h="425093">
                <a:tc>
                  <a:txBody>
                    <a:bodyPr/>
                    <a:lstStyle/>
                    <a:p>
                      <a:pPr algn="l" fontAlgn="t"/>
                      <a:r>
                        <a:rPr lang="en-US" sz="2000" b="0" dirty="0">
                          <a:solidFill>
                            <a:srgbClr val="FFFFFF"/>
                          </a:solidFill>
                          <a:effectLst/>
                        </a:rPr>
                        <a:t>Likelihood of being killed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a:txBody>
                    <a:bodyPr/>
                    <a:lstStyle/>
                    <a:p>
                      <a:pPr algn="l" fontAlgn="t"/>
                      <a:r>
                        <a:rPr lang="en-US" sz="2000" b="0" dirty="0">
                          <a:solidFill>
                            <a:srgbClr val="FFFFFF"/>
                          </a:solidFill>
                          <a:effectLst/>
                        </a:rPr>
                        <a:t>Process state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tc>
                  <a:txBody>
                    <a:bodyPr/>
                    <a:lstStyle/>
                    <a:p>
                      <a:pPr algn="l" fontAlgn="t"/>
                      <a:r>
                        <a:rPr lang="en-US" sz="2000" b="0" dirty="0">
                          <a:solidFill>
                            <a:srgbClr val="FFFFFF"/>
                          </a:solidFill>
                          <a:effectLst/>
                        </a:rPr>
                        <a:t>Activity state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999999"/>
                    </a:solidFill>
                  </a:tcPr>
                </a:tc>
                <a:extLst>
                  <a:ext uri="{0D108BD9-81ED-4DB2-BD59-A6C34878D82A}">
                    <a16:rowId xmlns:a16="http://schemas.microsoft.com/office/drawing/2014/main" val="10000"/>
                  </a:ext>
                </a:extLst>
              </a:tr>
              <a:tr h="1090455">
                <a:tc>
                  <a:txBody>
                    <a:bodyPr/>
                    <a:lstStyle/>
                    <a:p>
                      <a:pPr algn="l" fontAlgn="t"/>
                      <a:r>
                        <a:rPr lang="en-US" sz="2000" dirty="0">
                          <a:effectLst/>
                        </a:rPr>
                        <a:t>Least</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Foreground (having or about to get focus)</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a:effectLst/>
                        </a:rPr>
                        <a:t>Created</a:t>
                      </a:r>
                      <a:br>
                        <a:rPr lang="en-US" sz="2000">
                          <a:effectLst/>
                        </a:rPr>
                      </a:br>
                      <a:r>
                        <a:rPr lang="en-US" sz="2000">
                          <a:effectLst/>
                        </a:rPr>
                        <a:t>Started</a:t>
                      </a:r>
                      <a:br>
                        <a:rPr lang="en-US" sz="2000">
                          <a:effectLst/>
                        </a:rPr>
                      </a:br>
                      <a:r>
                        <a:rPr lang="en-US" sz="2000">
                          <a:effectLst/>
                        </a:rPr>
                        <a:t>Resumed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1"/>
                  </a:ext>
                </a:extLst>
              </a:tr>
              <a:tr h="425093">
                <a:tc>
                  <a:txBody>
                    <a:bodyPr/>
                    <a:lstStyle/>
                    <a:p>
                      <a:pPr algn="l" fontAlgn="t"/>
                      <a:r>
                        <a:rPr lang="en-US" sz="2000">
                          <a:effectLst/>
                        </a:rPr>
                        <a:t>More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Background (lost focus)</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Paused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2"/>
                  </a:ext>
                </a:extLst>
              </a:tr>
              <a:tr h="425093">
                <a:tc rowSpan="2">
                  <a:txBody>
                    <a:bodyPr/>
                    <a:lstStyle/>
                    <a:p>
                      <a:pPr algn="l" fontAlgn="t"/>
                      <a:r>
                        <a:rPr lang="en-US" sz="2000">
                          <a:effectLst/>
                        </a:rPr>
                        <a:t>Most</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a:effectLst/>
                        </a:rPr>
                        <a:t>Background (not visible)</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Stopped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3"/>
                  </a:ext>
                </a:extLst>
              </a:tr>
              <a:tr h="425093">
                <a:tc vMerge="1">
                  <a:txBody>
                    <a:bodyPr/>
                    <a:lstStyle/>
                    <a:p>
                      <a:endParaRPr lang="ru-RU"/>
                    </a:p>
                  </a:txBody>
                  <a:tcPr/>
                </a:tc>
                <a:tc>
                  <a:txBody>
                    <a:bodyPr/>
                    <a:lstStyle/>
                    <a:p>
                      <a:pPr algn="l" fontAlgn="t"/>
                      <a:r>
                        <a:rPr lang="en-US" sz="2000">
                          <a:effectLst/>
                        </a:rPr>
                        <a:t>Empty</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t"/>
                      <a:r>
                        <a:rPr lang="en-US" sz="2000" dirty="0">
                          <a:effectLst/>
                        </a:rPr>
                        <a:t>Destroyed</a:t>
                      </a:r>
                    </a:p>
                  </a:txBody>
                  <a:tcPr marL="114300" marR="114300" marT="38100" marB="381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21086738"/>
      </p:ext>
    </p:extLst>
  </p:cSld>
  <p:clrMapOvr>
    <a:masterClrMapping/>
  </p:clrMapOvr>
</p:sld>
</file>

<file path=ppt/theme/theme1.xml><?xml version="1.0" encoding="utf-8"?>
<a:theme xmlns:a="http://schemas.openxmlformats.org/drawingml/2006/main" name="Presentation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2926</TotalTime>
  <Words>3848</Words>
  <Application>Microsoft Office PowerPoint</Application>
  <PresentationFormat>Widescreen</PresentationFormat>
  <Paragraphs>482</Paragraphs>
  <Slides>35</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Courier New</vt:lpstr>
      <vt:lpstr>inherit</vt:lpstr>
      <vt:lpstr>PresentationTemplate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69</cp:revision>
  <dcterms:created xsi:type="dcterms:W3CDTF">2017-06-21T18:49:11Z</dcterms:created>
  <dcterms:modified xsi:type="dcterms:W3CDTF">2024-10-07T20:32:42Z</dcterms:modified>
</cp:coreProperties>
</file>