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22" r:id="rId3"/>
    <p:sldId id="376" r:id="rId4"/>
    <p:sldId id="377" r:id="rId5"/>
    <p:sldId id="275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2" r:id="rId18"/>
    <p:sldId id="393" r:id="rId19"/>
    <p:sldId id="398" r:id="rId20"/>
    <p:sldId id="394" r:id="rId21"/>
    <p:sldId id="395" r:id="rId22"/>
    <p:sldId id="396" r:id="rId23"/>
    <p:sldId id="397" r:id="rId24"/>
    <p:sldId id="399" r:id="rId25"/>
    <p:sldId id="400" r:id="rId26"/>
    <p:sldId id="402" r:id="rId27"/>
    <p:sldId id="403" r:id="rId28"/>
    <p:sldId id="404" r:id="rId29"/>
    <p:sldId id="405" r:id="rId30"/>
    <p:sldId id="407" r:id="rId31"/>
    <p:sldId id="408" r:id="rId32"/>
    <p:sldId id="406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28CA-86FD-4F2A-BD97-6F2C567DC0F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33614-760B-4311-B09F-37281F067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39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2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60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7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9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4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20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36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50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74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4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0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50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6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03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8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85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64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8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69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02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347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87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2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64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90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5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33614-760B-4311-B09F-37281F0670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41DD-99F3-46A5-A9C1-90A4A140576D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4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A2E63-0CCF-4EFF-869E-7BFA074BB551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7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9F0A-5443-424D-A043-E57D72AB7A78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1641-EA36-4516-ABF5-B9789A8AC7B7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A815-924B-4A14-B1B5-6B5598F8BBA2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20CD-18D6-494F-9B42-886BC890F464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BE98D-6365-437E-8956-011EDA618E51}" type="datetime1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0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D1293-97E5-494E-91FD-9DC0CC1050E4}" type="datetime1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1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8B1B-231F-4505-A823-B74288E2AF28}" type="datetime1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9504C-1F4A-413B-AFF3-A685C8471D21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E23F-E5DB-4361-8575-84B7F9A44AF2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9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F8465-D374-4431-9544-93DB1C4B5E4A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07D26-B173-446C-A9D0-4CDCE7C79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xim.Leykin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kotlinlang.org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93776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42595" y="5187819"/>
            <a:ext cx="73245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Kotlin for Android #1</a:t>
            </a:r>
          </a:p>
          <a:p>
            <a:r>
              <a:rPr lang="en-US" sz="2800" dirty="0"/>
              <a:t>Maxim Leykin (</a:t>
            </a:r>
            <a:r>
              <a:rPr lang="en-US" sz="2800" dirty="0">
                <a:hlinkClick r:id="rId3"/>
              </a:rPr>
              <a:t>maxim.leykin@gmail.com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563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Nullability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10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D463C1-9583-487E-BCC3-01500469835E}"/>
              </a:ext>
            </a:extLst>
          </p:cNvPr>
          <p:cNvSpPr txBox="1"/>
          <p:nvPr/>
        </p:nvSpPr>
        <p:spPr>
          <a:xfrm>
            <a:off x="817918" y="4267972"/>
            <a:ext cx="10966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String? – can be null, otherwise – can’t be null (non-nullable type)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2EC288-67D1-470E-9B4D-F2BA42709C93}"/>
              </a:ext>
            </a:extLst>
          </p:cNvPr>
          <p:cNvSpPr txBox="1"/>
          <p:nvPr/>
        </p:nvSpPr>
        <p:spPr>
          <a:xfrm>
            <a:off x="817918" y="1151423"/>
            <a:ext cx="807950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</a:t>
            </a:r>
            <a:r>
              <a:rPr lang="en-US" sz="2000" dirty="0" err="1">
                <a:cs typeface="JWJFWA+Fira Mono Medium"/>
              </a:rPr>
              <a:t>getFirstName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Array&lt;String&gt;): String? {</a:t>
            </a:r>
          </a:p>
          <a:p>
            <a:r>
              <a:rPr lang="en-US" sz="2000" dirty="0">
                <a:cs typeface="JWJFWA+Fira Mono Medium"/>
              </a:rPr>
              <a:t>    if (</a:t>
            </a:r>
            <a:r>
              <a:rPr lang="en-US" sz="2000" dirty="0" err="1">
                <a:cs typeface="JWJFWA+Fira Mono Medium"/>
              </a:rPr>
              <a:t>args.size</a:t>
            </a:r>
            <a:r>
              <a:rPr lang="en-US" sz="2000" dirty="0">
                <a:cs typeface="JWJFWA+Fira Mono Medium"/>
              </a:rPr>
              <a:t> &gt; 0) return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[0]</a:t>
            </a:r>
          </a:p>
          <a:p>
            <a:r>
              <a:rPr lang="en-US" sz="2000" dirty="0">
                <a:cs typeface="JWJFWA+Fira Mono Medium"/>
              </a:rPr>
              <a:t>    else return null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fun </a:t>
            </a:r>
            <a:r>
              <a:rPr lang="en-US" sz="2000" dirty="0" err="1">
                <a:cs typeface="JWJFWA+Fira Mono Medium"/>
              </a:rPr>
              <a:t>getLastName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Array&lt;String&gt;): String? {</a:t>
            </a:r>
          </a:p>
          <a:p>
            <a:r>
              <a:rPr lang="en-US" sz="2000" dirty="0">
                <a:cs typeface="JWJFWA+Fira Mono Medium"/>
              </a:rPr>
              <a:t>    if (</a:t>
            </a:r>
            <a:r>
              <a:rPr lang="en-US" sz="2000" dirty="0" err="1">
                <a:cs typeface="JWJFWA+Fira Mono Medium"/>
              </a:rPr>
              <a:t>args.size</a:t>
            </a:r>
            <a:r>
              <a:rPr lang="en-US" sz="2000" dirty="0">
                <a:cs typeface="JWJFWA+Fira Mono Medium"/>
              </a:rPr>
              <a:t> &gt; 1) return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</a:t>
            </a:r>
            <a:r>
              <a:rPr lang="en-US" sz="2000" dirty="0" err="1">
                <a:cs typeface="JWJFWA+Fira Mono Medium"/>
              </a:rPr>
              <a:t>args.lastIndex</a:t>
            </a:r>
            <a:r>
              <a:rPr lang="en-US" sz="2000" dirty="0">
                <a:cs typeface="JWJFWA+Fira Mono Medium"/>
              </a:rPr>
              <a:t>]    </a:t>
            </a:r>
          </a:p>
          <a:p>
            <a:r>
              <a:rPr lang="en-US" sz="2000" dirty="0">
                <a:cs typeface="JWJFWA+Fira Mono Medium"/>
              </a:rPr>
              <a:t>    else return null</a:t>
            </a:r>
          </a:p>
          <a:p>
            <a:r>
              <a:rPr lang="en-US" sz="2000" dirty="0">
                <a:cs typeface="JWJFWA+Fira Mono Medium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5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If is an expression and has value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11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EC288-67D1-470E-9B4D-F2BA42709C93}"/>
              </a:ext>
            </a:extLst>
          </p:cNvPr>
          <p:cNvSpPr txBox="1"/>
          <p:nvPr/>
        </p:nvSpPr>
        <p:spPr>
          <a:xfrm>
            <a:off x="817918" y="1151423"/>
            <a:ext cx="807950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</a:t>
            </a:r>
            <a:r>
              <a:rPr lang="en-US" sz="2000" dirty="0" err="1">
                <a:cs typeface="JWJFWA+Fira Mono Medium"/>
              </a:rPr>
              <a:t>getFirstName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Array&lt;String&gt;): String? {</a:t>
            </a:r>
          </a:p>
          <a:p>
            <a:r>
              <a:rPr lang="en-US" sz="2000" dirty="0">
                <a:cs typeface="JWJFWA+Fira Mono Medium"/>
              </a:rPr>
              <a:t>    return if (</a:t>
            </a:r>
            <a:r>
              <a:rPr lang="en-US" sz="2000" dirty="0" err="1">
                <a:cs typeface="JWJFWA+Fira Mono Medium"/>
              </a:rPr>
              <a:t>args.size</a:t>
            </a:r>
            <a:r>
              <a:rPr lang="en-US" sz="2000" dirty="0">
                <a:cs typeface="JWJFWA+Fira Mono Medium"/>
              </a:rPr>
              <a:t> &gt; 0)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[0]</a:t>
            </a:r>
          </a:p>
          <a:p>
            <a:r>
              <a:rPr lang="en-US" sz="2000" dirty="0">
                <a:cs typeface="JWJFWA+Fira Mono Medium"/>
              </a:rPr>
              <a:t>        else null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fun </a:t>
            </a:r>
            <a:r>
              <a:rPr lang="en-US" sz="2000" dirty="0" err="1">
                <a:cs typeface="JWJFWA+Fira Mono Medium"/>
              </a:rPr>
              <a:t>getLastName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Array&lt;String&gt;): String? {</a:t>
            </a:r>
          </a:p>
          <a:p>
            <a:r>
              <a:rPr lang="en-US" sz="2000" dirty="0">
                <a:cs typeface="JWJFWA+Fira Mono Medium"/>
              </a:rPr>
              <a:t>    return if (</a:t>
            </a:r>
            <a:r>
              <a:rPr lang="en-US" sz="2000" dirty="0" err="1">
                <a:cs typeface="JWJFWA+Fira Mono Medium"/>
              </a:rPr>
              <a:t>args.size</a:t>
            </a:r>
            <a:r>
              <a:rPr lang="en-US" sz="2000" dirty="0">
                <a:cs typeface="JWJFWA+Fira Mono Medium"/>
              </a:rPr>
              <a:t> &gt; 1)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</a:t>
            </a:r>
            <a:r>
              <a:rPr lang="en-US" sz="2000" dirty="0" err="1">
                <a:cs typeface="JWJFWA+Fira Mono Medium"/>
              </a:rPr>
              <a:t>args.lastIndex</a:t>
            </a:r>
            <a:r>
              <a:rPr lang="en-US" sz="2000" dirty="0">
                <a:cs typeface="JWJFWA+Fira Mono Medium"/>
              </a:rPr>
              <a:t>]    </a:t>
            </a:r>
          </a:p>
          <a:p>
            <a:r>
              <a:rPr lang="en-US" sz="2000" dirty="0">
                <a:cs typeface="JWJFWA+Fira Mono Medium"/>
              </a:rPr>
              <a:t>        else null</a:t>
            </a:r>
          </a:p>
          <a:p>
            <a:r>
              <a:rPr lang="en-US" sz="2000" dirty="0">
                <a:cs typeface="JWJFWA+Fira Mono Medium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7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Function Body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12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EC288-67D1-470E-9B4D-F2BA42709C93}"/>
              </a:ext>
            </a:extLst>
          </p:cNvPr>
          <p:cNvSpPr txBox="1"/>
          <p:nvPr/>
        </p:nvSpPr>
        <p:spPr>
          <a:xfrm>
            <a:off x="817918" y="1151423"/>
            <a:ext cx="807950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</a:t>
            </a:r>
            <a:r>
              <a:rPr lang="en-US" sz="2000" dirty="0" err="1">
                <a:cs typeface="JWJFWA+Fira Mono Medium"/>
              </a:rPr>
              <a:t>getFirstName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Array&lt;String&gt;): String? =</a:t>
            </a:r>
          </a:p>
          <a:p>
            <a:r>
              <a:rPr lang="en-US" sz="2000" dirty="0">
                <a:cs typeface="JWJFWA+Fira Mono Medium"/>
              </a:rPr>
              <a:t>    if (</a:t>
            </a:r>
            <a:r>
              <a:rPr lang="en-US" sz="2000" dirty="0" err="1">
                <a:cs typeface="JWJFWA+Fira Mono Medium"/>
              </a:rPr>
              <a:t>args.size</a:t>
            </a:r>
            <a:r>
              <a:rPr lang="en-US" sz="2000" dirty="0">
                <a:cs typeface="JWJFWA+Fira Mono Medium"/>
              </a:rPr>
              <a:t> &gt; 0)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[0]</a:t>
            </a:r>
          </a:p>
          <a:p>
            <a:r>
              <a:rPr lang="en-US" sz="2000" dirty="0">
                <a:cs typeface="JWJFWA+Fira Mono Medium"/>
              </a:rPr>
              <a:t>        else null</a:t>
            </a:r>
          </a:p>
          <a:p>
            <a:endParaRPr lang="en-US" sz="2000" dirty="0">
              <a:cs typeface="JWJFWA+Fira Mono Medium"/>
            </a:endParaRP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fun </a:t>
            </a:r>
            <a:r>
              <a:rPr lang="en-US" sz="2000" dirty="0" err="1">
                <a:cs typeface="JWJFWA+Fira Mono Medium"/>
              </a:rPr>
              <a:t>getLastName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Array&lt;String&gt;): String? =</a:t>
            </a:r>
          </a:p>
          <a:p>
            <a:r>
              <a:rPr lang="en-US" sz="2000" dirty="0">
                <a:cs typeface="JWJFWA+Fira Mono Medium"/>
              </a:rPr>
              <a:t>    if (</a:t>
            </a:r>
            <a:r>
              <a:rPr lang="en-US" sz="2000" dirty="0" err="1">
                <a:cs typeface="JWJFWA+Fira Mono Medium"/>
              </a:rPr>
              <a:t>args.size</a:t>
            </a:r>
            <a:r>
              <a:rPr lang="en-US" sz="2000" dirty="0">
                <a:cs typeface="JWJFWA+Fira Mono Medium"/>
              </a:rPr>
              <a:t> &gt; 1)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</a:t>
            </a:r>
            <a:r>
              <a:rPr lang="en-US" sz="2000" dirty="0" err="1">
                <a:cs typeface="JWJFWA+Fira Mono Medium"/>
              </a:rPr>
              <a:t>args.lastIndex</a:t>
            </a:r>
            <a:r>
              <a:rPr lang="en-US" sz="2000" dirty="0">
                <a:cs typeface="JWJFWA+Fira Mono Medium"/>
              </a:rPr>
              <a:t>]    </a:t>
            </a:r>
          </a:p>
          <a:p>
            <a:r>
              <a:rPr lang="en-US" sz="2000" dirty="0">
                <a:cs typeface="JWJFWA+Fira Mono Medium"/>
              </a:rPr>
              <a:t>        else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3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Add Type Inference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13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EC288-67D1-470E-9B4D-F2BA42709C93}"/>
              </a:ext>
            </a:extLst>
          </p:cNvPr>
          <p:cNvSpPr txBox="1"/>
          <p:nvPr/>
        </p:nvSpPr>
        <p:spPr>
          <a:xfrm>
            <a:off x="817918" y="1151423"/>
            <a:ext cx="807950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</a:t>
            </a:r>
            <a:r>
              <a:rPr lang="en-US" sz="2000" dirty="0" err="1">
                <a:cs typeface="JWJFWA+Fira Mono Medium"/>
              </a:rPr>
              <a:t>getFirstName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 =</a:t>
            </a:r>
          </a:p>
          <a:p>
            <a:r>
              <a:rPr lang="en-US" sz="2000" dirty="0">
                <a:cs typeface="JWJFWA+Fira Mono Medium"/>
              </a:rPr>
              <a:t>    if (</a:t>
            </a:r>
            <a:r>
              <a:rPr lang="en-US" sz="2000" dirty="0" err="1">
                <a:cs typeface="JWJFWA+Fira Mono Medium"/>
              </a:rPr>
              <a:t>args.size</a:t>
            </a:r>
            <a:r>
              <a:rPr lang="en-US" sz="2000" dirty="0">
                <a:cs typeface="JWJFWA+Fira Mono Medium"/>
              </a:rPr>
              <a:t> &gt; 0)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[0]</a:t>
            </a:r>
          </a:p>
          <a:p>
            <a:r>
              <a:rPr lang="en-US" sz="2000" dirty="0">
                <a:cs typeface="JWJFWA+Fira Mono Medium"/>
              </a:rPr>
              <a:t>        else null</a:t>
            </a:r>
          </a:p>
          <a:p>
            <a:endParaRPr lang="en-US" sz="2000" dirty="0">
              <a:cs typeface="JWJFWA+Fira Mono Medium"/>
            </a:endParaRP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fun </a:t>
            </a:r>
            <a:r>
              <a:rPr lang="en-US" sz="2000" dirty="0" err="1">
                <a:cs typeface="JWJFWA+Fira Mono Medium"/>
              </a:rPr>
              <a:t>getLastName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 =</a:t>
            </a:r>
          </a:p>
          <a:p>
            <a:r>
              <a:rPr lang="en-US" sz="2000" dirty="0">
                <a:cs typeface="JWJFWA+Fira Mono Medium"/>
              </a:rPr>
              <a:t>    if (</a:t>
            </a:r>
            <a:r>
              <a:rPr lang="en-US" sz="2000" dirty="0" err="1">
                <a:cs typeface="JWJFWA+Fira Mono Medium"/>
              </a:rPr>
              <a:t>args.size</a:t>
            </a:r>
            <a:r>
              <a:rPr lang="en-US" sz="2000" dirty="0">
                <a:cs typeface="JWJFWA+Fira Mono Medium"/>
              </a:rPr>
              <a:t> &gt; 1)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</a:t>
            </a:r>
            <a:r>
              <a:rPr lang="en-US" sz="2000" dirty="0" err="1">
                <a:cs typeface="JWJFWA+Fira Mono Medium"/>
              </a:rPr>
              <a:t>args.lastIndex</a:t>
            </a:r>
            <a:r>
              <a:rPr lang="en-US" sz="2000" dirty="0">
                <a:cs typeface="JWJFWA+Fira Mono Medium"/>
              </a:rPr>
              <a:t>]    </a:t>
            </a:r>
          </a:p>
          <a:p>
            <a:r>
              <a:rPr lang="en-US" sz="2000" dirty="0">
                <a:cs typeface="JWJFWA+Fira Mono Medium"/>
              </a:rPr>
              <a:t>        else null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79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“Elvis” operator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14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EC288-67D1-470E-9B4D-F2BA42709C93}"/>
              </a:ext>
            </a:extLst>
          </p:cNvPr>
          <p:cNvSpPr txBox="1"/>
          <p:nvPr/>
        </p:nvSpPr>
        <p:spPr>
          <a:xfrm>
            <a:off x="531098" y="1076034"/>
            <a:ext cx="8079502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main(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 {</a:t>
            </a:r>
          </a:p>
          <a:p>
            <a:r>
              <a:rPr lang="en-US" sz="2000" dirty="0">
                <a:cs typeface="JWJFWA+Fira Mono Medium"/>
              </a:rPr>
              <a:t>    </a:t>
            </a:r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firstName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getFirstName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) ?: ”John”</a:t>
            </a:r>
          </a:p>
          <a:p>
            <a:r>
              <a:rPr lang="en-US" sz="2000" dirty="0">
                <a:cs typeface="JWJFWA+Fira Mono Medium"/>
              </a:rPr>
              <a:t>    </a:t>
            </a:r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lastName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getLastName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) ?: ”Doe”</a:t>
            </a:r>
          </a:p>
          <a:p>
            <a:r>
              <a:rPr lang="en-US" sz="2000" dirty="0">
                <a:cs typeface="JWJFWA+Fira Mono Medium"/>
              </a:rPr>
              <a:t>    </a:t>
            </a:r>
            <a:r>
              <a:rPr lang="en-US" sz="2000" dirty="0" err="1">
                <a:cs typeface="JWJFWA+Fira Mono Medium"/>
              </a:rPr>
              <a:t>println</a:t>
            </a:r>
            <a:r>
              <a:rPr lang="en-US" sz="2000" dirty="0">
                <a:cs typeface="JWJFWA+Fira Mono Medium"/>
              </a:rPr>
              <a:t>(”Hello, $</a:t>
            </a:r>
            <a:r>
              <a:rPr lang="en-US" sz="2000" dirty="0" err="1">
                <a:cs typeface="JWJFWA+Fira Mono Medium"/>
              </a:rPr>
              <a:t>firstName</a:t>
            </a:r>
            <a:r>
              <a:rPr lang="en-US" sz="2000" dirty="0">
                <a:cs typeface="JWJFWA+Fira Mono Medium"/>
              </a:rPr>
              <a:t> $</a:t>
            </a:r>
            <a:r>
              <a:rPr lang="en-US" sz="2000" dirty="0" err="1">
                <a:cs typeface="JWJFWA+Fira Mono Medium"/>
              </a:rPr>
              <a:t>lastName</a:t>
            </a:r>
            <a:r>
              <a:rPr lang="en-US" sz="2000" dirty="0">
                <a:cs typeface="JWJFWA+Fira Mono Medium"/>
              </a:rPr>
              <a:t>”)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  <a:p>
            <a:endParaRPr lang="en-US" dirty="0"/>
          </a:p>
        </p:txBody>
      </p:sp>
      <p:pic>
        <p:nvPicPr>
          <p:cNvPr id="2050" name="Picture 2" descr="The Elvis Operator - Demo (2017, CD) | Discogs">
            <a:extLst>
              <a:ext uri="{FF2B5EF4-FFF2-40B4-BE49-F238E27FC236}">
                <a16:creationId xmlns:a16="http://schemas.microsoft.com/office/drawing/2014/main" id="{4A320BA6-241F-4F96-9436-956B823FD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849" y="1795566"/>
            <a:ext cx="3841251" cy="384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14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Safe Calls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15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EC288-67D1-470E-9B4D-F2BA42709C93}"/>
              </a:ext>
            </a:extLst>
          </p:cNvPr>
          <p:cNvSpPr txBox="1"/>
          <p:nvPr/>
        </p:nvSpPr>
        <p:spPr>
          <a:xfrm>
            <a:off x="531098" y="1076034"/>
            <a:ext cx="807950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shorten(name: String?): String {</a:t>
            </a:r>
          </a:p>
          <a:p>
            <a:r>
              <a:rPr lang="en-US" sz="2000" dirty="0"/>
              <a:t>    if (true == name?.</a:t>
            </a:r>
            <a:r>
              <a:rPr lang="en-US" sz="2000" dirty="0" err="1"/>
              <a:t>isNotEmpty</a:t>
            </a:r>
            <a:r>
              <a:rPr lang="en-US" sz="2000" dirty="0"/>
              <a:t>()) {</a:t>
            </a:r>
          </a:p>
          <a:p>
            <a:r>
              <a:rPr lang="en-US" sz="2000" dirty="0"/>
              <a:t>        return name!!.get(0) + ”.”</a:t>
            </a:r>
          </a:p>
          <a:p>
            <a:r>
              <a:rPr lang="en-US" sz="2000" dirty="0"/>
              <a:t>    } else {</a:t>
            </a:r>
          </a:p>
          <a:p>
            <a:r>
              <a:rPr lang="en-US" sz="2000" dirty="0"/>
              <a:t>        return ””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1F17F-632F-4E1E-B701-2422E42FB9B8}"/>
              </a:ext>
            </a:extLst>
          </p:cNvPr>
          <p:cNvSpPr txBox="1"/>
          <p:nvPr/>
        </p:nvSpPr>
        <p:spPr>
          <a:xfrm>
            <a:off x="531098" y="3518356"/>
            <a:ext cx="9609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object has nullable type T? you can’t call method on it.</a:t>
            </a:r>
          </a:p>
          <a:p>
            <a:r>
              <a:rPr lang="en-US" dirty="0"/>
              <a:t>Instead use “safe call” operator </a:t>
            </a:r>
            <a:r>
              <a:rPr lang="en-US" b="1" i="1" dirty="0"/>
              <a:t>name?.</a:t>
            </a:r>
            <a:r>
              <a:rPr lang="en-US" b="1" i="1" dirty="0" err="1"/>
              <a:t>isNotEmpty</a:t>
            </a:r>
            <a:r>
              <a:rPr lang="en-US" b="1" i="1" dirty="0"/>
              <a:t>()</a:t>
            </a:r>
            <a:r>
              <a:rPr lang="en-US" dirty="0"/>
              <a:t>, returns null if caller is null</a:t>
            </a:r>
          </a:p>
          <a:p>
            <a:r>
              <a:rPr lang="en-US" dirty="0"/>
              <a:t>You can use chain of “safe calls”  </a:t>
            </a:r>
          </a:p>
          <a:p>
            <a:endParaRPr lang="en-US" dirty="0"/>
          </a:p>
          <a:p>
            <a:r>
              <a:rPr lang="en-US" b="1" dirty="0"/>
              <a:t>name!! </a:t>
            </a:r>
            <a:r>
              <a:rPr lang="en-US" dirty="0"/>
              <a:t> - “I’m sure it is not null, trust me </a:t>
            </a:r>
            <a:r>
              <a:rPr lang="en-US" dirty="0">
                <a:sym typeface="Wingdings" panose="05000000000000000000" pitchFamily="2" charset="2"/>
              </a:rPr>
              <a:t>”</a:t>
            </a:r>
          </a:p>
          <a:p>
            <a:r>
              <a:rPr lang="en-US" dirty="0">
                <a:sym typeface="Wingdings" panose="05000000000000000000" pitchFamily="2" charset="2"/>
              </a:rPr>
              <a:t>    </a:t>
            </a:r>
            <a:r>
              <a:rPr lang="en-US" dirty="0"/>
              <a:t> converts T? -&gt; T (</a:t>
            </a:r>
            <a:r>
              <a:rPr lang="en-US" dirty="0" err="1"/>
              <a:t>NullPointerException</a:t>
            </a:r>
            <a:r>
              <a:rPr lang="en-US" dirty="0"/>
              <a:t> can occur here)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452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Smart Casts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16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EC288-67D1-470E-9B4D-F2BA42709C93}"/>
              </a:ext>
            </a:extLst>
          </p:cNvPr>
          <p:cNvSpPr txBox="1"/>
          <p:nvPr/>
        </p:nvSpPr>
        <p:spPr>
          <a:xfrm>
            <a:off x="531098" y="1076034"/>
            <a:ext cx="8079502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shorten(name: String?): String {</a:t>
            </a:r>
          </a:p>
          <a:p>
            <a:r>
              <a:rPr lang="en-US" sz="2000" dirty="0"/>
              <a:t>    if (true == name?.</a:t>
            </a:r>
            <a:r>
              <a:rPr lang="en-US" sz="2000" dirty="0" err="1"/>
              <a:t>isNotEmpty</a:t>
            </a:r>
            <a:r>
              <a:rPr lang="en-US" sz="2000" dirty="0"/>
              <a:t>()) {</a:t>
            </a:r>
          </a:p>
          <a:p>
            <a:r>
              <a:rPr lang="en-US" sz="2000" dirty="0"/>
              <a:t>        return name[0] + ”.”</a:t>
            </a:r>
          </a:p>
          <a:p>
            <a:r>
              <a:rPr lang="en-US" sz="2000" dirty="0"/>
              <a:t>    } else {</a:t>
            </a:r>
          </a:p>
          <a:p>
            <a:r>
              <a:rPr lang="en-US" sz="2000" dirty="0"/>
              <a:t>        return ””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1F17F-632F-4E1E-B701-2422E42FB9B8}"/>
              </a:ext>
            </a:extLst>
          </p:cNvPr>
          <p:cNvSpPr txBox="1"/>
          <p:nvPr/>
        </p:nvSpPr>
        <p:spPr>
          <a:xfrm>
            <a:off x="531098" y="3535198"/>
            <a:ext cx="9609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 converts T? -&gt; T automatically analyzing if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38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+ Function body + String interpolation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17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EC288-67D1-470E-9B4D-F2BA42709C93}"/>
              </a:ext>
            </a:extLst>
          </p:cNvPr>
          <p:cNvSpPr txBox="1"/>
          <p:nvPr/>
        </p:nvSpPr>
        <p:spPr>
          <a:xfrm>
            <a:off x="531098" y="1076034"/>
            <a:ext cx="8079502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shorten(name: String?) =</a:t>
            </a:r>
          </a:p>
          <a:p>
            <a:r>
              <a:rPr lang="en-US" sz="2000" dirty="0"/>
              <a:t>    if (true == name?.</a:t>
            </a:r>
            <a:r>
              <a:rPr lang="en-US" sz="2000" dirty="0" err="1"/>
              <a:t>isNotEmpty</a:t>
            </a:r>
            <a:r>
              <a:rPr lang="en-US" sz="2000" dirty="0"/>
              <a:t>()) ”${name[0]}.”</a:t>
            </a:r>
          </a:p>
          <a:p>
            <a:r>
              <a:rPr lang="en-US" sz="2000" dirty="0"/>
              <a:t>        else ””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23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Get back to main()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18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A3174F-1C4D-4DC1-99B8-AE77AD2A41B6}"/>
              </a:ext>
            </a:extLst>
          </p:cNvPr>
          <p:cNvSpPr txBox="1"/>
          <p:nvPr/>
        </p:nvSpPr>
        <p:spPr>
          <a:xfrm>
            <a:off x="531098" y="1076034"/>
            <a:ext cx="8079502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main(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 {</a:t>
            </a:r>
          </a:p>
          <a:p>
            <a:r>
              <a:rPr lang="en-US" sz="2000" dirty="0">
                <a:cs typeface="JWJFWA+Fira Mono Medium"/>
              </a:rPr>
              <a:t>    </a:t>
            </a:r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firstName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getFirstName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) ?: ”John”</a:t>
            </a:r>
          </a:p>
          <a:p>
            <a:r>
              <a:rPr lang="en-US" sz="2000" dirty="0">
                <a:cs typeface="JWJFWA+Fira Mono Medium"/>
              </a:rPr>
              <a:t>    </a:t>
            </a:r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lastName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getLastName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) ?: ”Doe”</a:t>
            </a:r>
          </a:p>
          <a:p>
            <a:r>
              <a:rPr lang="en-US" sz="2000" dirty="0">
                <a:cs typeface="JWJFWA+Fira Mono Medium"/>
              </a:rPr>
              <a:t>    </a:t>
            </a:r>
            <a:r>
              <a:rPr lang="en-US" sz="2000" dirty="0" err="1">
                <a:cs typeface="JWJFWA+Fira Mono Medium"/>
              </a:rPr>
              <a:t>println</a:t>
            </a:r>
            <a:r>
              <a:rPr lang="en-US" sz="2000" dirty="0">
                <a:cs typeface="JWJFWA+Fira Mono Medium"/>
              </a:rPr>
              <a:t>(”Hello, ${shorten(</a:t>
            </a:r>
            <a:r>
              <a:rPr lang="en-US" sz="2000" dirty="0" err="1">
                <a:cs typeface="JWJFWA+Fira Mono Medium"/>
              </a:rPr>
              <a:t>firstName</a:t>
            </a:r>
            <a:r>
              <a:rPr lang="en-US" sz="2000" dirty="0">
                <a:cs typeface="JWJFWA+Fira Mono Medium"/>
              </a:rPr>
              <a:t>)} $</a:t>
            </a:r>
            <a:r>
              <a:rPr lang="en-US" sz="2000" dirty="0" err="1">
                <a:cs typeface="JWJFWA+Fira Mono Medium"/>
              </a:rPr>
              <a:t>lastName</a:t>
            </a:r>
            <a:r>
              <a:rPr lang="en-US" sz="2000" dirty="0">
                <a:cs typeface="JWJFWA+Fira Mono Medium"/>
              </a:rPr>
              <a:t>”)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292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When clause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19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EEC7D-F6E9-48BD-A30B-8A4C4ED26ED1}"/>
              </a:ext>
            </a:extLst>
          </p:cNvPr>
          <p:cNvSpPr txBox="1"/>
          <p:nvPr/>
        </p:nvSpPr>
        <p:spPr>
          <a:xfrm>
            <a:off x="531098" y="1076034"/>
            <a:ext cx="807950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when (a) {</a:t>
            </a:r>
          </a:p>
          <a:p>
            <a:r>
              <a:rPr lang="en-US" sz="2000" dirty="0">
                <a:cs typeface="JWJFWA+Fira Mono Medium"/>
              </a:rPr>
              <a:t>     b   -&gt;  x = 1</a:t>
            </a:r>
          </a:p>
          <a:p>
            <a:r>
              <a:rPr lang="en-US" sz="2000" dirty="0">
                <a:cs typeface="JWJFWA+Fira Mono Medium"/>
              </a:rPr>
              <a:t>     is String -&gt;  x = 1</a:t>
            </a:r>
          </a:p>
          <a:p>
            <a:r>
              <a:rPr lang="en-US" sz="2000" dirty="0">
                <a:cs typeface="JWJFWA+Fira Mono Medium"/>
              </a:rPr>
              <a:t>     is String? -&gt;  x = 1</a:t>
            </a:r>
          </a:p>
          <a:p>
            <a:r>
              <a:rPr lang="en-US" sz="2000" dirty="0">
                <a:cs typeface="JWJFWA+Fira Mono Medium"/>
              </a:rPr>
              <a:t>     !is String -&gt;  x = 1</a:t>
            </a:r>
          </a:p>
          <a:p>
            <a:r>
              <a:rPr lang="en-US" sz="2000" dirty="0">
                <a:cs typeface="JWJFWA+Fira Mono Medium"/>
              </a:rPr>
              <a:t>     in 1..10 -&gt;  x = 1</a:t>
            </a:r>
          </a:p>
          <a:p>
            <a:r>
              <a:rPr lang="en-US" sz="2000" dirty="0">
                <a:cs typeface="JWJFWA+Fira Mono Medium"/>
              </a:rPr>
              <a:t>     !in 1..10 -&gt;  x = 1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/>
              <a:t>when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x.isOdd</a:t>
            </a:r>
            <a:r>
              <a:rPr lang="en-US" sz="2000" dirty="0"/>
              <a:t>() -&gt; print("x is odd")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y.isEven</a:t>
            </a:r>
            <a:r>
              <a:rPr lang="en-US" sz="2000" dirty="0"/>
              <a:t>() -&gt; print("y is even")</a:t>
            </a:r>
          </a:p>
          <a:p>
            <a:r>
              <a:rPr lang="en-US" sz="2000" dirty="0"/>
              <a:t>    else -&gt; print("</a:t>
            </a:r>
            <a:r>
              <a:rPr lang="en-US" sz="2000" dirty="0" err="1"/>
              <a:t>x+y</a:t>
            </a:r>
            <a:r>
              <a:rPr lang="en-US" sz="2000" dirty="0"/>
              <a:t> is odd.")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93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645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/>
              <a:t>What is Kotlin ?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6E66AA-4B80-4830-A384-7C26A3C527C4}"/>
              </a:ext>
            </a:extLst>
          </p:cNvPr>
          <p:cNvSpPr/>
          <p:nvPr/>
        </p:nvSpPr>
        <p:spPr>
          <a:xfrm>
            <a:off x="426098" y="112657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Statically-typed programming language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Targets JVM, Android and </a:t>
            </a:r>
            <a:r>
              <a:rPr lang="en-US" dirty="0" err="1"/>
              <a:t>Javascript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Fully interoperable with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dirty="0" err="1"/>
              <a:t>Jetbrains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https://kotlinlang.org/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0" name="Picture 2" descr="Image result for kotlin logo&quot;">
            <a:extLst>
              <a:ext uri="{FF2B5EF4-FFF2-40B4-BE49-F238E27FC236}">
                <a16:creationId xmlns:a16="http://schemas.microsoft.com/office/drawing/2014/main" id="{F7B92867-7DF7-4A91-B74C-85F056298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49" y="1543527"/>
            <a:ext cx="1168615" cy="87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etbrains&quot;">
            <a:extLst>
              <a:ext uri="{FF2B5EF4-FFF2-40B4-BE49-F238E27FC236}">
                <a16:creationId xmlns:a16="http://schemas.microsoft.com/office/drawing/2014/main" id="{5DF8E031-7FF7-47D0-8A9C-E6A2D8D5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76" y="3739552"/>
            <a:ext cx="1347788" cy="145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kotlin ship&quot;">
            <a:extLst>
              <a:ext uri="{FF2B5EF4-FFF2-40B4-BE49-F238E27FC236}">
                <a16:creationId xmlns:a16="http://schemas.microsoft.com/office/drawing/2014/main" id="{8C9A8D1C-D073-4131-9177-66C90BC0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091" y="1336419"/>
            <a:ext cx="28575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FFB92E-4C55-4CD6-BEBD-7FAF72920BCB}"/>
              </a:ext>
            </a:extLst>
          </p:cNvPr>
          <p:cNvSpPr/>
          <p:nvPr/>
        </p:nvSpPr>
        <p:spPr>
          <a:xfrm>
            <a:off x="7947855" y="3370220"/>
            <a:ext cx="2333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inux Libertine"/>
              </a:rPr>
              <a:t>Kotlin-class destroyer</a:t>
            </a:r>
            <a:endParaRPr lang="en-US" b="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pic>
        <p:nvPicPr>
          <p:cNvPr id="2056" name="Picture 8" descr="Image result for kotlin island&quot;">
            <a:extLst>
              <a:ext uri="{FF2B5EF4-FFF2-40B4-BE49-F238E27FC236}">
                <a16:creationId xmlns:a16="http://schemas.microsoft.com/office/drawing/2014/main" id="{89936F59-A644-4B01-B5F5-40F4F569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166" y="3975814"/>
            <a:ext cx="4345622" cy="2445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62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Enums in Kotlin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20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F5E359-7A1C-4E51-A2D4-458E62A30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98" y="1076034"/>
            <a:ext cx="46863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0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21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D00711-697C-4066-9DC8-07B2D9E4E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434" y="1076034"/>
            <a:ext cx="7477071" cy="50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67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22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6FF1CA-7353-4B61-8D82-D44B6A045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596" y="979229"/>
            <a:ext cx="76676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39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23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D84D97-72E2-44DD-B9C0-DB5542D6D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82" y="1055022"/>
            <a:ext cx="72485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2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24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F4B94D-782E-4107-8342-470C7B8BF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74" y="1047750"/>
            <a:ext cx="7391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49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Get back to main()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25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18AF8-6033-49A5-A016-064B1B951EB4}"/>
              </a:ext>
            </a:extLst>
          </p:cNvPr>
          <p:cNvSpPr txBox="1"/>
          <p:nvPr/>
        </p:nvSpPr>
        <p:spPr>
          <a:xfrm>
            <a:off x="531097" y="1076034"/>
            <a:ext cx="11294457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main(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 {</a:t>
            </a:r>
          </a:p>
          <a:p>
            <a:pPr lvl="1"/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firstName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getFirstName</a:t>
            </a:r>
            <a:r>
              <a:rPr lang="en-US" sz="2000" dirty="0">
                <a:cs typeface="JWJFWA+Fira Mono Medium"/>
              </a:rPr>
              <a:t>(info) ?: ”John”</a:t>
            </a:r>
          </a:p>
          <a:p>
            <a:pPr lvl="1"/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lastName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getLastName</a:t>
            </a:r>
            <a:r>
              <a:rPr lang="en-US" sz="2000" dirty="0">
                <a:cs typeface="JWJFWA+Fira Mono Medium"/>
              </a:rPr>
              <a:t>(info) ?: ”Doe”</a:t>
            </a:r>
          </a:p>
          <a:p>
            <a:pPr lvl="1"/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maritalStatus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getMaritalStatus</a:t>
            </a:r>
            <a:r>
              <a:rPr lang="en-US" sz="2000" dirty="0">
                <a:cs typeface="JWJFWA+Fira Mono Medium"/>
              </a:rPr>
              <a:t>(info)</a:t>
            </a:r>
          </a:p>
          <a:p>
            <a:pPr lvl="1"/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sex = </a:t>
            </a:r>
            <a:r>
              <a:rPr lang="en-US" sz="2000" dirty="0" err="1">
                <a:cs typeface="JWJFWA+Fira Mono Medium"/>
              </a:rPr>
              <a:t>guessSex</a:t>
            </a:r>
            <a:r>
              <a:rPr lang="en-US" sz="2000" dirty="0">
                <a:cs typeface="JWJFWA+Fira Mono Medium"/>
              </a:rPr>
              <a:t>(info)</a:t>
            </a:r>
          </a:p>
          <a:p>
            <a:pPr lvl="1"/>
            <a:endParaRPr lang="en-US" sz="2000" dirty="0">
              <a:cs typeface="JWJFWA+Fira Mono Medium"/>
            </a:endParaRPr>
          </a:p>
          <a:p>
            <a:pPr lvl="1"/>
            <a:r>
              <a:rPr lang="en-US" sz="2000" dirty="0" err="1">
                <a:cs typeface="JWJFWA+Fira Mono Medium"/>
              </a:rPr>
              <a:t>println</a:t>
            </a:r>
            <a:r>
              <a:rPr lang="en-US" sz="2000" dirty="0">
                <a:cs typeface="JWJFWA+Fira Mono Medium"/>
              </a:rPr>
              <a:t>(”Hello, ${</a:t>
            </a:r>
            <a:r>
              <a:rPr lang="en-US" sz="2000" dirty="0" err="1">
                <a:cs typeface="JWJFWA+Fira Mono Medium"/>
              </a:rPr>
              <a:t>honorify</a:t>
            </a:r>
            <a:r>
              <a:rPr lang="en-US" sz="2000" dirty="0">
                <a:cs typeface="JWJFWA+Fira Mono Medium"/>
              </a:rPr>
              <a:t>(sex, </a:t>
            </a:r>
            <a:r>
              <a:rPr lang="en-US" sz="2000" dirty="0" err="1">
                <a:cs typeface="JWJFWA+Fira Mono Medium"/>
              </a:rPr>
              <a:t>maritalStatus</a:t>
            </a:r>
            <a:r>
              <a:rPr lang="en-US" sz="2000" dirty="0">
                <a:cs typeface="JWJFWA+Fira Mono Medium"/>
              </a:rPr>
              <a:t>)} ” + ”${shorten(</a:t>
            </a:r>
            <a:r>
              <a:rPr lang="en-US" sz="2000" dirty="0" err="1">
                <a:cs typeface="JWJFWA+Fira Mono Medium"/>
              </a:rPr>
              <a:t>firstName</a:t>
            </a:r>
            <a:r>
              <a:rPr lang="en-US" sz="2000" dirty="0">
                <a:cs typeface="JWJFWA+Fira Mono Medium"/>
              </a:rPr>
              <a:t>)}  $</a:t>
            </a:r>
            <a:r>
              <a:rPr lang="en-US" sz="2000" dirty="0" err="1">
                <a:cs typeface="JWJFWA+Fira Mono Medium"/>
              </a:rPr>
              <a:t>lastName</a:t>
            </a:r>
            <a:r>
              <a:rPr lang="en-US" sz="2000" dirty="0">
                <a:cs typeface="JWJFWA+Fira Mono Medium"/>
              </a:rPr>
              <a:t>”)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  <a:p>
            <a:endParaRPr lang="en-US" sz="2000" dirty="0">
              <a:cs typeface="JWJFWA+Fira Mon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16546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Loops: for…each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26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18AF8-6033-49A5-A016-064B1B951EB4}"/>
              </a:ext>
            </a:extLst>
          </p:cNvPr>
          <p:cNvSpPr txBox="1"/>
          <p:nvPr/>
        </p:nvSpPr>
        <p:spPr>
          <a:xfrm>
            <a:off x="531097" y="1076034"/>
            <a:ext cx="11294457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main(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 {</a:t>
            </a:r>
          </a:p>
          <a:p>
            <a:r>
              <a:rPr lang="en-US" sz="2000" dirty="0">
                <a:cs typeface="JWJFWA+Fira Mono Medium"/>
              </a:rPr>
              <a:t>    for (</a:t>
            </a:r>
            <a:r>
              <a:rPr lang="en-US" sz="2000" dirty="0" err="1">
                <a:cs typeface="JWJFWA+Fira Mono Medium"/>
              </a:rPr>
              <a:t>arg</a:t>
            </a:r>
            <a:r>
              <a:rPr lang="en-US" sz="2000" dirty="0">
                <a:cs typeface="JWJFWA+Fira Mono Medium"/>
              </a:rPr>
              <a:t> in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) {</a:t>
            </a:r>
          </a:p>
          <a:p>
            <a:r>
              <a:rPr lang="en-US" sz="2000" dirty="0">
                <a:cs typeface="JWJFWA+Fira Mono Medium"/>
              </a:rPr>
              <a:t>        </a:t>
            </a:r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info = </a:t>
            </a:r>
            <a:r>
              <a:rPr lang="en-US" sz="2000" dirty="0" err="1">
                <a:cs typeface="JWJFWA+Fira Mono Medium"/>
              </a:rPr>
              <a:t>arg.split</a:t>
            </a:r>
            <a:r>
              <a:rPr lang="en-US" sz="2000" dirty="0">
                <a:cs typeface="JWJFWA+Fira Mono Medium"/>
              </a:rPr>
              <a:t>(” ”)</a:t>
            </a:r>
          </a:p>
          <a:p>
            <a:r>
              <a:rPr lang="en-US" sz="2000" dirty="0">
                <a:cs typeface="JWJFWA+Fira Mono Medium"/>
              </a:rPr>
              <a:t>        </a:t>
            </a:r>
            <a:r>
              <a:rPr lang="en-US" sz="2000" dirty="0" err="1">
                <a:cs typeface="JWJFWA+Fira Mono Medium"/>
              </a:rPr>
              <a:t>println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buildGreeting</a:t>
            </a:r>
            <a:r>
              <a:rPr lang="en-US" sz="2000" dirty="0">
                <a:cs typeface="JWJFWA+Fira Mono Medium"/>
              </a:rPr>
              <a:t>(info))</a:t>
            </a:r>
          </a:p>
          <a:p>
            <a:r>
              <a:rPr lang="en-US" sz="2000" dirty="0">
                <a:cs typeface="JWJFWA+Fira Mono Medium"/>
              </a:rPr>
              <a:t>    }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fun </a:t>
            </a:r>
            <a:r>
              <a:rPr lang="en-US" sz="2000" dirty="0" err="1">
                <a:cs typeface="JWJFWA+Fira Mono Medium"/>
              </a:rPr>
              <a:t>buildGreeting</a:t>
            </a:r>
            <a:r>
              <a:rPr lang="en-US" sz="2000" dirty="0">
                <a:cs typeface="JWJFWA+Fira Mono Medium"/>
              </a:rPr>
              <a:t>(info: Array&lt;String&gt;): String {</a:t>
            </a:r>
          </a:p>
          <a:p>
            <a:pPr lvl="1"/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firstName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getFirstName</a:t>
            </a:r>
            <a:r>
              <a:rPr lang="en-US" sz="2000" dirty="0">
                <a:cs typeface="JWJFWA+Fira Mono Medium"/>
              </a:rPr>
              <a:t>(info) ?: ”John”</a:t>
            </a:r>
          </a:p>
          <a:p>
            <a:pPr lvl="1"/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lastName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getLastName</a:t>
            </a:r>
            <a:r>
              <a:rPr lang="en-US" sz="2000" dirty="0">
                <a:cs typeface="JWJFWA+Fira Mono Medium"/>
              </a:rPr>
              <a:t>(info) ?: ”Doe”</a:t>
            </a:r>
          </a:p>
          <a:p>
            <a:pPr lvl="1"/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maritalStatus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getMaritalStatus</a:t>
            </a:r>
            <a:r>
              <a:rPr lang="en-US" sz="2000" dirty="0">
                <a:cs typeface="JWJFWA+Fira Mono Medium"/>
              </a:rPr>
              <a:t>(info)</a:t>
            </a:r>
          </a:p>
          <a:p>
            <a:pPr lvl="1"/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sex = </a:t>
            </a:r>
            <a:r>
              <a:rPr lang="en-US" sz="2000" dirty="0" err="1">
                <a:cs typeface="JWJFWA+Fira Mono Medium"/>
              </a:rPr>
              <a:t>guessSex</a:t>
            </a:r>
            <a:r>
              <a:rPr lang="en-US" sz="2000" dirty="0">
                <a:cs typeface="JWJFWA+Fira Mono Medium"/>
              </a:rPr>
              <a:t>(info)</a:t>
            </a:r>
          </a:p>
          <a:p>
            <a:endParaRPr lang="en-US" sz="2000" dirty="0">
              <a:cs typeface="JWJFWA+Fira Mono Medium"/>
            </a:endParaRPr>
          </a:p>
          <a:p>
            <a:pPr lvl="1"/>
            <a:r>
              <a:rPr lang="en-US" sz="2000" dirty="0"/>
              <a:t>return ”Hello, ${</a:t>
            </a:r>
            <a:r>
              <a:rPr lang="en-US" sz="2000" dirty="0" err="1"/>
              <a:t>honorify</a:t>
            </a:r>
            <a:r>
              <a:rPr lang="en-US" sz="2000" dirty="0"/>
              <a:t>(sex, </a:t>
            </a:r>
            <a:r>
              <a:rPr lang="en-US" sz="2000" dirty="0" err="1"/>
              <a:t>maritalStatus</a:t>
            </a:r>
            <a:r>
              <a:rPr lang="en-US" sz="2000" dirty="0"/>
              <a:t>)} ” + ”${shorten(</a:t>
            </a:r>
            <a:r>
              <a:rPr lang="en-US" sz="2000" dirty="0" err="1"/>
              <a:t>firstName</a:t>
            </a:r>
            <a:r>
              <a:rPr lang="en-US" sz="2000" dirty="0"/>
              <a:t>)}  $</a:t>
            </a:r>
            <a:r>
              <a:rPr lang="en-US" sz="2000" dirty="0" err="1"/>
              <a:t>lastName</a:t>
            </a:r>
            <a:r>
              <a:rPr lang="en-US" sz="2000" dirty="0"/>
              <a:t>”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475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Loops: for with index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27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E18AF8-6033-49A5-A016-064B1B951EB4}"/>
              </a:ext>
            </a:extLst>
          </p:cNvPr>
          <p:cNvSpPr txBox="1"/>
          <p:nvPr/>
        </p:nvSpPr>
        <p:spPr>
          <a:xfrm>
            <a:off x="531097" y="1076034"/>
            <a:ext cx="1129445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numCol="3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 main(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 {</a:t>
            </a:r>
          </a:p>
          <a:p>
            <a:r>
              <a:rPr lang="en-US" sz="2000" dirty="0">
                <a:cs typeface="JWJFWA+Fira Mono Medium"/>
              </a:rPr>
              <a:t>    </a:t>
            </a:r>
            <a:r>
              <a:rPr lang="en-US" sz="2000" b="1" dirty="0">
                <a:cs typeface="JWJFWA+Fira Mono Medium"/>
              </a:rPr>
              <a:t>for (</a:t>
            </a:r>
            <a:r>
              <a:rPr lang="en-US" sz="2000" b="1" dirty="0" err="1">
                <a:cs typeface="JWJFWA+Fira Mono Medium"/>
              </a:rPr>
              <a:t>i</a:t>
            </a:r>
            <a:r>
              <a:rPr lang="en-US" sz="2000" b="1" dirty="0">
                <a:cs typeface="JWJFWA+Fira Mono Medium"/>
              </a:rPr>
              <a:t> in 0..args.lastIndex) {</a:t>
            </a:r>
          </a:p>
          <a:p>
            <a:r>
              <a:rPr lang="en-US" sz="2000" dirty="0">
                <a:cs typeface="JWJFWA+Fira Mono Medium"/>
              </a:rPr>
              <a:t>        </a:t>
            </a:r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info =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</a:t>
            </a:r>
            <a:r>
              <a:rPr lang="en-US" sz="2000" dirty="0" err="1">
                <a:cs typeface="JWJFWA+Fira Mono Medium"/>
              </a:rPr>
              <a:t>i</a:t>
            </a:r>
            <a:r>
              <a:rPr lang="en-US" sz="2000" dirty="0">
                <a:cs typeface="JWJFWA+Fira Mono Medium"/>
              </a:rPr>
              <a:t>].split(” ”)</a:t>
            </a:r>
          </a:p>
          <a:p>
            <a:r>
              <a:rPr lang="en-US" sz="2000" dirty="0">
                <a:cs typeface="JWJFWA+Fira Mono Medium"/>
              </a:rPr>
              <a:t>        </a:t>
            </a:r>
            <a:r>
              <a:rPr lang="en-US" sz="2000" dirty="0" err="1">
                <a:cs typeface="JWJFWA+Fira Mono Medium"/>
              </a:rPr>
              <a:t>println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buildGreeting</a:t>
            </a:r>
            <a:r>
              <a:rPr lang="en-US" sz="2000" dirty="0">
                <a:cs typeface="JWJFWA+Fira Mono Medium"/>
              </a:rPr>
              <a:t>(info))</a:t>
            </a:r>
          </a:p>
          <a:p>
            <a:r>
              <a:rPr lang="en-US" sz="2000" dirty="0">
                <a:cs typeface="JWJFWA+Fira Mono Medium"/>
              </a:rPr>
              <a:t>    }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fun main(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 {</a:t>
            </a:r>
          </a:p>
          <a:p>
            <a:r>
              <a:rPr lang="en-US" sz="2000" dirty="0">
                <a:cs typeface="JWJFWA+Fira Mono Medium"/>
              </a:rPr>
              <a:t>    </a:t>
            </a:r>
            <a:r>
              <a:rPr lang="en-US" sz="2000" b="1" dirty="0">
                <a:cs typeface="JWJFWA+Fira Mono Medium"/>
              </a:rPr>
              <a:t>for (</a:t>
            </a:r>
            <a:r>
              <a:rPr lang="en-US" sz="2000" b="1" dirty="0" err="1">
                <a:cs typeface="JWJFWA+Fira Mono Medium"/>
              </a:rPr>
              <a:t>i</a:t>
            </a:r>
            <a:r>
              <a:rPr lang="en-US" sz="2000" b="1" dirty="0">
                <a:cs typeface="JWJFWA+Fira Mono Medium"/>
              </a:rPr>
              <a:t> in 0 until </a:t>
            </a:r>
            <a:r>
              <a:rPr lang="en-US" sz="2000" b="1" dirty="0" err="1">
                <a:cs typeface="JWJFWA+Fira Mono Medium"/>
              </a:rPr>
              <a:t>args.size</a:t>
            </a:r>
            <a:r>
              <a:rPr lang="en-US" sz="2000" b="1" dirty="0">
                <a:cs typeface="JWJFWA+Fira Mono Medium"/>
              </a:rPr>
              <a:t>) {</a:t>
            </a:r>
          </a:p>
          <a:p>
            <a:r>
              <a:rPr lang="en-US" sz="2000" dirty="0">
                <a:cs typeface="JWJFWA+Fira Mono Medium"/>
              </a:rPr>
              <a:t>        </a:t>
            </a:r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info =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</a:t>
            </a:r>
            <a:r>
              <a:rPr lang="en-US" sz="2000" dirty="0" err="1">
                <a:cs typeface="JWJFWA+Fira Mono Medium"/>
              </a:rPr>
              <a:t>i</a:t>
            </a:r>
            <a:r>
              <a:rPr lang="en-US" sz="2000" dirty="0">
                <a:cs typeface="JWJFWA+Fira Mono Medium"/>
              </a:rPr>
              <a:t>].split(” ”)</a:t>
            </a:r>
          </a:p>
          <a:p>
            <a:r>
              <a:rPr lang="en-US" sz="2000" dirty="0">
                <a:cs typeface="JWJFWA+Fira Mono Medium"/>
              </a:rPr>
              <a:t>        </a:t>
            </a:r>
            <a:r>
              <a:rPr lang="en-US" sz="2000" dirty="0" err="1">
                <a:cs typeface="JWJFWA+Fira Mono Medium"/>
              </a:rPr>
              <a:t>println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buildGreeting</a:t>
            </a:r>
            <a:r>
              <a:rPr lang="en-US" sz="2000" dirty="0">
                <a:cs typeface="JWJFWA+Fira Mono Medium"/>
              </a:rPr>
              <a:t>(info))</a:t>
            </a:r>
          </a:p>
          <a:p>
            <a:r>
              <a:rPr lang="en-US" sz="2000" dirty="0">
                <a:cs typeface="JWJFWA+Fira Mono Medium"/>
              </a:rPr>
              <a:t>    }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fun main(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: Array&lt;String&gt;) {</a:t>
            </a:r>
          </a:p>
          <a:p>
            <a:r>
              <a:rPr lang="en-US" sz="2000" dirty="0">
                <a:cs typeface="JWJFWA+Fira Mono Medium"/>
              </a:rPr>
              <a:t>    </a:t>
            </a:r>
            <a:r>
              <a:rPr lang="en-US" sz="2000" b="1" dirty="0">
                <a:cs typeface="JWJFWA+Fira Mono Medium"/>
              </a:rPr>
              <a:t>for (</a:t>
            </a:r>
            <a:r>
              <a:rPr lang="en-US" sz="2000" b="1" dirty="0" err="1">
                <a:cs typeface="JWJFWA+Fira Mono Medium"/>
              </a:rPr>
              <a:t>i</a:t>
            </a:r>
            <a:r>
              <a:rPr lang="en-US" sz="2000" b="1" dirty="0">
                <a:cs typeface="JWJFWA+Fira Mono Medium"/>
              </a:rPr>
              <a:t> in </a:t>
            </a:r>
            <a:r>
              <a:rPr lang="en-US" sz="2000" b="1" dirty="0" err="1">
                <a:cs typeface="JWJFWA+Fira Mono Medium"/>
              </a:rPr>
              <a:t>args.indices</a:t>
            </a:r>
            <a:r>
              <a:rPr lang="en-US" sz="2000" b="1" dirty="0">
                <a:cs typeface="JWJFWA+Fira Mono Medium"/>
              </a:rPr>
              <a:t>) {</a:t>
            </a:r>
          </a:p>
          <a:p>
            <a:r>
              <a:rPr lang="en-US" sz="2000" dirty="0">
                <a:cs typeface="JWJFWA+Fira Mono Medium"/>
              </a:rPr>
              <a:t>        </a:t>
            </a:r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info = </a:t>
            </a:r>
            <a:r>
              <a:rPr lang="en-US" sz="2000" dirty="0" err="1">
                <a:cs typeface="JWJFWA+Fira Mono Medium"/>
              </a:rPr>
              <a:t>args</a:t>
            </a:r>
            <a:r>
              <a:rPr lang="en-US" sz="2000" dirty="0">
                <a:cs typeface="JWJFWA+Fira Mono Medium"/>
              </a:rPr>
              <a:t>[</a:t>
            </a:r>
            <a:r>
              <a:rPr lang="en-US" sz="2000" dirty="0" err="1">
                <a:cs typeface="JWJFWA+Fira Mono Medium"/>
              </a:rPr>
              <a:t>i</a:t>
            </a:r>
            <a:r>
              <a:rPr lang="en-US" sz="2000" dirty="0">
                <a:cs typeface="JWJFWA+Fira Mono Medium"/>
              </a:rPr>
              <a:t>].split(” ”)</a:t>
            </a:r>
          </a:p>
          <a:p>
            <a:r>
              <a:rPr lang="en-US" sz="2000" dirty="0">
                <a:cs typeface="JWJFWA+Fira Mono Medium"/>
              </a:rPr>
              <a:t>        </a:t>
            </a:r>
            <a:r>
              <a:rPr lang="en-US" sz="2000" dirty="0" err="1">
                <a:cs typeface="JWJFWA+Fira Mono Medium"/>
              </a:rPr>
              <a:t>println</a:t>
            </a:r>
            <a:r>
              <a:rPr lang="en-US" sz="2000" dirty="0">
                <a:cs typeface="JWJFWA+Fira Mono Medium"/>
              </a:rPr>
              <a:t>(</a:t>
            </a:r>
            <a:r>
              <a:rPr lang="en-US" sz="2000" dirty="0" err="1">
                <a:cs typeface="JWJFWA+Fira Mono Medium"/>
              </a:rPr>
              <a:t>buildGreeting</a:t>
            </a:r>
            <a:r>
              <a:rPr lang="en-US" sz="2000" dirty="0">
                <a:cs typeface="JWJFWA+Fira Mono Medium"/>
              </a:rPr>
              <a:t>(info))</a:t>
            </a:r>
          </a:p>
          <a:p>
            <a:r>
              <a:rPr lang="en-US" sz="2000" dirty="0">
                <a:cs typeface="JWJFWA+Fira Mono Medium"/>
              </a:rPr>
              <a:t>    }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8929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Loops: while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28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FCDDF1-005B-45D6-8991-5872ADEA3272}"/>
              </a:ext>
            </a:extLst>
          </p:cNvPr>
          <p:cNvSpPr txBox="1"/>
          <p:nvPr/>
        </p:nvSpPr>
        <p:spPr>
          <a:xfrm>
            <a:off x="531097" y="1076034"/>
            <a:ext cx="1129445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while (x &gt; 0) {</a:t>
            </a:r>
          </a:p>
          <a:p>
            <a:r>
              <a:rPr lang="en-US" sz="2000" dirty="0">
                <a:cs typeface="JWJFWA+Fira Mono Medium"/>
              </a:rPr>
              <a:t>    x--</a:t>
            </a:r>
          </a:p>
          <a:p>
            <a:r>
              <a:rPr lang="en-US" sz="2000" dirty="0">
                <a:cs typeface="JWJFWA+Fira Mono Medium"/>
              </a:rPr>
              <a:t>}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do {</a:t>
            </a:r>
          </a:p>
          <a:p>
            <a:r>
              <a:rPr lang="en-US" sz="2000" dirty="0">
                <a:cs typeface="JWJFWA+Fira Mono Medium"/>
              </a:rPr>
              <a:t>    </a:t>
            </a:r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y = </a:t>
            </a:r>
            <a:r>
              <a:rPr lang="en-US" sz="2000" dirty="0" err="1">
                <a:cs typeface="JWJFWA+Fira Mono Medium"/>
              </a:rPr>
              <a:t>retrieveData</a:t>
            </a:r>
            <a:r>
              <a:rPr lang="en-US" sz="2000" dirty="0">
                <a:cs typeface="JWJFWA+Fira Mono Medium"/>
              </a:rPr>
              <a:t>()</a:t>
            </a:r>
          </a:p>
          <a:p>
            <a:r>
              <a:rPr lang="en-US" sz="2000" dirty="0">
                <a:cs typeface="JWJFWA+Fira Mono Medium"/>
              </a:rPr>
              <a:t>} while (y != null) // y is visible here!</a:t>
            </a:r>
          </a:p>
        </p:txBody>
      </p:sp>
    </p:spTree>
    <p:extLst>
      <p:ext uri="{BB962C8B-B14F-4D97-AF65-F5344CB8AC3E}">
        <p14:creationId xmlns:p14="http://schemas.microsoft.com/office/powerpoint/2010/main" val="1998770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Kotlin data types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29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FCDDF1-005B-45D6-8991-5872ADEA3272}"/>
              </a:ext>
            </a:extLst>
          </p:cNvPr>
          <p:cNvSpPr txBox="1"/>
          <p:nvPr/>
        </p:nvSpPr>
        <p:spPr>
          <a:xfrm>
            <a:off x="531097" y="1076034"/>
            <a:ext cx="1147740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In Kotlin, everything is an object in the sense that we can call member functions and properties on any variable. Some of the types can have a special internal representation - for example, numbers, characters and </a:t>
            </a:r>
            <a:r>
              <a:rPr lang="en-US" sz="2000" dirty="0" err="1">
                <a:cs typeface="JWJFWA+Fira Mono Medium"/>
              </a:rPr>
              <a:t>booleans</a:t>
            </a:r>
            <a:r>
              <a:rPr lang="en-US" sz="2000" dirty="0">
                <a:cs typeface="JWJFWA+Fira Mono Medium"/>
              </a:rPr>
              <a:t> can be represented as primitive values at runtime - but to the user they look like ordinary classes.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9FBDB0-37EF-4F9C-9F5C-7EE278CFB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65355"/>
              </p:ext>
            </p:extLst>
          </p:nvPr>
        </p:nvGraphicFramePr>
        <p:xfrm>
          <a:off x="566834" y="2332060"/>
          <a:ext cx="11170300" cy="1752600"/>
        </p:xfrm>
        <a:graphic>
          <a:graphicData uri="http://schemas.openxmlformats.org/drawingml/2006/table">
            <a:tbl>
              <a:tblPr/>
              <a:tblGrid>
                <a:gridCol w="1617325">
                  <a:extLst>
                    <a:ext uri="{9D8B030D-6E8A-4147-A177-3AD203B41FA5}">
                      <a16:colId xmlns:a16="http://schemas.microsoft.com/office/drawing/2014/main" val="1032344244"/>
                    </a:ext>
                  </a:extLst>
                </a:gridCol>
                <a:gridCol w="2085654">
                  <a:extLst>
                    <a:ext uri="{9D8B030D-6E8A-4147-A177-3AD203B41FA5}">
                      <a16:colId xmlns:a16="http://schemas.microsoft.com/office/drawing/2014/main" val="1908843123"/>
                    </a:ext>
                  </a:extLst>
                </a:gridCol>
                <a:gridCol w="4017195">
                  <a:extLst>
                    <a:ext uri="{9D8B030D-6E8A-4147-A177-3AD203B41FA5}">
                      <a16:colId xmlns:a16="http://schemas.microsoft.com/office/drawing/2014/main" val="546299403"/>
                    </a:ext>
                  </a:extLst>
                </a:gridCol>
                <a:gridCol w="3450126">
                  <a:extLst>
                    <a:ext uri="{9D8B030D-6E8A-4147-A177-3AD203B41FA5}">
                      <a16:colId xmlns:a16="http://schemas.microsoft.com/office/drawing/2014/main" val="8286948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 marL="76200" marR="635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Size (bits)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Min value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Max value</a:t>
                      </a:r>
                    </a:p>
                  </a:txBody>
                  <a:tcPr marL="63500" marR="762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90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Byte</a:t>
                      </a:r>
                    </a:p>
                  </a:txBody>
                  <a:tcPr marL="762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-128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127</a:t>
                      </a:r>
                    </a:p>
                  </a:txBody>
                  <a:tcPr marL="63500" marR="762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122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Short</a:t>
                      </a:r>
                    </a:p>
                  </a:txBody>
                  <a:tcPr marL="762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16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-32768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32767</a:t>
                      </a:r>
                    </a:p>
                  </a:txBody>
                  <a:tcPr marL="63500" marR="762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645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Int</a:t>
                      </a:r>
                    </a:p>
                  </a:txBody>
                  <a:tcPr marL="762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-2,147,483,648 (-2</a:t>
                      </a:r>
                      <a:r>
                        <a:rPr lang="en-US" baseline="30000">
                          <a:effectLst/>
                        </a:rPr>
                        <a:t>31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2,147,483,647 (2</a:t>
                      </a:r>
                      <a:r>
                        <a:rPr lang="en-US" baseline="30000">
                          <a:effectLst/>
                        </a:rPr>
                        <a:t>31</a:t>
                      </a:r>
                      <a:r>
                        <a:rPr lang="en-US">
                          <a:effectLst/>
                        </a:rPr>
                        <a:t> - 1)</a:t>
                      </a:r>
                    </a:p>
                  </a:txBody>
                  <a:tcPr marL="63500" marR="762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3594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Long</a:t>
                      </a:r>
                    </a:p>
                  </a:txBody>
                  <a:tcPr marL="762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64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-9,223,372,036,854,775,808 (-2</a:t>
                      </a:r>
                      <a:r>
                        <a:rPr lang="en-US" baseline="30000">
                          <a:effectLst/>
                        </a:rPr>
                        <a:t>63</a:t>
                      </a:r>
                      <a:r>
                        <a:rPr lang="en-US">
                          <a:effectLst/>
                        </a:rPr>
                        <a:t>)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9,223,372,036,854,775,807 (2</a:t>
                      </a:r>
                      <a:r>
                        <a:rPr lang="en-US" baseline="30000" dirty="0">
                          <a:effectLst/>
                        </a:rPr>
                        <a:t>63</a:t>
                      </a:r>
                      <a:r>
                        <a:rPr lang="en-US" dirty="0">
                          <a:effectLst/>
                        </a:rPr>
                        <a:t> - 1)</a:t>
                      </a:r>
                    </a:p>
                  </a:txBody>
                  <a:tcPr marL="63500" marR="762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6262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76D554-982F-43D8-B32F-CC2C6AF4F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416101"/>
              </p:ext>
            </p:extLst>
          </p:nvPr>
        </p:nvGraphicFramePr>
        <p:xfrm>
          <a:off x="838200" y="4363386"/>
          <a:ext cx="10515599" cy="1051560"/>
        </p:xfrm>
        <a:graphic>
          <a:graphicData uri="http://schemas.openxmlformats.org/drawingml/2006/table">
            <a:tbl>
              <a:tblPr/>
              <a:tblGrid>
                <a:gridCol w="2204884">
                  <a:extLst>
                    <a:ext uri="{9D8B030D-6E8A-4147-A177-3AD203B41FA5}">
                      <a16:colId xmlns:a16="http://schemas.microsoft.com/office/drawing/2014/main" val="4064462861"/>
                    </a:ext>
                  </a:extLst>
                </a:gridCol>
                <a:gridCol w="2035277">
                  <a:extLst>
                    <a:ext uri="{9D8B030D-6E8A-4147-A177-3AD203B41FA5}">
                      <a16:colId xmlns:a16="http://schemas.microsoft.com/office/drawing/2014/main" val="624205118"/>
                    </a:ext>
                  </a:extLst>
                </a:gridCol>
                <a:gridCol w="2035277">
                  <a:extLst>
                    <a:ext uri="{9D8B030D-6E8A-4147-A177-3AD203B41FA5}">
                      <a16:colId xmlns:a16="http://schemas.microsoft.com/office/drawing/2014/main" val="2479417400"/>
                    </a:ext>
                  </a:extLst>
                </a:gridCol>
                <a:gridCol w="2035277">
                  <a:extLst>
                    <a:ext uri="{9D8B030D-6E8A-4147-A177-3AD203B41FA5}">
                      <a16:colId xmlns:a16="http://schemas.microsoft.com/office/drawing/2014/main" val="4173845713"/>
                    </a:ext>
                  </a:extLst>
                </a:gridCol>
                <a:gridCol w="2204884">
                  <a:extLst>
                    <a:ext uri="{9D8B030D-6E8A-4147-A177-3AD203B41FA5}">
                      <a16:colId xmlns:a16="http://schemas.microsoft.com/office/drawing/2014/main" val="4006764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 marL="76200" marR="635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Size (bits)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Significant bits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Exponent bits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Decimal digits</a:t>
                      </a:r>
                    </a:p>
                  </a:txBody>
                  <a:tcPr marL="63500" marR="762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064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marL="762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32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24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6-7</a:t>
                      </a:r>
                    </a:p>
                  </a:txBody>
                  <a:tcPr marL="63500" marR="762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52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Double</a:t>
                      </a:r>
                    </a:p>
                  </a:txBody>
                  <a:tcPr marL="762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64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53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11</a:t>
                      </a:r>
                    </a:p>
                  </a:txBody>
                  <a:tcPr marL="63500" marR="635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15-16</a:t>
                      </a:r>
                    </a:p>
                  </a:txBody>
                  <a:tcPr marL="63500" marR="76200" marT="38100" marB="381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DC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828883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5F03E74-1F5F-47C5-86BF-D863A889ACA2}"/>
              </a:ext>
            </a:extLst>
          </p:cNvPr>
          <p:cNvSpPr txBox="1"/>
          <p:nvPr/>
        </p:nvSpPr>
        <p:spPr>
          <a:xfrm>
            <a:off x="426097" y="5562482"/>
            <a:ext cx="109277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Characters are represented by the type Char. They can not be treated directly as numbers.</a:t>
            </a:r>
          </a:p>
          <a:p>
            <a:r>
              <a:rPr lang="en-US" sz="2000" dirty="0"/>
              <a:t>The type Boolean represents </a:t>
            </a:r>
            <a:r>
              <a:rPr lang="en-US" sz="2000" dirty="0" err="1"/>
              <a:t>booleans</a:t>
            </a:r>
            <a:r>
              <a:rPr lang="en-US" sz="2000" dirty="0"/>
              <a:t>, and has two values: true and false.</a:t>
            </a:r>
          </a:p>
        </p:txBody>
      </p:sp>
    </p:spTree>
    <p:extLst>
      <p:ext uri="{BB962C8B-B14F-4D97-AF65-F5344CB8AC3E}">
        <p14:creationId xmlns:p14="http://schemas.microsoft.com/office/powerpoint/2010/main" val="285976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645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Kotlin Resources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3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AC4073-4D6E-4B7D-A18F-F16FC1A45740}"/>
              </a:ext>
            </a:extLst>
          </p:cNvPr>
          <p:cNvSpPr/>
          <p:nvPr/>
        </p:nvSpPr>
        <p:spPr>
          <a:xfrm>
            <a:off x="426098" y="974066"/>
            <a:ext cx="11070433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https://kotlinlang.org/</a:t>
            </a:r>
          </a:p>
          <a:p>
            <a:r>
              <a:rPr lang="en-US" sz="2000" dirty="0"/>
              <a:t>https://m.signalvnoise.com/kotlin-its-the-little-things-8c0f501bc6ea</a:t>
            </a:r>
          </a:p>
          <a:p>
            <a:r>
              <a:rPr lang="en-US" sz="2000" dirty="0"/>
              <a:t>https://www.jetbrains.com/</a:t>
            </a:r>
          </a:p>
          <a:p>
            <a:r>
              <a:rPr lang="en-US" sz="2000" dirty="0"/>
              <a:t>https://www.slideshare.net/intelliyole/kotlin-why-do-you-care</a:t>
            </a:r>
          </a:p>
          <a:p>
            <a:r>
              <a:rPr lang="en-US" sz="2000" dirty="0"/>
              <a:t>https://github.com/ReactiveX/RxKotlin</a:t>
            </a:r>
          </a:p>
          <a:p>
            <a:r>
              <a:rPr lang="en-US" sz="2000" dirty="0"/>
              <a:t>https://spring.io/blog/2016/02/15/developing-spring-bootapplications-with-kotlin</a:t>
            </a:r>
          </a:p>
          <a:p>
            <a:r>
              <a:rPr lang="en-US" sz="2000" dirty="0"/>
              <a:t>https://www.slideshare.net/makingx/spring-kotlin</a:t>
            </a:r>
          </a:p>
          <a:p>
            <a:r>
              <a:rPr lang="en-US" sz="2000" dirty="0"/>
              <a:t>https://kotlin.link/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2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Equality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30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FCDDF1-005B-45D6-8991-5872ADEA3272}"/>
              </a:ext>
            </a:extLst>
          </p:cNvPr>
          <p:cNvSpPr txBox="1"/>
          <p:nvPr/>
        </p:nvSpPr>
        <p:spPr>
          <a:xfrm>
            <a:off x="465782" y="1028417"/>
            <a:ext cx="11477402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Kotlin allows to use == instead of equals(), in this case nulls are handled correctly.</a:t>
            </a:r>
          </a:p>
          <a:p>
            <a:pPr lvl="1"/>
            <a:r>
              <a:rPr lang="en-US" sz="2000" dirty="0">
                <a:cs typeface="JWJFWA+Fira Mono Medium"/>
              </a:rPr>
              <a:t>a == b &lt;-&gt; </a:t>
            </a:r>
            <a:r>
              <a:rPr lang="en-US" sz="2000" dirty="0" err="1">
                <a:cs typeface="JWJFWA+Fira Mono Medium"/>
              </a:rPr>
              <a:t>a?.equals</a:t>
            </a:r>
            <a:r>
              <a:rPr lang="en-US" sz="2000" dirty="0">
                <a:cs typeface="JWJFWA+Fira Mono Medium"/>
              </a:rPr>
              <a:t>(b) ?: (b == null)</a:t>
            </a:r>
          </a:p>
          <a:p>
            <a:pPr lvl="1"/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Reference equality is checked via === operator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In Kotlin there is no implicit conversions. Need to use </a:t>
            </a:r>
            <a:r>
              <a:rPr lang="en-US" sz="2000" dirty="0" err="1">
                <a:cs typeface="JWJFWA+Fira Mono Medium"/>
              </a:rPr>
              <a:t>toByte</a:t>
            </a:r>
            <a:r>
              <a:rPr lang="en-US" sz="2000" dirty="0">
                <a:cs typeface="JWJFWA+Fira Mono Medium"/>
              </a:rPr>
              <a:t>()/</a:t>
            </a:r>
            <a:r>
              <a:rPr lang="en-US" sz="2000" dirty="0" err="1">
                <a:cs typeface="JWJFWA+Fira Mono Medium"/>
              </a:rPr>
              <a:t>toShort</a:t>
            </a:r>
            <a:r>
              <a:rPr lang="en-US" sz="2000" dirty="0">
                <a:cs typeface="JWJFWA+Fira Mono Medium"/>
              </a:rPr>
              <a:t>()/</a:t>
            </a:r>
            <a:r>
              <a:rPr lang="en-US" sz="2000" dirty="0" err="1">
                <a:cs typeface="JWJFWA+Fira Mono Medium"/>
              </a:rPr>
              <a:t>toInt</a:t>
            </a:r>
            <a:r>
              <a:rPr lang="en-US" sz="2000" dirty="0">
                <a:cs typeface="JWJFWA+Fira Mono Medium"/>
              </a:rPr>
              <a:t>()/</a:t>
            </a:r>
            <a:r>
              <a:rPr lang="en-US" sz="2000" dirty="0" err="1">
                <a:cs typeface="JWJFWA+Fira Mono Medium"/>
              </a:rPr>
              <a:t>toLong</a:t>
            </a:r>
            <a:r>
              <a:rPr lang="en-US" sz="2000" dirty="0">
                <a:cs typeface="JWJFWA+Fira Mono Medium"/>
              </a:rPr>
              <a:t>() </a:t>
            </a:r>
          </a:p>
          <a:p>
            <a:endParaRPr lang="en-US" sz="2000" dirty="0">
              <a:cs typeface="JWJFWA+Fira Mono Medium"/>
            </a:endParaRPr>
          </a:p>
          <a:p>
            <a:endParaRPr lang="en-US" sz="2000" dirty="0">
              <a:cs typeface="JWJFWA+Fira Mono Medium"/>
            </a:endParaRPr>
          </a:p>
          <a:p>
            <a:endParaRPr lang="en-US" sz="2000" dirty="0">
              <a:cs typeface="JWJFWA+Fira Mon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08150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Strings in Kotlin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31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FCDDF1-005B-45D6-8991-5872ADEA3272}"/>
              </a:ext>
            </a:extLst>
          </p:cNvPr>
          <p:cNvSpPr txBox="1"/>
          <p:nvPr/>
        </p:nvSpPr>
        <p:spPr>
          <a:xfrm>
            <a:off x="465782" y="1028417"/>
            <a:ext cx="11477402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Strings are represented by the type String. Strings are immutable. 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Kotlin supports string interpolation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Escaped strings:   </a:t>
            </a:r>
            <a:r>
              <a:rPr lang="en-US" sz="2000" b="1" dirty="0" err="1">
                <a:cs typeface="JWJFWA+Fira Mono Medium"/>
              </a:rPr>
              <a:t>val</a:t>
            </a:r>
            <a:r>
              <a:rPr lang="en-US" sz="2000" b="1" dirty="0">
                <a:cs typeface="JWJFWA+Fira Mono Medium"/>
              </a:rPr>
              <a:t> </a:t>
            </a:r>
            <a:r>
              <a:rPr lang="en-US" sz="2000" b="1" dirty="0" err="1">
                <a:cs typeface="JWJFWA+Fira Mono Medium"/>
              </a:rPr>
              <a:t>regularString</a:t>
            </a:r>
            <a:r>
              <a:rPr lang="en-US" sz="2000" b="1" dirty="0">
                <a:cs typeface="JWJFWA+Fira Mono Medium"/>
              </a:rPr>
              <a:t> = ”This \”string\” \be funky”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Raw strings: </a:t>
            </a:r>
            <a:r>
              <a:rPr lang="en-US" sz="2000" b="1" dirty="0" err="1">
                <a:cs typeface="JWJFWA+Fira Mono Medium"/>
              </a:rPr>
              <a:t>val</a:t>
            </a:r>
            <a:r>
              <a:rPr lang="en-US" sz="2000" b="1" dirty="0">
                <a:cs typeface="JWJFWA+Fira Mono Medium"/>
              </a:rPr>
              <a:t> </a:t>
            </a:r>
            <a:r>
              <a:rPr lang="en-US" sz="2000" b="1" dirty="0" err="1">
                <a:cs typeface="JWJFWA+Fira Mono Medium"/>
              </a:rPr>
              <a:t>rawString</a:t>
            </a:r>
            <a:r>
              <a:rPr lang="en-US" sz="2000" b="1" dirty="0">
                <a:cs typeface="JWJFWA+Fira Mono Medium"/>
              </a:rPr>
              <a:t> = ”””This awesome ”string” \should be printed as-is”””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Raw strings with interpolation: </a:t>
            </a:r>
            <a:r>
              <a:rPr lang="en-US" sz="2000" b="1" dirty="0" err="1">
                <a:cs typeface="JWJFWA+Fira Mono Medium"/>
              </a:rPr>
              <a:t>val</a:t>
            </a:r>
            <a:r>
              <a:rPr lang="en-US" sz="2000" b="1" dirty="0">
                <a:cs typeface="JWJFWA+Fira Mono Medium"/>
              </a:rPr>
              <a:t> </a:t>
            </a:r>
            <a:r>
              <a:rPr lang="en-US" sz="2000" b="1" dirty="0" err="1">
                <a:cs typeface="JWJFWA+Fira Mono Medium"/>
              </a:rPr>
              <a:t>dollarString</a:t>
            </a:r>
            <a:r>
              <a:rPr lang="en-US" sz="2000" b="1" dirty="0">
                <a:cs typeface="JWJFWA+Fira Mono Medium"/>
              </a:rPr>
              <a:t> = ”””${'$'}</a:t>
            </a:r>
            <a:r>
              <a:rPr lang="en-US" sz="2000" b="1" dirty="0" err="1">
                <a:cs typeface="JWJFWA+Fira Mono Medium"/>
              </a:rPr>
              <a:t>tring</a:t>
            </a:r>
            <a:r>
              <a:rPr lang="en-US" sz="2000" b="1" dirty="0">
                <a:cs typeface="JWJFWA+Fira Mono Medium"/>
              </a:rPr>
              <a:t> templates shall not pass!”””</a:t>
            </a:r>
          </a:p>
          <a:p>
            <a:endParaRPr lang="en-US" sz="2000" dirty="0">
              <a:cs typeface="JWJFWA+Fira Mono Medium"/>
            </a:endParaRPr>
          </a:p>
          <a:p>
            <a:endParaRPr lang="en-US" sz="2000" dirty="0">
              <a:cs typeface="JWJFWA+Fira Mono Medium"/>
            </a:endParaRPr>
          </a:p>
          <a:p>
            <a:endParaRPr lang="en-US" sz="2000" dirty="0">
              <a:cs typeface="JWJFWA+Fira Mono Medium"/>
            </a:endParaRPr>
          </a:p>
          <a:p>
            <a:endParaRPr lang="en-US" sz="2000" dirty="0">
              <a:cs typeface="JWJFWA+Fira Mon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46425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Arrays in Kotlin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32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FCDDF1-005B-45D6-8991-5872ADEA3272}"/>
              </a:ext>
            </a:extLst>
          </p:cNvPr>
          <p:cNvSpPr txBox="1"/>
          <p:nvPr/>
        </p:nvSpPr>
        <p:spPr>
          <a:xfrm>
            <a:off x="531097" y="1076034"/>
            <a:ext cx="11477402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fibs = </a:t>
            </a:r>
            <a:r>
              <a:rPr lang="en-US" sz="2000" dirty="0" err="1">
                <a:cs typeface="JWJFWA+Fira Mono Medium"/>
              </a:rPr>
              <a:t>arrayOf</a:t>
            </a:r>
            <a:r>
              <a:rPr lang="en-US" sz="2000" dirty="0">
                <a:cs typeface="JWJFWA+Fira Mono Medium"/>
              </a:rPr>
              <a:t>(1, 1, 2, 3, 5, 8, 13)</a:t>
            </a:r>
          </a:p>
          <a:p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arr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kotlin.ArrayOfNulls</a:t>
            </a:r>
            <a:r>
              <a:rPr lang="en-US" sz="2000" dirty="0">
                <a:cs typeface="JWJFWA+Fira Mono Medium"/>
              </a:rPr>
              <a:t>(10)</a:t>
            </a:r>
          </a:p>
          <a:p>
            <a:r>
              <a:rPr lang="nn-NO" sz="2000" dirty="0">
                <a:cs typeface="JWJFWA+Fira Mono Medium"/>
              </a:rPr>
              <a:t>val sqrs = Array(7) { i -&gt; i * i } </a:t>
            </a:r>
          </a:p>
          <a:p>
            <a:r>
              <a:rPr lang="en-US" sz="2000" dirty="0" err="1">
                <a:cs typeface="JWJFWA+Fira Mono Medium"/>
              </a:rPr>
              <a:t>val</a:t>
            </a:r>
            <a:r>
              <a:rPr lang="en-US" sz="2000" dirty="0">
                <a:cs typeface="JWJFWA+Fira Mono Medium"/>
              </a:rPr>
              <a:t> </a:t>
            </a:r>
            <a:r>
              <a:rPr lang="en-US" sz="2000" dirty="0" err="1">
                <a:cs typeface="JWJFWA+Fira Mono Medium"/>
              </a:rPr>
              <a:t>fastFibs</a:t>
            </a:r>
            <a:r>
              <a:rPr lang="en-US" sz="2000" dirty="0">
                <a:cs typeface="JWJFWA+Fira Mono Medium"/>
              </a:rPr>
              <a:t> = </a:t>
            </a:r>
            <a:r>
              <a:rPr lang="en-US" sz="2000" dirty="0" err="1">
                <a:cs typeface="JWJFWA+Fira Mono Medium"/>
              </a:rPr>
              <a:t>intArrayOf</a:t>
            </a:r>
            <a:r>
              <a:rPr lang="en-US" sz="2000" dirty="0">
                <a:cs typeface="JWJFWA+Fira Mono Medium"/>
              </a:rPr>
              <a:t>(1, 1, 2, 3, 5, 8, 13)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Kotlin arrays are invariant. </a:t>
            </a:r>
          </a:p>
          <a:p>
            <a:endParaRPr lang="en-US" sz="2000" dirty="0">
              <a:cs typeface="JWJFWA+Fira Mono Medium"/>
            </a:endParaRPr>
          </a:p>
          <a:p>
            <a:r>
              <a:rPr lang="en-US" sz="2000" dirty="0">
                <a:cs typeface="JWJFWA+Fira Mono Medium"/>
              </a:rPr>
              <a:t>final String[] oops = { ”only”, ”strings”, ”here” };</a:t>
            </a:r>
          </a:p>
          <a:p>
            <a:r>
              <a:rPr lang="en-US" sz="2000" dirty="0">
                <a:cs typeface="JWJFWA+Fira Mono Medium"/>
              </a:rPr>
              <a:t>final Object[] yeah = oops; </a:t>
            </a:r>
            <a:r>
              <a:rPr lang="en-US" sz="2000" dirty="0">
                <a:solidFill>
                  <a:srgbClr val="FF0000"/>
                </a:solidFill>
                <a:cs typeface="JWJFWA+Fira Mono Medium"/>
              </a:rPr>
              <a:t>// Impossible in Kotlin</a:t>
            </a:r>
          </a:p>
          <a:p>
            <a:endParaRPr lang="en-US" sz="2000" dirty="0">
              <a:cs typeface="JWJFWA+Fira Mon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54300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645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dirty="0"/>
              <a:t>Kotlin History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4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6E66AA-4B80-4830-A384-7C26A3C527C4}"/>
              </a:ext>
            </a:extLst>
          </p:cNvPr>
          <p:cNvSpPr/>
          <p:nvPr/>
        </p:nvSpPr>
        <p:spPr>
          <a:xfrm>
            <a:off x="426097" y="1126578"/>
            <a:ext cx="1055622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Announced in 2011 by JetBrains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1.0 released in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adopted Kotlin as a “first-class” language in 2017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Kotlin v1.2 was released on 28 November 2017. Sharing code between JVM and </a:t>
            </a:r>
            <a:r>
              <a:rPr lang="en-US" dirty="0" err="1"/>
              <a:t>Javascript</a:t>
            </a:r>
            <a:r>
              <a:rPr lang="en-US" dirty="0"/>
              <a:t> platforms feature was newly added to this release.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Kotlin v1.3 was released on 29 October 2018, bringing coroutines for asynchronous programming.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7 May 2019, Google announced that the Kotlin programming language is now its preferred language for Android app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current version is </a:t>
            </a:r>
            <a:r>
              <a:rPr lang="en-US"/>
              <a:t>Kotlin 2.0.</a:t>
            </a:r>
            <a:r>
              <a:rPr lang="ru-RU" dirty="0"/>
              <a:t>2</a:t>
            </a:r>
            <a:r>
              <a:rPr lang="en-US" dirty="0"/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Image result for kotlin history&quot;">
            <a:extLst>
              <a:ext uri="{FF2B5EF4-FFF2-40B4-BE49-F238E27FC236}">
                <a16:creationId xmlns:a16="http://schemas.microsoft.com/office/drawing/2014/main" id="{C52C2A7A-33B4-45D5-87F2-3500176E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4" y="3483058"/>
            <a:ext cx="6543675" cy="269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9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645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What’s wrong with Java (6)?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5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6099" y="1076034"/>
            <a:ext cx="102313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NullPointerException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Tons of boilerplate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type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lambdas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string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Inconvenient working with embedded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Inconsistent exceptions</a:t>
            </a:r>
            <a:r>
              <a:rPr lang="ru-RU" dirty="0"/>
              <a:t> (</a:t>
            </a:r>
            <a:r>
              <a:rPr lang="en-US" dirty="0"/>
              <a:t>checked vs unchecked)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</a:t>
            </a:r>
            <a:r>
              <a:rPr lang="ru-RU" dirty="0"/>
              <a:t> </a:t>
            </a:r>
            <a:r>
              <a:rPr lang="en-US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328831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of them are solved by Kotlin?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6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26099" y="1076034"/>
            <a:ext cx="102313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NullPointerException</a:t>
            </a:r>
            <a:endParaRPr lang="en-US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Tons of boilerplate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No type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No lambdas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No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No string interpolation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Inconvenient working with embedded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Inconsistent exceptions</a:t>
            </a:r>
            <a:r>
              <a:rPr lang="ru-RU" dirty="0">
                <a:solidFill>
                  <a:srgbClr val="00B050"/>
                </a:solidFill>
              </a:rPr>
              <a:t> (</a:t>
            </a:r>
            <a:r>
              <a:rPr lang="en-US" dirty="0">
                <a:solidFill>
                  <a:srgbClr val="00B050"/>
                </a:solidFill>
              </a:rPr>
              <a:t>checked vs unchecked)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49520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And what’s wrong with Kotlin?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7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hat's wrong with asking people to work for free? Everything! | Dandylyon  Designs">
            <a:extLst>
              <a:ext uri="{FF2B5EF4-FFF2-40B4-BE49-F238E27FC236}">
                <a16:creationId xmlns:a16="http://schemas.microsoft.com/office/drawing/2014/main" id="{F658F839-66D8-4C4A-9A72-7522593F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43000"/>
            <a:ext cx="37719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3015C7-4140-4375-8A3F-A16088CF3692}"/>
              </a:ext>
            </a:extLst>
          </p:cNvPr>
          <p:cNvSpPr txBox="1"/>
          <p:nvPr/>
        </p:nvSpPr>
        <p:spPr>
          <a:xfrm>
            <a:off x="4838702" y="1218911"/>
            <a:ext cx="64484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part of mature languages have stable specification (“Bible”):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of 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something works incorrect we can find root cause of the problem</a:t>
            </a:r>
          </a:p>
          <a:p>
            <a:endParaRPr lang="en-US" dirty="0"/>
          </a:p>
          <a:p>
            <a:r>
              <a:rPr lang="en-US" dirty="0"/>
              <a:t>Kotlin Language Specification </a:t>
            </a:r>
            <a:r>
              <a:rPr lang="en-US" b="1" dirty="0"/>
              <a:t>(https://kotlinlang.org/spec/introduction.html)</a:t>
            </a:r>
            <a:r>
              <a:rPr lang="en-US" dirty="0"/>
              <a:t> is still in progress and has experimental stability level, meaning no compatibility should be expected between even incremental releases, any functionality can be added, removed or changed without warning.</a:t>
            </a:r>
          </a:p>
        </p:txBody>
      </p:sp>
    </p:spTree>
    <p:extLst>
      <p:ext uri="{BB962C8B-B14F-4D97-AF65-F5344CB8AC3E}">
        <p14:creationId xmlns:p14="http://schemas.microsoft.com/office/powerpoint/2010/main" val="188395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Hello, Kotlin!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8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719DE9-23F5-4FE8-9AB6-78A4CA224F54}"/>
              </a:ext>
            </a:extLst>
          </p:cNvPr>
          <p:cNvSpPr txBox="1"/>
          <p:nvPr/>
        </p:nvSpPr>
        <p:spPr>
          <a:xfrm>
            <a:off x="653532" y="2599723"/>
            <a:ext cx="6476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Kotlin allows functions as compilation modules without classes</a:t>
            </a:r>
          </a:p>
          <a:p>
            <a:pPr marL="342900" indent="-342900">
              <a:buAutoNum type="arabicPeriod"/>
            </a:pPr>
            <a:r>
              <a:rPr lang="en-US" dirty="0"/>
              <a:t>Type goes after the name </a:t>
            </a:r>
          </a:p>
          <a:p>
            <a:pPr marL="342900" indent="-342900">
              <a:buAutoNum type="arabicPeriod"/>
            </a:pPr>
            <a:r>
              <a:rPr lang="en-US" dirty="0"/>
              <a:t>No ;</a:t>
            </a:r>
          </a:p>
          <a:p>
            <a:pPr marL="342900" indent="-342900">
              <a:buAutoNum type="arabicPeriod"/>
            </a:pPr>
            <a:r>
              <a:rPr lang="en-US" dirty="0"/>
              <a:t>No </a:t>
            </a:r>
            <a:r>
              <a:rPr lang="en-US" dirty="0" err="1"/>
              <a:t>System.out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17510-CB0E-4C0E-A732-C5EEF5D4B697}"/>
              </a:ext>
            </a:extLst>
          </p:cNvPr>
          <p:cNvSpPr txBox="1"/>
          <p:nvPr/>
        </p:nvSpPr>
        <p:spPr>
          <a:xfrm>
            <a:off x="817918" y="1151423"/>
            <a:ext cx="5584114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</a:t>
            </a:r>
            <a:r>
              <a:rPr lang="en-US" sz="2000" spc="309" dirty="0">
                <a:cs typeface="Times New Roman"/>
              </a:rPr>
              <a:t> </a:t>
            </a:r>
            <a:r>
              <a:rPr lang="en-US" sz="2000" dirty="0">
                <a:cs typeface="OSLUJW+Fira Mono"/>
              </a:rPr>
              <a:t>main(</a:t>
            </a:r>
            <a:r>
              <a:rPr lang="en-US" sz="2000" dirty="0" err="1">
                <a:cs typeface="OSLUJW+Fira Mono"/>
              </a:rPr>
              <a:t>args</a:t>
            </a:r>
            <a:r>
              <a:rPr lang="en-US" sz="2000" dirty="0">
                <a:cs typeface="OSLUJW+Fira Mono"/>
              </a:rPr>
              <a:t>:</a:t>
            </a:r>
            <a:r>
              <a:rPr lang="en-US" sz="2000" spc="305" dirty="0">
                <a:cs typeface="Times New Roman"/>
              </a:rPr>
              <a:t> </a:t>
            </a:r>
            <a:r>
              <a:rPr lang="en-US" sz="2000" dirty="0">
                <a:cs typeface="OSLUJW+Fira Mono"/>
              </a:rPr>
              <a:t>Array&lt;String&gt;)</a:t>
            </a:r>
            <a:r>
              <a:rPr lang="en-US" sz="2000" spc="309" dirty="0">
                <a:cs typeface="Times New Roman"/>
              </a:rPr>
              <a:t> </a:t>
            </a:r>
            <a:r>
              <a:rPr lang="en-US" sz="2000" dirty="0">
                <a:cs typeface="OSLUJW+Fira Mono"/>
              </a:rPr>
              <a:t>{</a:t>
            </a:r>
          </a:p>
          <a:p>
            <a:r>
              <a:rPr lang="en-US" sz="2000" dirty="0">
                <a:cs typeface="OSLUJW+Fira Mono"/>
              </a:rPr>
              <a:t>    </a:t>
            </a:r>
            <a:r>
              <a:rPr lang="en-US" sz="2000" dirty="0" err="1">
                <a:cs typeface="OSLUJW+Fira Mono"/>
              </a:rPr>
              <a:t>println</a:t>
            </a:r>
            <a:r>
              <a:rPr lang="en-US" sz="2000" dirty="0">
                <a:cs typeface="OSLUJW+Fira Mono"/>
              </a:rPr>
              <a:t>(”Hello,</a:t>
            </a:r>
            <a:r>
              <a:rPr lang="en-US" sz="2000" spc="308" dirty="0">
                <a:cs typeface="Times New Roman"/>
              </a:rPr>
              <a:t> Kotlin</a:t>
            </a:r>
            <a:r>
              <a:rPr lang="en-US" sz="2000" dirty="0">
                <a:cs typeface="OSLUJW+Fira Mono"/>
              </a:rPr>
              <a:t>!”)</a:t>
            </a:r>
          </a:p>
          <a:p>
            <a:r>
              <a:rPr lang="en-US" sz="2000" dirty="0">
                <a:cs typeface="OSLUJW+Fira Mon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983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84" y="754321"/>
            <a:ext cx="11582400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099" y="107990"/>
            <a:ext cx="8327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val</a:t>
            </a:r>
            <a:r>
              <a:rPr lang="en-US" sz="3600" dirty="0"/>
              <a:t> vs. var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426098" y="6356349"/>
            <a:ext cx="10117493" cy="365125"/>
          </a:xfrm>
        </p:spPr>
        <p:txBody>
          <a:bodyPr/>
          <a:lstStyle/>
          <a:p>
            <a:pPr algn="l"/>
            <a:r>
              <a:rPr lang="en-US" sz="1400" dirty="0"/>
              <a:t>Android Programming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7D26-B173-446C-A9D0-4CDCE7C7994D}" type="slidenum">
              <a:rPr lang="en-US" sz="1400" smtClean="0"/>
              <a:t>9</a:t>
            </a:fld>
            <a:endParaRPr lang="en-US" sz="1400" dirty="0"/>
          </a:p>
        </p:txBody>
      </p:sp>
      <p:pic>
        <p:nvPicPr>
          <p:cNvPr id="1028" name="Picture 4" descr="Похожее изображени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339" y="-213725"/>
            <a:ext cx="2338160" cy="1289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17510-CB0E-4C0E-A732-C5EEF5D4B697}"/>
              </a:ext>
            </a:extLst>
          </p:cNvPr>
          <p:cNvSpPr txBox="1"/>
          <p:nvPr/>
        </p:nvSpPr>
        <p:spPr>
          <a:xfrm>
            <a:off x="817918" y="1151423"/>
            <a:ext cx="5584114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cs typeface="JWJFWA+Fira Mono Medium"/>
              </a:rPr>
              <a:t>fun</a:t>
            </a:r>
            <a:r>
              <a:rPr lang="en-US" sz="2000" spc="309" dirty="0">
                <a:cs typeface="Times New Roman"/>
              </a:rPr>
              <a:t> </a:t>
            </a:r>
            <a:r>
              <a:rPr lang="en-US" sz="2000" dirty="0">
                <a:cs typeface="OSLUJW+Fira Mono"/>
              </a:rPr>
              <a:t>main(</a:t>
            </a:r>
            <a:r>
              <a:rPr lang="en-US" sz="2000" dirty="0" err="1">
                <a:cs typeface="OSLUJW+Fira Mono"/>
              </a:rPr>
              <a:t>args</a:t>
            </a:r>
            <a:r>
              <a:rPr lang="en-US" sz="2000" dirty="0">
                <a:cs typeface="OSLUJW+Fira Mono"/>
              </a:rPr>
              <a:t>:</a:t>
            </a:r>
            <a:r>
              <a:rPr lang="en-US" sz="2000" spc="305" dirty="0">
                <a:cs typeface="Times New Roman"/>
              </a:rPr>
              <a:t> </a:t>
            </a:r>
            <a:r>
              <a:rPr lang="en-US" sz="2000" dirty="0">
                <a:cs typeface="OSLUJW+Fira Mono"/>
              </a:rPr>
              <a:t>Array&lt;String&gt;)</a:t>
            </a:r>
            <a:r>
              <a:rPr lang="en-US" sz="2000" spc="309" dirty="0">
                <a:cs typeface="Times New Roman"/>
              </a:rPr>
              <a:t> </a:t>
            </a:r>
            <a:r>
              <a:rPr lang="en-US" sz="2000" dirty="0">
                <a:cs typeface="OSLUJW+Fira Mono"/>
              </a:rPr>
              <a:t>{</a:t>
            </a:r>
          </a:p>
          <a:p>
            <a:r>
              <a:rPr lang="en-US" sz="2000" dirty="0">
                <a:cs typeface="OSLUJW+Fira Mono"/>
              </a:rPr>
              <a:t>    require(</a:t>
            </a:r>
            <a:r>
              <a:rPr lang="en-US" sz="2000" dirty="0" err="1">
                <a:cs typeface="OSLUJW+Fira Mono"/>
              </a:rPr>
              <a:t>args.size</a:t>
            </a:r>
            <a:r>
              <a:rPr lang="en-US" sz="2000" dirty="0">
                <a:cs typeface="OSLUJW+Fira Mono"/>
              </a:rPr>
              <a:t> &gt; 0)</a:t>
            </a:r>
          </a:p>
          <a:p>
            <a:r>
              <a:rPr lang="en-US" sz="2000" dirty="0">
                <a:cs typeface="OSLUJW+Fira Mono"/>
              </a:rPr>
              <a:t>    </a:t>
            </a:r>
            <a:r>
              <a:rPr lang="en-US" sz="2000" dirty="0" err="1">
                <a:cs typeface="OSLUJW+Fira Mono"/>
              </a:rPr>
              <a:t>val</a:t>
            </a:r>
            <a:r>
              <a:rPr lang="en-US" sz="2000" dirty="0">
                <a:cs typeface="OSLUJW+Fira Mono"/>
              </a:rPr>
              <a:t> </a:t>
            </a:r>
            <a:r>
              <a:rPr lang="en-US" sz="2000" dirty="0" err="1">
                <a:cs typeface="OSLUJW+Fira Mono"/>
              </a:rPr>
              <a:t>firstName</a:t>
            </a:r>
            <a:r>
              <a:rPr lang="en-US" sz="2000" dirty="0">
                <a:cs typeface="OSLUJW+Fira Mono"/>
              </a:rPr>
              <a:t>: String = </a:t>
            </a:r>
            <a:r>
              <a:rPr lang="en-US" sz="2000" dirty="0" err="1">
                <a:cs typeface="OSLUJW+Fira Mono"/>
              </a:rPr>
              <a:t>args</a:t>
            </a:r>
            <a:r>
              <a:rPr lang="en-US" sz="2000" dirty="0">
                <a:cs typeface="OSLUJW+Fira Mono"/>
              </a:rPr>
              <a:t>[0]</a:t>
            </a:r>
          </a:p>
          <a:p>
            <a:r>
              <a:rPr lang="en-US" sz="2000" dirty="0">
                <a:cs typeface="OSLUJW+Fira Mono"/>
              </a:rPr>
              <a:t>    var </a:t>
            </a:r>
            <a:r>
              <a:rPr lang="en-US" sz="2000" dirty="0" err="1">
                <a:cs typeface="OSLUJW+Fira Mono"/>
              </a:rPr>
              <a:t>lastName</a:t>
            </a:r>
            <a:r>
              <a:rPr lang="en-US" sz="2000" dirty="0">
                <a:cs typeface="OSLUJW+Fira Mono"/>
              </a:rPr>
              <a:t> = </a:t>
            </a:r>
            <a:r>
              <a:rPr lang="en-US" sz="2000" dirty="0" err="1">
                <a:cs typeface="OSLUJW+Fira Mono"/>
              </a:rPr>
              <a:t>args</a:t>
            </a:r>
            <a:r>
              <a:rPr lang="en-US" sz="2000" dirty="0">
                <a:cs typeface="OSLUJW+Fira Mono"/>
              </a:rPr>
              <a:t>[</a:t>
            </a:r>
            <a:r>
              <a:rPr lang="en-US" sz="2000" dirty="0" err="1">
                <a:cs typeface="OSLUJW+Fira Mono"/>
              </a:rPr>
              <a:t>args.lastIndex</a:t>
            </a:r>
            <a:r>
              <a:rPr lang="en-US" sz="2000" dirty="0">
                <a:cs typeface="OSLUJW+Fira Mono"/>
              </a:rPr>
              <a:t>]</a:t>
            </a:r>
          </a:p>
          <a:p>
            <a:r>
              <a:rPr lang="en-US" sz="2000" dirty="0">
                <a:cs typeface="OSLUJW+Fira Mono"/>
              </a:rPr>
              <a:t>    </a:t>
            </a:r>
            <a:r>
              <a:rPr lang="en-US" sz="2000" dirty="0" err="1">
                <a:cs typeface="OSLUJW+Fira Mono"/>
              </a:rPr>
              <a:t>lastName</a:t>
            </a:r>
            <a:r>
              <a:rPr lang="en-US" sz="2000" dirty="0">
                <a:cs typeface="OSLUJW+Fira Mono"/>
              </a:rPr>
              <a:t> = ”Leykin”</a:t>
            </a:r>
          </a:p>
          <a:p>
            <a:r>
              <a:rPr lang="en-US" sz="2000" dirty="0">
                <a:cs typeface="OSLUJW+Fira Mono"/>
              </a:rPr>
              <a:t>    </a:t>
            </a:r>
            <a:r>
              <a:rPr lang="en-US" sz="2000" dirty="0" err="1">
                <a:cs typeface="OSLUJW+Fira Mono"/>
              </a:rPr>
              <a:t>println</a:t>
            </a:r>
            <a:r>
              <a:rPr lang="en-US" sz="2000" dirty="0">
                <a:cs typeface="OSLUJW+Fira Mono"/>
              </a:rPr>
              <a:t>(”Hello, $</a:t>
            </a:r>
            <a:r>
              <a:rPr lang="en-US" sz="2000" dirty="0" err="1">
                <a:cs typeface="OSLUJW+Fira Mono"/>
              </a:rPr>
              <a:t>firstName</a:t>
            </a:r>
            <a:r>
              <a:rPr lang="en-US" sz="2000" dirty="0">
                <a:cs typeface="OSLUJW+Fira Mono"/>
              </a:rPr>
              <a:t> $</a:t>
            </a:r>
            <a:r>
              <a:rPr lang="en-US" sz="2000" dirty="0" err="1">
                <a:cs typeface="OSLUJW+Fira Mono"/>
              </a:rPr>
              <a:t>lastName</a:t>
            </a:r>
            <a:r>
              <a:rPr lang="en-US" sz="2000" dirty="0">
                <a:cs typeface="OSLUJW+Fira Mono"/>
              </a:rPr>
              <a:t>”)</a:t>
            </a:r>
          </a:p>
          <a:p>
            <a:r>
              <a:rPr lang="en-US" sz="2000" dirty="0">
                <a:cs typeface="OSLUJW+Fira Mono"/>
              </a:rPr>
              <a:t>}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463C1-9583-487E-BCC3-01500469835E}"/>
              </a:ext>
            </a:extLst>
          </p:cNvPr>
          <p:cNvSpPr txBox="1"/>
          <p:nvPr/>
        </p:nvSpPr>
        <p:spPr>
          <a:xfrm>
            <a:off x="817918" y="3929418"/>
            <a:ext cx="10966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require()  - precondition from standard library, if main() is called with empty argument throws </a:t>
            </a:r>
            <a:r>
              <a:rPr lang="en-US" dirty="0" err="1"/>
              <a:t>IllegalArgumentException</a:t>
            </a:r>
            <a:r>
              <a:rPr lang="en-US" dirty="0"/>
              <a:t> </a:t>
            </a:r>
          </a:p>
          <a:p>
            <a:pPr marL="342900" indent="-342900">
              <a:buAutoNum type="arabicPeriod"/>
            </a:pPr>
            <a:r>
              <a:rPr lang="en-US" dirty="0" err="1"/>
              <a:t>val</a:t>
            </a:r>
            <a:r>
              <a:rPr lang="en-US" dirty="0"/>
              <a:t> – immutable variable (like final)</a:t>
            </a:r>
          </a:p>
          <a:p>
            <a:pPr marL="342900" indent="-342900">
              <a:buAutoNum type="arabicPeriod"/>
            </a:pPr>
            <a:r>
              <a:rPr lang="en-US" dirty="0"/>
              <a:t>var – mutable variable</a:t>
            </a:r>
          </a:p>
          <a:p>
            <a:pPr marL="342900" indent="-342900">
              <a:buAutoNum type="arabicPeriod"/>
            </a:pPr>
            <a:r>
              <a:rPr lang="en-US" dirty="0"/>
              <a:t>type can be omitted (type inference works in Kotlin)</a:t>
            </a:r>
          </a:p>
          <a:p>
            <a:pPr marL="342900" indent="-342900">
              <a:buAutoNum type="arabicPeriod"/>
            </a:pPr>
            <a:r>
              <a:rPr lang="en-US" dirty="0"/>
              <a:t>$ stands for string interpolation, substitutes by value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44976"/>
      </p:ext>
    </p:extLst>
  </p:cSld>
  <p:clrMapOvr>
    <a:masterClrMapping/>
  </p:clrMapOvr>
</p:sld>
</file>

<file path=ppt/theme/theme1.xml><?xml version="1.0" encoding="utf-8"?>
<a:theme xmlns:a="http://schemas.openxmlformats.org/drawingml/2006/main" name="Android Debugg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4618258C-AC0A-4224-A965-816A7694FA7F}" vid="{1913DF06-3719-44EC-B86F-3587A4C38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Android Debugging</Template>
  <TotalTime>11899</TotalTime>
  <Words>2034</Words>
  <Application>Microsoft Office PowerPoint</Application>
  <PresentationFormat>Widescreen</PresentationFormat>
  <Paragraphs>402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JWJFWA+Fira Mono Medium</vt:lpstr>
      <vt:lpstr>Linux Libertine</vt:lpstr>
      <vt:lpstr>OSLUJW+Fira Mono</vt:lpstr>
      <vt:lpstr>Times New Roman</vt:lpstr>
      <vt:lpstr>Wingdings</vt:lpstr>
      <vt:lpstr>Android Debugging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Mera 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Leykin, Maxim</dc:creator>
  <cp:lastModifiedBy>Maxim  Leykin</cp:lastModifiedBy>
  <cp:revision>266</cp:revision>
  <dcterms:created xsi:type="dcterms:W3CDTF">2017-07-26T20:32:54Z</dcterms:created>
  <dcterms:modified xsi:type="dcterms:W3CDTF">2024-11-01T08:04:42Z</dcterms:modified>
</cp:coreProperties>
</file>