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heme/themeOverride1.xml" ContentType="application/vnd.openxmlformats-officedocument.themeOverride+xml"/>
  <Override PartName="/ppt/notesSlides/notesSlide21.xml" ContentType="application/vnd.openxmlformats-officedocument.presentationml.notesSlide+xml"/>
  <Override PartName="/ppt/theme/themeOverride2.xml" ContentType="application/vnd.openxmlformats-officedocument.themeOverride+xml"/>
  <Override PartName="/ppt/notesSlides/notesSlide22.xml" ContentType="application/vnd.openxmlformats-officedocument.presentationml.notesSlide+xml"/>
  <Override PartName="/ppt/theme/themeOverride3.xml" ContentType="application/vnd.openxmlformats-officedocument.themeOverride+xml"/>
  <Override PartName="/ppt/notesSlides/notesSlide23.xml" ContentType="application/vnd.openxmlformats-officedocument.presentationml.notesSlide+xml"/>
  <Override PartName="/ppt/theme/themeOverride4.xml" ContentType="application/vnd.openxmlformats-officedocument.themeOverride+xml"/>
  <Override PartName="/ppt/notesSlides/notesSlide24.xml" ContentType="application/vnd.openxmlformats-officedocument.presentationml.notesSlide+xml"/>
  <Override PartName="/ppt/theme/themeOverride5.xml" ContentType="application/vnd.openxmlformats-officedocument.themeOverride+xml"/>
  <Override PartName="/ppt/notesSlides/notesSlide25.xml" ContentType="application/vnd.openxmlformats-officedocument.presentationml.notesSlide+xml"/>
  <Override PartName="/ppt/theme/themeOverride6.xml" ContentType="application/vnd.openxmlformats-officedocument.themeOverride+xml"/>
  <Override PartName="/ppt/notesSlides/notesSlide26.xml" ContentType="application/vnd.openxmlformats-officedocument.presentationml.notesSlide+xml"/>
  <Override PartName="/ppt/theme/themeOverride7.xml" ContentType="application/vnd.openxmlformats-officedocument.themeOverride+xml"/>
  <Override PartName="/ppt/notesSlides/notesSlide27.xml" ContentType="application/vnd.openxmlformats-officedocument.presentationml.notesSlide+xml"/>
  <Override PartName="/ppt/theme/themeOverride8.xml" ContentType="application/vnd.openxmlformats-officedocument.themeOverride+xml"/>
  <Override PartName="/ppt/notesSlides/notesSlide28.xml" ContentType="application/vnd.openxmlformats-officedocument.presentationml.notesSlide+xml"/>
  <Override PartName="/ppt/theme/themeOverride9.xml" ContentType="application/vnd.openxmlformats-officedocument.themeOverride+xml"/>
  <Override PartName="/ppt/notesSlides/notesSlide29.xml" ContentType="application/vnd.openxmlformats-officedocument.presentationml.notesSlide+xml"/>
  <Override PartName="/ppt/theme/themeOverride10.xml" ContentType="application/vnd.openxmlformats-officedocument.themeOverride+xml"/>
  <Override PartName="/ppt/notesSlides/notesSlide30.xml" ContentType="application/vnd.openxmlformats-officedocument.presentationml.notesSlide+xml"/>
  <Override PartName="/ppt/theme/themeOverride11.xml" ContentType="application/vnd.openxmlformats-officedocument.themeOverride+xml"/>
  <Override PartName="/ppt/notesSlides/notesSlide31.xml" ContentType="application/vnd.openxmlformats-officedocument.presentationml.notesSlide+xml"/>
  <Override PartName="/ppt/theme/themeOverride12.xml" ContentType="application/vnd.openxmlformats-officedocument.themeOverride+xml"/>
  <Override PartName="/ppt/notesSlides/notesSlide32.xml" ContentType="application/vnd.openxmlformats-officedocument.presentationml.notesSlide+xml"/>
  <Override PartName="/ppt/theme/themeOverride13.xml" ContentType="application/vnd.openxmlformats-officedocument.themeOverride+xml"/>
  <Override PartName="/ppt/notesSlides/notesSlide33.xml" ContentType="application/vnd.openxmlformats-officedocument.presentationml.notesSlide+xml"/>
  <Override PartName="/ppt/theme/themeOverride14.xml" ContentType="application/vnd.openxmlformats-officedocument.themeOverride+xml"/>
  <Override PartName="/ppt/notesSlides/notesSlide34.xml" ContentType="application/vnd.openxmlformats-officedocument.presentationml.notesSlide+xml"/>
  <Override PartName="/ppt/theme/themeOverride15.xml" ContentType="application/vnd.openxmlformats-officedocument.themeOverride+xml"/>
  <Override PartName="/ppt/notesSlides/notesSlide35.xml" ContentType="application/vnd.openxmlformats-officedocument.presentationml.notesSlide+xml"/>
  <Override PartName="/ppt/theme/themeOverride16.xml" ContentType="application/vnd.openxmlformats-officedocument.themeOverride+xml"/>
  <Override PartName="/ppt/notesSlides/notesSlide36.xml" ContentType="application/vnd.openxmlformats-officedocument.presentationml.notesSlide+xml"/>
  <Override PartName="/ppt/theme/themeOverride17.xml" ContentType="application/vnd.openxmlformats-officedocument.themeOverr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386" r:id="rId3"/>
    <p:sldId id="388" r:id="rId4"/>
    <p:sldId id="389" r:id="rId5"/>
    <p:sldId id="390" r:id="rId6"/>
    <p:sldId id="391" r:id="rId7"/>
    <p:sldId id="387" r:id="rId8"/>
    <p:sldId id="257" r:id="rId9"/>
    <p:sldId id="324" r:id="rId10"/>
    <p:sldId id="343" r:id="rId11"/>
    <p:sldId id="344" r:id="rId12"/>
    <p:sldId id="345" r:id="rId13"/>
    <p:sldId id="346" r:id="rId14"/>
    <p:sldId id="347" r:id="rId15"/>
    <p:sldId id="348" r:id="rId16"/>
    <p:sldId id="393" r:id="rId17"/>
    <p:sldId id="349" r:id="rId18"/>
    <p:sldId id="350" r:id="rId19"/>
    <p:sldId id="394" r:id="rId20"/>
    <p:sldId id="352" r:id="rId21"/>
    <p:sldId id="351" r:id="rId22"/>
    <p:sldId id="354" r:id="rId23"/>
    <p:sldId id="395" r:id="rId24"/>
    <p:sldId id="355" r:id="rId25"/>
    <p:sldId id="356" r:id="rId26"/>
    <p:sldId id="396" r:id="rId27"/>
    <p:sldId id="357" r:id="rId28"/>
    <p:sldId id="359" r:id="rId29"/>
    <p:sldId id="397" r:id="rId30"/>
    <p:sldId id="398" r:id="rId31"/>
    <p:sldId id="399" r:id="rId32"/>
    <p:sldId id="400" r:id="rId33"/>
    <p:sldId id="401" r:id="rId34"/>
    <p:sldId id="402" r:id="rId35"/>
    <p:sldId id="403" r:id="rId36"/>
    <p:sldId id="404" r:id="rId37"/>
    <p:sldId id="405" r:id="rId38"/>
    <p:sldId id="406" r:id="rId39"/>
    <p:sldId id="407" r:id="rId40"/>
    <p:sldId id="408" r:id="rId41"/>
    <p:sldId id="409" r:id="rId42"/>
    <p:sldId id="410" r:id="rId43"/>
    <p:sldId id="411" r:id="rId44"/>
    <p:sldId id="412" r:id="rId45"/>
    <p:sldId id="368" r:id="rId46"/>
    <p:sldId id="369" r:id="rId47"/>
    <p:sldId id="370" r:id="rId48"/>
    <p:sldId id="371" r:id="rId49"/>
    <p:sldId id="372" r:id="rId50"/>
    <p:sldId id="373" r:id="rId51"/>
    <p:sldId id="374" r:id="rId52"/>
    <p:sldId id="375" r:id="rId53"/>
    <p:sldId id="376" r:id="rId54"/>
    <p:sldId id="377" r:id="rId55"/>
    <p:sldId id="378" r:id="rId56"/>
    <p:sldId id="379" r:id="rId57"/>
    <p:sldId id="380" r:id="rId58"/>
    <p:sldId id="381" r:id="rId59"/>
    <p:sldId id="382" r:id="rId60"/>
    <p:sldId id="383" r:id="rId61"/>
    <p:sldId id="384" r:id="rId62"/>
    <p:sldId id="385" r:id="rId63"/>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4" d="100"/>
          <a:sy n="64" d="100"/>
        </p:scale>
        <p:origin x="712" y="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E7428CA-86FD-4F2A-BD97-6F2C567DC0F4}"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33614-760B-4311-B09F-37281F067025}" type="slidenum">
              <a:rPr lang="en-US" smtClean="0"/>
              <a:t>‹#›</a:t>
            </a:fld>
            <a:endParaRPr lang="en-US"/>
          </a:p>
        </p:txBody>
      </p:sp>
    </p:spTree>
    <p:extLst>
      <p:ext uri="{BB962C8B-B14F-4D97-AF65-F5344CB8AC3E}">
        <p14:creationId xmlns:p14="http://schemas.microsoft.com/office/powerpoint/2010/main" val="3812939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15</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16</a:t>
            </a:fld>
            <a:endParaRPr lang="en-US"/>
          </a:p>
        </p:txBody>
      </p:sp>
    </p:spTree>
    <p:extLst>
      <p:ext uri="{BB962C8B-B14F-4D97-AF65-F5344CB8AC3E}">
        <p14:creationId xmlns:p14="http://schemas.microsoft.com/office/powerpoint/2010/main" val="2517204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18</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19</a:t>
            </a:fld>
            <a:endParaRPr lang="en-US"/>
          </a:p>
        </p:txBody>
      </p:sp>
    </p:spTree>
    <p:extLst>
      <p:ext uri="{BB962C8B-B14F-4D97-AF65-F5344CB8AC3E}">
        <p14:creationId xmlns:p14="http://schemas.microsoft.com/office/powerpoint/2010/main" val="3806667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20</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21</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22</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23</a:t>
            </a:fld>
            <a:endParaRPr lang="en-US"/>
          </a:p>
        </p:txBody>
      </p:sp>
    </p:spTree>
    <p:extLst>
      <p:ext uri="{BB962C8B-B14F-4D97-AF65-F5344CB8AC3E}">
        <p14:creationId xmlns:p14="http://schemas.microsoft.com/office/powerpoint/2010/main" val="1232526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24</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25</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26</a:t>
            </a:fld>
            <a:endParaRPr lang="en-US"/>
          </a:p>
        </p:txBody>
      </p:sp>
    </p:spTree>
    <p:extLst>
      <p:ext uri="{BB962C8B-B14F-4D97-AF65-F5344CB8AC3E}">
        <p14:creationId xmlns:p14="http://schemas.microsoft.com/office/powerpoint/2010/main" val="38166099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28</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29</a:t>
            </a:fld>
            <a:endParaRPr lang="en-US"/>
          </a:p>
        </p:txBody>
      </p:sp>
    </p:spTree>
    <p:extLst>
      <p:ext uri="{BB962C8B-B14F-4D97-AF65-F5344CB8AC3E}">
        <p14:creationId xmlns:p14="http://schemas.microsoft.com/office/powerpoint/2010/main" val="10442515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30</a:t>
            </a:fld>
            <a:endParaRPr lang="en-US"/>
          </a:p>
        </p:txBody>
      </p:sp>
    </p:spTree>
    <p:extLst>
      <p:ext uri="{BB962C8B-B14F-4D97-AF65-F5344CB8AC3E}">
        <p14:creationId xmlns:p14="http://schemas.microsoft.com/office/powerpoint/2010/main" val="708963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31</a:t>
            </a:fld>
            <a:endParaRPr lang="en-US"/>
          </a:p>
        </p:txBody>
      </p:sp>
    </p:spTree>
    <p:extLst>
      <p:ext uri="{BB962C8B-B14F-4D97-AF65-F5344CB8AC3E}">
        <p14:creationId xmlns:p14="http://schemas.microsoft.com/office/powerpoint/2010/main" val="17447931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32</a:t>
            </a:fld>
            <a:endParaRPr lang="en-US"/>
          </a:p>
        </p:txBody>
      </p:sp>
    </p:spTree>
    <p:extLst>
      <p:ext uri="{BB962C8B-B14F-4D97-AF65-F5344CB8AC3E}">
        <p14:creationId xmlns:p14="http://schemas.microsoft.com/office/powerpoint/2010/main" val="40318355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33</a:t>
            </a:fld>
            <a:endParaRPr lang="en-US"/>
          </a:p>
        </p:txBody>
      </p:sp>
    </p:spTree>
    <p:extLst>
      <p:ext uri="{BB962C8B-B14F-4D97-AF65-F5344CB8AC3E}">
        <p14:creationId xmlns:p14="http://schemas.microsoft.com/office/powerpoint/2010/main" val="138842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34</a:t>
            </a:fld>
            <a:endParaRPr lang="en-US"/>
          </a:p>
        </p:txBody>
      </p:sp>
    </p:spTree>
    <p:extLst>
      <p:ext uri="{BB962C8B-B14F-4D97-AF65-F5344CB8AC3E}">
        <p14:creationId xmlns:p14="http://schemas.microsoft.com/office/powerpoint/2010/main" val="21654755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35</a:t>
            </a:fld>
            <a:endParaRPr lang="en-US"/>
          </a:p>
        </p:txBody>
      </p:sp>
    </p:spTree>
    <p:extLst>
      <p:ext uri="{BB962C8B-B14F-4D97-AF65-F5344CB8AC3E}">
        <p14:creationId xmlns:p14="http://schemas.microsoft.com/office/powerpoint/2010/main" val="11787594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36</a:t>
            </a:fld>
            <a:endParaRPr lang="en-US"/>
          </a:p>
        </p:txBody>
      </p:sp>
    </p:spTree>
    <p:extLst>
      <p:ext uri="{BB962C8B-B14F-4D97-AF65-F5344CB8AC3E}">
        <p14:creationId xmlns:p14="http://schemas.microsoft.com/office/powerpoint/2010/main" val="263396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37</a:t>
            </a:fld>
            <a:endParaRPr lang="en-US"/>
          </a:p>
        </p:txBody>
      </p:sp>
    </p:spTree>
    <p:extLst>
      <p:ext uri="{BB962C8B-B14F-4D97-AF65-F5344CB8AC3E}">
        <p14:creationId xmlns:p14="http://schemas.microsoft.com/office/powerpoint/2010/main" val="309233993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38</a:t>
            </a:fld>
            <a:endParaRPr lang="en-US"/>
          </a:p>
        </p:txBody>
      </p:sp>
    </p:spTree>
    <p:extLst>
      <p:ext uri="{BB962C8B-B14F-4D97-AF65-F5344CB8AC3E}">
        <p14:creationId xmlns:p14="http://schemas.microsoft.com/office/powerpoint/2010/main" val="37466134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39</a:t>
            </a:fld>
            <a:endParaRPr lang="en-US"/>
          </a:p>
        </p:txBody>
      </p:sp>
    </p:spTree>
    <p:extLst>
      <p:ext uri="{BB962C8B-B14F-4D97-AF65-F5344CB8AC3E}">
        <p14:creationId xmlns:p14="http://schemas.microsoft.com/office/powerpoint/2010/main" val="296171877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40</a:t>
            </a:fld>
            <a:endParaRPr lang="en-US"/>
          </a:p>
        </p:txBody>
      </p:sp>
    </p:spTree>
    <p:extLst>
      <p:ext uri="{BB962C8B-B14F-4D97-AF65-F5344CB8AC3E}">
        <p14:creationId xmlns:p14="http://schemas.microsoft.com/office/powerpoint/2010/main" val="362455765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41</a:t>
            </a:fld>
            <a:endParaRPr lang="en-US"/>
          </a:p>
        </p:txBody>
      </p:sp>
    </p:spTree>
    <p:extLst>
      <p:ext uri="{BB962C8B-B14F-4D97-AF65-F5344CB8AC3E}">
        <p14:creationId xmlns:p14="http://schemas.microsoft.com/office/powerpoint/2010/main" val="38298748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42</a:t>
            </a:fld>
            <a:endParaRPr lang="en-US"/>
          </a:p>
        </p:txBody>
      </p:sp>
    </p:spTree>
    <p:extLst>
      <p:ext uri="{BB962C8B-B14F-4D97-AF65-F5344CB8AC3E}">
        <p14:creationId xmlns:p14="http://schemas.microsoft.com/office/powerpoint/2010/main" val="3862379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43</a:t>
            </a:fld>
            <a:endParaRPr lang="en-US"/>
          </a:p>
        </p:txBody>
      </p:sp>
    </p:spTree>
    <p:extLst>
      <p:ext uri="{BB962C8B-B14F-4D97-AF65-F5344CB8AC3E}">
        <p14:creationId xmlns:p14="http://schemas.microsoft.com/office/powerpoint/2010/main" val="8293588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44</a:t>
            </a:fld>
            <a:endParaRPr lang="en-US"/>
          </a:p>
        </p:txBody>
      </p:sp>
    </p:spTree>
    <p:extLst>
      <p:ext uri="{BB962C8B-B14F-4D97-AF65-F5344CB8AC3E}">
        <p14:creationId xmlns:p14="http://schemas.microsoft.com/office/powerpoint/2010/main" val="13882668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46</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47</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6</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48</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49</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50</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51</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52</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53</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54</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55</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56</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57</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8</a:t>
            </a:fld>
            <a:endParaRPr lang="en-US"/>
          </a:p>
        </p:txBody>
      </p:sp>
    </p:spTree>
    <p:extLst>
      <p:ext uri="{BB962C8B-B14F-4D97-AF65-F5344CB8AC3E}">
        <p14:creationId xmlns:p14="http://schemas.microsoft.com/office/powerpoint/2010/main" val="6190551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58</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59</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60</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61</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62</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10</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11</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12</a:t>
            </a:fld>
            <a:endParaRPr lang="en-US"/>
          </a:p>
        </p:txBody>
      </p:sp>
    </p:spTree>
    <p:extLst>
      <p:ext uri="{BB962C8B-B14F-4D97-AF65-F5344CB8AC3E}">
        <p14:creationId xmlns:p14="http://schemas.microsoft.com/office/powerpoint/2010/main" val="2910851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533614-760B-4311-B09F-37281F067025}" type="slidenum">
              <a:rPr lang="en-US" smtClean="0"/>
              <a:t>13</a:t>
            </a:fld>
            <a:endParaRPr lang="en-US"/>
          </a:p>
        </p:txBody>
      </p:sp>
    </p:spTree>
    <p:extLst>
      <p:ext uri="{BB962C8B-B14F-4D97-AF65-F5344CB8AC3E}">
        <p14:creationId xmlns:p14="http://schemas.microsoft.com/office/powerpoint/2010/main" val="2910851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39941DD-99F3-46A5-A9C1-90A4A140576D}"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81594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05A2E63-0CCF-4EFF-869E-7BFA074BB551}"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543768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479F0A-5443-424D-A043-E57D72AB7A78}"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4190354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D61641-EA36-4516-ABF5-B9789A8AC7B7}"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0958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9EA815-924B-4A14-B1B5-6B5598F8BBA2}" type="datetime1">
              <a:rPr lang="en-US" smtClean="0"/>
              <a:t>12/5/2024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2329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AC20CD-18D6-494F-9B42-886BC890F464}"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202847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85BE98D-6365-437E-8956-011EDA618E51}" type="datetime1">
              <a:rPr lang="en-US" smtClean="0"/>
              <a:t>12/5/2024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71370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BD1293-97E5-494E-91FD-9DC0CC1050E4}" type="datetime1">
              <a:rPr lang="en-US" smtClean="0"/>
              <a:t>12/5/2024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297718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158B1B-231F-4505-A823-B74288E2AF28}" type="datetime1">
              <a:rPr lang="en-US" smtClean="0"/>
              <a:t>12/5/2024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1512409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39504C-1F4A-413B-AFF3-A685C8471D21}"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407578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97E23F-E5DB-4361-8575-84B7F9A44AF2}" type="datetime1">
              <a:rPr lang="en-US" smtClean="0"/>
              <a:t>12/5/2024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407D26-B173-446C-A9D0-4CDCE7C7994D}" type="slidenum">
              <a:rPr lang="en-US" smtClean="0"/>
              <a:t>‹#›</a:t>
            </a:fld>
            <a:endParaRPr lang="en-US"/>
          </a:p>
        </p:txBody>
      </p:sp>
    </p:spTree>
    <p:extLst>
      <p:ext uri="{BB962C8B-B14F-4D97-AF65-F5344CB8AC3E}">
        <p14:creationId xmlns:p14="http://schemas.microsoft.com/office/powerpoint/2010/main" val="3675795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DF8465-D374-4431-9544-93DB1C4B5E4A}" type="datetime1">
              <a:rPr lang="en-US" smtClean="0"/>
              <a:t>12/5/2024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407D26-B173-446C-A9D0-4CDCE7C7994D}" type="slidenum">
              <a:rPr lang="en-US" smtClean="0"/>
              <a:t>‹#›</a:t>
            </a:fld>
            <a:endParaRPr lang="en-US"/>
          </a:p>
        </p:txBody>
      </p:sp>
    </p:spTree>
    <p:extLst>
      <p:ext uri="{BB962C8B-B14F-4D97-AF65-F5344CB8AC3E}">
        <p14:creationId xmlns:p14="http://schemas.microsoft.com/office/powerpoint/2010/main" val="1523893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xim.Leykin@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hemeOverride" Target="../theme/themeOverride2.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hemeOverride" Target="../theme/themeOverride3.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hemeOverride" Target="../theme/themeOverride4.xml"/><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hemeOverride" Target="../theme/themeOverride5.xml"/><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hemeOverride" Target="../theme/themeOverride6.xml"/><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hemeOverride" Target="../theme/themeOverride7.xml"/><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hemeOverride" Target="../theme/themeOverride8.xml"/><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themeOverride" Target="../theme/themeOverride9.xml"/><Relationship Id="rId5" Type="http://schemas.openxmlformats.org/officeDocument/2006/relationships/image" Target="../media/image3.png"/><Relationship Id="rId4" Type="http://schemas.openxmlformats.org/officeDocument/2006/relationships/image" Target="../media/image2.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hemeOverride" Target="../theme/themeOverride10.xml"/><Relationship Id="rId5" Type="http://schemas.openxmlformats.org/officeDocument/2006/relationships/image" Target="../media/image3.png"/><Relationship Id="rId4" Type="http://schemas.openxmlformats.org/officeDocument/2006/relationships/image" Target="../media/image2.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themeOverride" Target="../theme/themeOverride11.xml"/><Relationship Id="rId5" Type="http://schemas.openxmlformats.org/officeDocument/2006/relationships/image" Target="../media/image3.png"/><Relationship Id="rId4" Type="http://schemas.openxmlformats.org/officeDocument/2006/relationships/image" Target="../media/image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hemeOverride" Target="../theme/themeOverride1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xml"/><Relationship Id="rId1" Type="http://schemas.openxmlformats.org/officeDocument/2006/relationships/themeOverride" Target="../theme/themeOverride13.xml"/><Relationship Id="rId5" Type="http://schemas.openxmlformats.org/officeDocument/2006/relationships/image" Target="../media/image3.png"/><Relationship Id="rId4" Type="http://schemas.openxmlformats.org/officeDocument/2006/relationships/image" Target="../media/image2.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hemeOverride" Target="../theme/themeOverride14.xml"/><Relationship Id="rId5" Type="http://schemas.openxmlformats.org/officeDocument/2006/relationships/image" Target="../media/image3.png"/><Relationship Id="rId4" Type="http://schemas.openxmlformats.org/officeDocument/2006/relationships/image" Target="../media/image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hemeOverride" Target="../theme/themeOverride15.xml"/><Relationship Id="rId5" Type="http://schemas.openxmlformats.org/officeDocument/2006/relationships/image" Target="../media/image3.png"/><Relationship Id="rId4" Type="http://schemas.openxmlformats.org/officeDocument/2006/relationships/image" Target="../media/image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hemeOverride" Target="../theme/themeOverride16.xml"/><Relationship Id="rId5"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themeOverride" Target="../theme/themeOverride17.xml"/><Relationship Id="rId5" Type="http://schemas.openxmlformats.org/officeDocument/2006/relationships/image" Target="../media/image3.png"/><Relationship Id="rId4"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3.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15" name="TextBox 14"/>
          <p:cNvSpPr txBox="1"/>
          <p:nvPr/>
        </p:nvSpPr>
        <p:spPr>
          <a:xfrm>
            <a:off x="242595" y="5187819"/>
            <a:ext cx="7324531" cy="1077218"/>
          </a:xfrm>
          <a:prstGeom prst="rect">
            <a:avLst/>
          </a:prstGeom>
          <a:noFill/>
        </p:spPr>
        <p:txBody>
          <a:bodyPr wrap="square" rtlCol="0">
            <a:spAutoFit/>
          </a:bodyPr>
          <a:lstStyle/>
          <a:p>
            <a:r>
              <a:rPr lang="en-US" sz="3600" dirty="0">
                <a:solidFill>
                  <a:srgbClr val="002060"/>
                </a:solidFill>
                <a:effectLst>
                  <a:outerShdw blurRad="38100" dist="38100" dir="2700000" algn="tl">
                    <a:srgbClr val="000000">
                      <a:alpha val="43137"/>
                    </a:srgbClr>
                  </a:outerShdw>
                </a:effectLst>
              </a:rPr>
              <a:t>Data Storages &amp; Permissions</a:t>
            </a:r>
          </a:p>
          <a:p>
            <a:r>
              <a:rPr lang="en-US" sz="2800" dirty="0"/>
              <a:t>Maxim Leykin (</a:t>
            </a:r>
            <a:r>
              <a:rPr lang="en-US" sz="2800" dirty="0">
                <a:hlinkClick r:id="rId3"/>
              </a:rPr>
              <a:t>maxim.leykin@gmail.com</a:t>
            </a:r>
            <a:r>
              <a:rPr lang="en-US" sz="2800" dirty="0"/>
              <a:t>)</a:t>
            </a:r>
          </a:p>
        </p:txBody>
      </p:sp>
    </p:spTree>
    <p:extLst>
      <p:ext uri="{BB962C8B-B14F-4D97-AF65-F5344CB8AC3E}">
        <p14:creationId xmlns:p14="http://schemas.microsoft.com/office/powerpoint/2010/main" val="2775631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How to Use Shared Preferences?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099" y="2399897"/>
            <a:ext cx="10610201" cy="3693319"/>
          </a:xfrm>
          <a:prstGeom prst="rect">
            <a:avLst/>
          </a:prstGeom>
        </p:spPr>
        <p:txBody>
          <a:bodyPr wrap="square">
            <a:spAutoFit/>
          </a:bodyPr>
          <a:lstStyle/>
          <a:p>
            <a:r>
              <a:rPr lang="en-US" b="1" dirty="0"/>
              <a:t>To get a </a:t>
            </a:r>
            <a:r>
              <a:rPr lang="en-US" b="1" i="1" dirty="0" err="1"/>
              <a:t>SharedPreferences</a:t>
            </a:r>
            <a:r>
              <a:rPr lang="en-US" b="1" i="1" dirty="0"/>
              <a:t> </a:t>
            </a:r>
            <a:r>
              <a:rPr lang="en-US" b="1" dirty="0"/>
              <a:t>object for your application, use one of two methods:</a:t>
            </a:r>
          </a:p>
          <a:p>
            <a:pPr marL="285750" indent="-285750">
              <a:buFont typeface="Arial" panose="020B0604020202020204" pitchFamily="34" charset="0"/>
              <a:buChar char="•"/>
            </a:pPr>
            <a:r>
              <a:rPr lang="en-US" i="1" dirty="0" err="1"/>
              <a:t>getSharedPreferences</a:t>
            </a:r>
            <a:r>
              <a:rPr lang="en-US" i="1" dirty="0"/>
              <a:t>() </a:t>
            </a:r>
            <a:r>
              <a:rPr lang="en-US" dirty="0"/>
              <a:t>- Use this if you need multiple preferences files identified by name, which you specify with the first parameter.</a:t>
            </a:r>
          </a:p>
          <a:p>
            <a:pPr marL="285750" indent="-285750">
              <a:buFont typeface="Arial" panose="020B0604020202020204" pitchFamily="34" charset="0"/>
              <a:buChar char="•"/>
            </a:pPr>
            <a:r>
              <a:rPr lang="en-US" i="1" dirty="0" err="1"/>
              <a:t>getPreferences</a:t>
            </a:r>
            <a:r>
              <a:rPr lang="en-US" i="1" dirty="0"/>
              <a:t>() </a:t>
            </a:r>
            <a:r>
              <a:rPr lang="en-US" dirty="0"/>
              <a:t>- Use this if you need only one preferences file for your Activity. Because this will be the only preferences file for your Activity, you don't supply a name.</a:t>
            </a:r>
          </a:p>
          <a:p>
            <a:pPr marL="285750" indent="-285750">
              <a:buFont typeface="Arial" panose="020B0604020202020204" pitchFamily="34" charset="0"/>
              <a:buChar char="•"/>
            </a:pPr>
            <a:endParaRPr lang="en-US" dirty="0"/>
          </a:p>
          <a:p>
            <a:r>
              <a:rPr lang="en-US" b="1" dirty="0"/>
              <a:t>To write values:</a:t>
            </a:r>
          </a:p>
          <a:p>
            <a:pPr marL="285750" indent="-285750">
              <a:buFont typeface="Arial" panose="020B0604020202020204" pitchFamily="34" charset="0"/>
              <a:buChar char="•"/>
            </a:pPr>
            <a:r>
              <a:rPr lang="en-US" dirty="0"/>
              <a:t>Call </a:t>
            </a:r>
            <a:r>
              <a:rPr lang="en-US" i="1" dirty="0"/>
              <a:t>edit() </a:t>
            </a:r>
            <a:r>
              <a:rPr lang="en-US" dirty="0"/>
              <a:t>to get a </a:t>
            </a:r>
            <a:r>
              <a:rPr lang="en-US" i="1" dirty="0" err="1"/>
              <a:t>SharedPreferences.Editor</a:t>
            </a:r>
            <a:r>
              <a:rPr lang="en-US" dirty="0"/>
              <a:t>.</a:t>
            </a:r>
          </a:p>
          <a:p>
            <a:pPr marL="285750" indent="-285750">
              <a:buFont typeface="Arial" panose="020B0604020202020204" pitchFamily="34" charset="0"/>
              <a:buChar char="•"/>
            </a:pPr>
            <a:r>
              <a:rPr lang="en-US" dirty="0"/>
              <a:t>Add values with methods such as </a:t>
            </a:r>
            <a:r>
              <a:rPr lang="en-US" i="1" dirty="0" err="1"/>
              <a:t>putBoolean</a:t>
            </a:r>
            <a:r>
              <a:rPr lang="en-US" i="1" dirty="0"/>
              <a:t>() </a:t>
            </a:r>
            <a:r>
              <a:rPr lang="en-US" dirty="0"/>
              <a:t>and </a:t>
            </a:r>
            <a:r>
              <a:rPr lang="en-US" i="1" dirty="0" err="1"/>
              <a:t>putString</a:t>
            </a:r>
            <a:r>
              <a:rPr lang="en-US" i="1" dirty="0"/>
              <a:t>()</a:t>
            </a:r>
            <a:r>
              <a:rPr lang="en-US" dirty="0"/>
              <a:t>.</a:t>
            </a:r>
          </a:p>
          <a:p>
            <a:pPr marL="285750" indent="-285750">
              <a:buFont typeface="Arial" panose="020B0604020202020204" pitchFamily="34" charset="0"/>
              <a:buChar char="•"/>
            </a:pPr>
            <a:r>
              <a:rPr lang="en-US" dirty="0"/>
              <a:t>Commit the new values with </a:t>
            </a:r>
            <a:r>
              <a:rPr lang="en-US" i="1" dirty="0"/>
              <a:t>commit()</a:t>
            </a:r>
          </a:p>
          <a:p>
            <a:endParaRPr lang="en-US" dirty="0"/>
          </a:p>
          <a:p>
            <a:r>
              <a:rPr lang="en-US" b="1" dirty="0"/>
              <a:t>To read values:</a:t>
            </a:r>
          </a:p>
          <a:p>
            <a:pPr marL="285750" indent="-285750">
              <a:buFont typeface="Arial" panose="020B0604020202020204" pitchFamily="34" charset="0"/>
              <a:buChar char="•"/>
            </a:pPr>
            <a:r>
              <a:rPr lang="en-US" dirty="0"/>
              <a:t>use </a:t>
            </a:r>
            <a:r>
              <a:rPr lang="en-US" dirty="0" err="1"/>
              <a:t>SharedPreferences</a:t>
            </a:r>
            <a:r>
              <a:rPr lang="en-US" dirty="0"/>
              <a:t> methods such as </a:t>
            </a:r>
            <a:r>
              <a:rPr lang="en-US" i="1" dirty="0" err="1"/>
              <a:t>getBoolean</a:t>
            </a:r>
            <a:r>
              <a:rPr lang="en-US" i="1" dirty="0"/>
              <a:t>() </a:t>
            </a:r>
            <a:r>
              <a:rPr lang="en-US" dirty="0"/>
              <a:t>and </a:t>
            </a:r>
            <a:r>
              <a:rPr lang="en-US" i="1" dirty="0" err="1"/>
              <a:t>getString</a:t>
            </a:r>
            <a:r>
              <a:rPr lang="en-US" i="1" dirty="0"/>
              <a:t>()</a:t>
            </a:r>
            <a:endParaRPr lang="ru-RU" dirty="0"/>
          </a:p>
        </p:txBody>
      </p:sp>
      <p:sp>
        <p:nvSpPr>
          <p:cNvPr id="12" name="Rectangle 11"/>
          <p:cNvSpPr/>
          <p:nvPr/>
        </p:nvSpPr>
        <p:spPr>
          <a:xfrm>
            <a:off x="426098" y="1076034"/>
            <a:ext cx="10737202" cy="1200329"/>
          </a:xfrm>
          <a:prstGeom prst="rect">
            <a:avLst/>
          </a:prstGeom>
        </p:spPr>
        <p:txBody>
          <a:bodyPr wrap="square">
            <a:spAutoFit/>
          </a:bodyPr>
          <a:lstStyle/>
          <a:p>
            <a:pPr marL="285750" indent="-285750">
              <a:buFont typeface="Arial" panose="020B0604020202020204" pitchFamily="34" charset="0"/>
              <a:buChar char="•"/>
            </a:pPr>
            <a:r>
              <a:rPr lang="en-US" dirty="0"/>
              <a:t>The </a:t>
            </a:r>
            <a:r>
              <a:rPr lang="en-US" i="1" dirty="0" err="1"/>
              <a:t>SharedPreferences</a:t>
            </a:r>
            <a:r>
              <a:rPr lang="en-US" i="1" dirty="0"/>
              <a:t> </a:t>
            </a:r>
            <a:r>
              <a:rPr lang="en-US" dirty="0"/>
              <a:t>class provides a general framework that allows you to save and retrieve persistent key-value pairs of primitive data types.</a:t>
            </a:r>
          </a:p>
          <a:p>
            <a:pPr marL="285750" indent="-285750">
              <a:buFont typeface="Arial" panose="020B0604020202020204" pitchFamily="34" charset="0"/>
              <a:buChar char="•"/>
            </a:pPr>
            <a:r>
              <a:rPr lang="en-US" dirty="0"/>
              <a:t>You can use </a:t>
            </a:r>
            <a:r>
              <a:rPr lang="en-US" i="1" dirty="0" err="1"/>
              <a:t>SharedPreferences</a:t>
            </a:r>
            <a:r>
              <a:rPr lang="en-US" i="1" dirty="0"/>
              <a:t> </a:t>
            </a:r>
            <a:r>
              <a:rPr lang="en-US" dirty="0"/>
              <a:t>to save any primitive data: &gt; </a:t>
            </a:r>
            <a:r>
              <a:rPr lang="en-US" dirty="0" err="1"/>
              <a:t>booleans</a:t>
            </a:r>
            <a:r>
              <a:rPr lang="en-US" dirty="0"/>
              <a:t>, floats, </a:t>
            </a:r>
            <a:r>
              <a:rPr lang="en-US" dirty="0" err="1"/>
              <a:t>ints</a:t>
            </a:r>
            <a:r>
              <a:rPr lang="en-US" dirty="0"/>
              <a:t>, longs, and strings.</a:t>
            </a:r>
          </a:p>
          <a:p>
            <a:pPr marL="285750" indent="-285750">
              <a:buFont typeface="Arial" panose="020B0604020202020204" pitchFamily="34" charset="0"/>
              <a:buChar char="•"/>
            </a:pPr>
            <a:r>
              <a:rPr lang="en-US" dirty="0"/>
              <a:t>This data will persist across user sessions (even if your application is killed).</a:t>
            </a:r>
            <a:endParaRPr lang="ru-RU" dirty="0"/>
          </a:p>
        </p:txBody>
      </p:sp>
    </p:spTree>
    <p:extLst>
      <p:ext uri="{BB962C8B-B14F-4D97-AF65-F5344CB8AC3E}">
        <p14:creationId xmlns:p14="http://schemas.microsoft.com/office/powerpoint/2010/main" val="426895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How to Write to Shared Preferences?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29EE7E1-FD6B-D9F5-6669-55E13A35E69E}"/>
              </a:ext>
            </a:extLst>
          </p:cNvPr>
          <p:cNvSpPr txBox="1"/>
          <p:nvPr/>
        </p:nvSpPr>
        <p:spPr>
          <a:xfrm>
            <a:off x="426098" y="897196"/>
            <a:ext cx="10840617" cy="5355312"/>
          </a:xfrm>
          <a:prstGeom prst="rect">
            <a:avLst/>
          </a:prstGeom>
          <a:noFill/>
          <a:ln>
            <a:solidFill>
              <a:schemeClr val="tx1"/>
            </a:solidFill>
          </a:ln>
        </p:spPr>
        <p:txBody>
          <a:bodyPr wrap="square">
            <a:spAutoFit/>
          </a:bodyPr>
          <a:lstStyle/>
          <a:p>
            <a:r>
              <a:rPr lang="en-US" dirty="0"/>
              <a:t>protected fun </a:t>
            </a:r>
            <a:r>
              <a:rPr lang="en-US" dirty="0" err="1"/>
              <a:t>savePreferences</a:t>
            </a:r>
            <a:r>
              <a:rPr lang="en-US" dirty="0"/>
              <a:t>(context: Context) {</a:t>
            </a:r>
          </a:p>
          <a:p>
            <a:r>
              <a:rPr lang="en-US" dirty="0"/>
              <a:t>    // Create or retrieve the shared preference object.</a:t>
            </a:r>
          </a:p>
          <a:p>
            <a:r>
              <a:rPr lang="en-US" dirty="0"/>
              <a:t>    </a:t>
            </a:r>
            <a:r>
              <a:rPr lang="en-US" dirty="0" err="1"/>
              <a:t>val</a:t>
            </a:r>
            <a:r>
              <a:rPr lang="en-US" dirty="0"/>
              <a:t> MYPREFS = "</a:t>
            </a:r>
            <a:r>
              <a:rPr lang="en-US" dirty="0" err="1"/>
              <a:t>mySharedPreferences</a:t>
            </a:r>
            <a:r>
              <a:rPr lang="en-US" dirty="0"/>
              <a:t>"</a:t>
            </a:r>
          </a:p>
          <a:p>
            <a:r>
              <a:rPr lang="en-US" dirty="0"/>
              <a:t>    </a:t>
            </a:r>
            <a:r>
              <a:rPr lang="en-US" dirty="0" err="1"/>
              <a:t>val</a:t>
            </a:r>
            <a:r>
              <a:rPr lang="en-US" dirty="0"/>
              <a:t> mode = </a:t>
            </a:r>
            <a:r>
              <a:rPr lang="en-US" dirty="0" err="1"/>
              <a:t>Context.MODE_PRIVATE</a:t>
            </a:r>
            <a:endParaRPr lang="en-US" dirty="0"/>
          </a:p>
          <a:p>
            <a:r>
              <a:rPr lang="en-US" dirty="0"/>
              <a:t>    </a:t>
            </a:r>
            <a:r>
              <a:rPr lang="en-US" dirty="0" err="1"/>
              <a:t>val</a:t>
            </a:r>
            <a:r>
              <a:rPr lang="en-US" dirty="0"/>
              <a:t> </a:t>
            </a:r>
            <a:r>
              <a:rPr lang="en-US" dirty="0" err="1"/>
              <a:t>mySharedPreferences</a:t>
            </a:r>
            <a:r>
              <a:rPr lang="en-US" dirty="0"/>
              <a:t>: </a:t>
            </a:r>
            <a:r>
              <a:rPr lang="en-US" dirty="0" err="1"/>
              <a:t>SharedPreferences</a:t>
            </a:r>
            <a:r>
              <a:rPr lang="en-US" dirty="0"/>
              <a:t> = </a:t>
            </a:r>
            <a:r>
              <a:rPr lang="en-US" dirty="0" err="1"/>
              <a:t>context.getSharedPreferences</a:t>
            </a:r>
            <a:r>
              <a:rPr lang="en-US" dirty="0"/>
              <a:t>(MYPREFS, mode)</a:t>
            </a:r>
          </a:p>
          <a:p>
            <a:endParaRPr lang="en-US" dirty="0"/>
          </a:p>
          <a:p>
            <a:r>
              <a:rPr lang="en-US" dirty="0"/>
              <a:t>    // Retrieve an editor to modify the shared preferences.</a:t>
            </a:r>
          </a:p>
          <a:p>
            <a:r>
              <a:rPr lang="en-US" dirty="0"/>
              <a:t>    </a:t>
            </a:r>
            <a:r>
              <a:rPr lang="en-US" dirty="0" err="1"/>
              <a:t>val</a:t>
            </a:r>
            <a:r>
              <a:rPr lang="en-US" dirty="0"/>
              <a:t> editor: </a:t>
            </a:r>
            <a:r>
              <a:rPr lang="en-US" dirty="0" err="1"/>
              <a:t>SharedPreferences.Editor</a:t>
            </a:r>
            <a:r>
              <a:rPr lang="en-US" dirty="0"/>
              <a:t> = </a:t>
            </a:r>
            <a:r>
              <a:rPr lang="en-US" dirty="0" err="1"/>
              <a:t>mySharedPreferences.edit</a:t>
            </a:r>
            <a:r>
              <a:rPr lang="en-US" dirty="0"/>
              <a:t>()</a:t>
            </a:r>
          </a:p>
          <a:p>
            <a:endParaRPr lang="en-US" dirty="0"/>
          </a:p>
          <a:p>
            <a:r>
              <a:rPr lang="en-US" dirty="0"/>
              <a:t>    // Store new primitive types in the shared preferences object.</a:t>
            </a:r>
          </a:p>
          <a:p>
            <a:r>
              <a:rPr lang="en-US" dirty="0"/>
              <a:t>    </a:t>
            </a:r>
            <a:r>
              <a:rPr lang="en-US" dirty="0" err="1"/>
              <a:t>editor.putBoolean</a:t>
            </a:r>
            <a:r>
              <a:rPr lang="en-US" dirty="0"/>
              <a:t>("</a:t>
            </a:r>
            <a:r>
              <a:rPr lang="en-US" dirty="0" err="1"/>
              <a:t>isTrue</a:t>
            </a:r>
            <a:r>
              <a:rPr lang="en-US" dirty="0"/>
              <a:t>", true)</a:t>
            </a:r>
          </a:p>
          <a:p>
            <a:r>
              <a:rPr lang="en-US" dirty="0"/>
              <a:t>    </a:t>
            </a:r>
            <a:r>
              <a:rPr lang="en-US" dirty="0" err="1"/>
              <a:t>editor.putFloat</a:t>
            </a:r>
            <a:r>
              <a:rPr lang="en-US" dirty="0"/>
              <a:t>("</a:t>
            </a:r>
            <a:r>
              <a:rPr lang="en-US" dirty="0" err="1"/>
              <a:t>lastFloat</a:t>
            </a:r>
            <a:r>
              <a:rPr lang="en-US" dirty="0"/>
              <a:t>", 1f)</a:t>
            </a:r>
          </a:p>
          <a:p>
            <a:r>
              <a:rPr lang="en-US" dirty="0"/>
              <a:t>    </a:t>
            </a:r>
            <a:r>
              <a:rPr lang="en-US" dirty="0" err="1"/>
              <a:t>editor.putInt</a:t>
            </a:r>
            <a:r>
              <a:rPr lang="en-US" dirty="0"/>
              <a:t>("</a:t>
            </a:r>
            <a:r>
              <a:rPr lang="en-US" dirty="0" err="1"/>
              <a:t>wholeNumber</a:t>
            </a:r>
            <a:r>
              <a:rPr lang="en-US" dirty="0"/>
              <a:t>", 2)</a:t>
            </a:r>
          </a:p>
          <a:p>
            <a:r>
              <a:rPr lang="en-US" dirty="0"/>
              <a:t>    </a:t>
            </a:r>
            <a:r>
              <a:rPr lang="en-US" dirty="0" err="1"/>
              <a:t>editor.putLong</a:t>
            </a:r>
            <a:r>
              <a:rPr lang="en-US" dirty="0"/>
              <a:t>("</a:t>
            </a:r>
            <a:r>
              <a:rPr lang="en-US" dirty="0" err="1"/>
              <a:t>aNumber</a:t>
            </a:r>
            <a:r>
              <a:rPr lang="en-US" dirty="0"/>
              <a:t>", 3L)</a:t>
            </a:r>
          </a:p>
          <a:p>
            <a:r>
              <a:rPr lang="en-US" dirty="0"/>
              <a:t>    </a:t>
            </a:r>
            <a:r>
              <a:rPr lang="en-US" dirty="0" err="1"/>
              <a:t>editor.putString</a:t>
            </a:r>
            <a:r>
              <a:rPr lang="en-US" dirty="0"/>
              <a:t>("</a:t>
            </a:r>
            <a:r>
              <a:rPr lang="en-US" dirty="0" err="1"/>
              <a:t>textEntryValue</a:t>
            </a:r>
            <a:r>
              <a:rPr lang="en-US" dirty="0"/>
              <a:t>", "Not Empty")</a:t>
            </a:r>
          </a:p>
          <a:p>
            <a:endParaRPr lang="en-US" dirty="0"/>
          </a:p>
          <a:p>
            <a:r>
              <a:rPr lang="en-US" dirty="0"/>
              <a:t>    // Commit the changes.</a:t>
            </a:r>
          </a:p>
          <a:p>
            <a:r>
              <a:rPr lang="en-US" dirty="0"/>
              <a:t>    </a:t>
            </a:r>
            <a:r>
              <a:rPr lang="en-US" dirty="0" err="1"/>
              <a:t>editor.apply</a:t>
            </a:r>
            <a:r>
              <a:rPr lang="en-US" dirty="0"/>
              <a:t>()</a:t>
            </a:r>
          </a:p>
          <a:p>
            <a:r>
              <a:rPr lang="en-US" dirty="0"/>
              <a:t>}</a:t>
            </a:r>
          </a:p>
        </p:txBody>
      </p:sp>
    </p:spTree>
    <p:extLst>
      <p:ext uri="{BB962C8B-B14F-4D97-AF65-F5344CB8AC3E}">
        <p14:creationId xmlns:p14="http://schemas.microsoft.com/office/powerpoint/2010/main" val="2069550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How to Read from Shared Preferences?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A33DEB3-909D-13F2-88F5-72515C55F9B9}"/>
              </a:ext>
            </a:extLst>
          </p:cNvPr>
          <p:cNvSpPr txBox="1"/>
          <p:nvPr/>
        </p:nvSpPr>
        <p:spPr>
          <a:xfrm>
            <a:off x="360782" y="897196"/>
            <a:ext cx="11405119" cy="3970318"/>
          </a:xfrm>
          <a:prstGeom prst="rect">
            <a:avLst/>
          </a:prstGeom>
          <a:noFill/>
          <a:ln>
            <a:solidFill>
              <a:schemeClr val="tx1"/>
            </a:solidFill>
          </a:ln>
        </p:spPr>
        <p:txBody>
          <a:bodyPr wrap="square">
            <a:spAutoFit/>
          </a:bodyPr>
          <a:lstStyle/>
          <a:p>
            <a:r>
              <a:rPr lang="en-US" dirty="0"/>
              <a:t>fun </a:t>
            </a:r>
            <a:r>
              <a:rPr lang="en-US" dirty="0" err="1"/>
              <a:t>loadPreferences</a:t>
            </a:r>
            <a:r>
              <a:rPr lang="en-US" dirty="0"/>
              <a:t>(context: Context) {</a:t>
            </a:r>
          </a:p>
          <a:p>
            <a:r>
              <a:rPr lang="en-US" dirty="0"/>
              <a:t>    // Get the stored preferences</a:t>
            </a:r>
          </a:p>
          <a:p>
            <a:r>
              <a:rPr lang="en-US" dirty="0"/>
              <a:t>    </a:t>
            </a:r>
            <a:r>
              <a:rPr lang="en-US" dirty="0" err="1"/>
              <a:t>val</a:t>
            </a:r>
            <a:r>
              <a:rPr lang="en-US" dirty="0"/>
              <a:t> MYPREFS = "</a:t>
            </a:r>
            <a:r>
              <a:rPr lang="en-US" dirty="0" err="1"/>
              <a:t>mySharedPreferences</a:t>
            </a:r>
            <a:r>
              <a:rPr lang="en-US" dirty="0"/>
              <a:t>"</a:t>
            </a:r>
          </a:p>
          <a:p>
            <a:r>
              <a:rPr lang="en-US" dirty="0"/>
              <a:t>    </a:t>
            </a:r>
            <a:r>
              <a:rPr lang="en-US" dirty="0" err="1"/>
              <a:t>val</a:t>
            </a:r>
            <a:r>
              <a:rPr lang="en-US" dirty="0"/>
              <a:t> mode = </a:t>
            </a:r>
            <a:r>
              <a:rPr lang="en-US" dirty="0" err="1"/>
              <a:t>Context.MODE_PRIVATE</a:t>
            </a:r>
            <a:endParaRPr lang="en-US" dirty="0"/>
          </a:p>
          <a:p>
            <a:r>
              <a:rPr lang="en-US" dirty="0"/>
              <a:t>    </a:t>
            </a:r>
            <a:r>
              <a:rPr lang="en-US" dirty="0" err="1"/>
              <a:t>val</a:t>
            </a:r>
            <a:r>
              <a:rPr lang="en-US" dirty="0"/>
              <a:t> </a:t>
            </a:r>
            <a:r>
              <a:rPr lang="en-US" dirty="0" err="1"/>
              <a:t>mySharedPreferences</a:t>
            </a:r>
            <a:r>
              <a:rPr lang="en-US" dirty="0"/>
              <a:t>: </a:t>
            </a:r>
            <a:r>
              <a:rPr lang="en-US" dirty="0" err="1"/>
              <a:t>SharedPreferences</a:t>
            </a:r>
            <a:r>
              <a:rPr lang="en-US" dirty="0"/>
              <a:t> = </a:t>
            </a:r>
            <a:r>
              <a:rPr lang="en-US" dirty="0" err="1"/>
              <a:t>context.getSharedPreferences</a:t>
            </a:r>
            <a:r>
              <a:rPr lang="en-US" dirty="0"/>
              <a:t>(MYPREFS, mode)</a:t>
            </a:r>
          </a:p>
          <a:p>
            <a:endParaRPr lang="en-US" dirty="0"/>
          </a:p>
          <a:p>
            <a:r>
              <a:rPr lang="en-US" dirty="0"/>
              <a:t>    // Retrieve the saved values.</a:t>
            </a:r>
          </a:p>
          <a:p>
            <a:r>
              <a:rPr lang="en-US" dirty="0"/>
              <a:t>    </a:t>
            </a:r>
            <a:r>
              <a:rPr lang="en-US" dirty="0" err="1"/>
              <a:t>val</a:t>
            </a:r>
            <a:r>
              <a:rPr lang="en-US" dirty="0"/>
              <a:t> </a:t>
            </a:r>
            <a:r>
              <a:rPr lang="en-US" dirty="0" err="1"/>
              <a:t>isTrue</a:t>
            </a:r>
            <a:r>
              <a:rPr lang="en-US" dirty="0"/>
              <a:t>: Boolean = </a:t>
            </a:r>
            <a:r>
              <a:rPr lang="en-US" dirty="0" err="1"/>
              <a:t>mySharedPreferences.getBoolean</a:t>
            </a:r>
            <a:r>
              <a:rPr lang="en-US" dirty="0"/>
              <a:t>("</a:t>
            </a:r>
            <a:r>
              <a:rPr lang="en-US" dirty="0" err="1"/>
              <a:t>isTrue</a:t>
            </a:r>
            <a:r>
              <a:rPr lang="en-US" dirty="0"/>
              <a:t>", false)</a:t>
            </a:r>
          </a:p>
          <a:p>
            <a:r>
              <a:rPr lang="en-US" dirty="0"/>
              <a:t>    </a:t>
            </a:r>
            <a:r>
              <a:rPr lang="en-US" dirty="0" err="1"/>
              <a:t>val</a:t>
            </a:r>
            <a:r>
              <a:rPr lang="en-US" dirty="0"/>
              <a:t> </a:t>
            </a:r>
            <a:r>
              <a:rPr lang="en-US" dirty="0" err="1"/>
              <a:t>lastFloat</a:t>
            </a:r>
            <a:r>
              <a:rPr lang="en-US" dirty="0"/>
              <a:t>: Float = </a:t>
            </a:r>
            <a:r>
              <a:rPr lang="en-US" dirty="0" err="1"/>
              <a:t>mySharedPreferences.getFloat</a:t>
            </a:r>
            <a:r>
              <a:rPr lang="en-US" dirty="0"/>
              <a:t>("</a:t>
            </a:r>
            <a:r>
              <a:rPr lang="en-US" dirty="0" err="1"/>
              <a:t>lastFloat</a:t>
            </a:r>
            <a:r>
              <a:rPr lang="en-US" dirty="0"/>
              <a:t>", 0f)</a:t>
            </a:r>
          </a:p>
          <a:p>
            <a:r>
              <a:rPr lang="en-US" dirty="0"/>
              <a:t>    </a:t>
            </a:r>
            <a:r>
              <a:rPr lang="en-US" dirty="0" err="1"/>
              <a:t>val</a:t>
            </a:r>
            <a:r>
              <a:rPr lang="en-US" dirty="0"/>
              <a:t> </a:t>
            </a:r>
            <a:r>
              <a:rPr lang="en-US" dirty="0" err="1"/>
              <a:t>wholeNumber</a:t>
            </a:r>
            <a:r>
              <a:rPr lang="en-US" dirty="0"/>
              <a:t>: Int = </a:t>
            </a:r>
            <a:r>
              <a:rPr lang="en-US" dirty="0" err="1"/>
              <a:t>mySharedPreferences.getInt</a:t>
            </a:r>
            <a:r>
              <a:rPr lang="en-US" dirty="0"/>
              <a:t>("</a:t>
            </a:r>
            <a:r>
              <a:rPr lang="en-US" dirty="0" err="1"/>
              <a:t>wholeNumber</a:t>
            </a:r>
            <a:r>
              <a:rPr lang="en-US" dirty="0"/>
              <a:t>", 1)</a:t>
            </a:r>
          </a:p>
          <a:p>
            <a:r>
              <a:rPr lang="en-US" dirty="0"/>
              <a:t>    </a:t>
            </a:r>
            <a:r>
              <a:rPr lang="en-US" dirty="0" err="1"/>
              <a:t>val</a:t>
            </a:r>
            <a:r>
              <a:rPr lang="en-US" dirty="0"/>
              <a:t> </a:t>
            </a:r>
            <a:r>
              <a:rPr lang="en-US" dirty="0" err="1"/>
              <a:t>aNumber</a:t>
            </a:r>
            <a:r>
              <a:rPr lang="en-US" dirty="0"/>
              <a:t>: Long = </a:t>
            </a:r>
            <a:r>
              <a:rPr lang="en-US" dirty="0" err="1"/>
              <a:t>mySharedPreferences.getLong</a:t>
            </a:r>
            <a:r>
              <a:rPr lang="en-US" dirty="0"/>
              <a:t>("</a:t>
            </a:r>
            <a:r>
              <a:rPr lang="en-US" dirty="0" err="1"/>
              <a:t>aNumber</a:t>
            </a:r>
            <a:r>
              <a:rPr lang="en-US" dirty="0"/>
              <a:t>", 0)</a:t>
            </a:r>
          </a:p>
          <a:p>
            <a:r>
              <a:rPr lang="en-US" dirty="0"/>
              <a:t>    </a:t>
            </a:r>
            <a:r>
              <a:rPr lang="en-US" dirty="0" err="1"/>
              <a:t>val</a:t>
            </a:r>
            <a:r>
              <a:rPr lang="en-US" dirty="0"/>
              <a:t> </a:t>
            </a:r>
            <a:r>
              <a:rPr lang="en-US" dirty="0" err="1"/>
              <a:t>stringPreference</a:t>
            </a:r>
            <a:r>
              <a:rPr lang="en-US" dirty="0"/>
              <a:t>: String? = </a:t>
            </a:r>
            <a:r>
              <a:rPr lang="en-US" dirty="0" err="1"/>
              <a:t>mySharedPreferences.getString</a:t>
            </a:r>
            <a:r>
              <a:rPr lang="en-US" dirty="0"/>
              <a:t>("</a:t>
            </a:r>
            <a:r>
              <a:rPr lang="en-US" dirty="0" err="1"/>
              <a:t>textEntryValue</a:t>
            </a:r>
            <a:r>
              <a:rPr lang="en-US" dirty="0"/>
              <a:t>", "")</a:t>
            </a:r>
          </a:p>
          <a:p>
            <a:r>
              <a:rPr lang="en-US" dirty="0"/>
              <a:t>}</a:t>
            </a:r>
          </a:p>
          <a:p>
            <a:endParaRPr lang="en-US" dirty="0"/>
          </a:p>
        </p:txBody>
      </p:sp>
    </p:spTree>
    <p:extLst>
      <p:ext uri="{BB962C8B-B14F-4D97-AF65-F5344CB8AC3E}">
        <p14:creationId xmlns:p14="http://schemas.microsoft.com/office/powerpoint/2010/main" val="2631466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Activity Specific Shared Preferences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15C4305-D2BF-BED4-2BC4-03FCDF115ED2}"/>
              </a:ext>
            </a:extLst>
          </p:cNvPr>
          <p:cNvSpPr txBox="1"/>
          <p:nvPr/>
        </p:nvSpPr>
        <p:spPr>
          <a:xfrm>
            <a:off x="426097" y="951298"/>
            <a:ext cx="11431285" cy="3416320"/>
          </a:xfrm>
          <a:prstGeom prst="rect">
            <a:avLst/>
          </a:prstGeom>
          <a:noFill/>
          <a:ln>
            <a:solidFill>
              <a:schemeClr val="tx1"/>
            </a:solidFill>
          </a:ln>
        </p:spPr>
        <p:txBody>
          <a:bodyPr wrap="square">
            <a:spAutoFit/>
          </a:bodyPr>
          <a:lstStyle/>
          <a:p>
            <a:r>
              <a:rPr lang="ru-RU" dirty="0" err="1"/>
              <a:t>protected</a:t>
            </a:r>
            <a:r>
              <a:rPr lang="ru-RU" dirty="0"/>
              <a:t> </a:t>
            </a:r>
            <a:r>
              <a:rPr lang="ru-RU" dirty="0" err="1"/>
              <a:t>fun</a:t>
            </a:r>
            <a:r>
              <a:rPr lang="ru-RU" dirty="0"/>
              <a:t> </a:t>
            </a:r>
            <a:r>
              <a:rPr lang="ru-RU" dirty="0" err="1"/>
              <a:t>saveActivityPreferences</a:t>
            </a:r>
            <a:r>
              <a:rPr lang="ru-RU" dirty="0"/>
              <a:t>() {</a:t>
            </a:r>
          </a:p>
          <a:p>
            <a:r>
              <a:rPr lang="ru-RU" dirty="0"/>
              <a:t>    // </a:t>
            </a:r>
            <a:r>
              <a:rPr lang="ru-RU" dirty="0" err="1"/>
              <a:t>Create</a:t>
            </a:r>
            <a:r>
              <a:rPr lang="ru-RU" dirty="0"/>
              <a:t> </a:t>
            </a:r>
            <a:r>
              <a:rPr lang="ru-RU" dirty="0" err="1"/>
              <a:t>or</a:t>
            </a:r>
            <a:r>
              <a:rPr lang="ru-RU" dirty="0"/>
              <a:t> </a:t>
            </a:r>
            <a:r>
              <a:rPr lang="ru-RU" dirty="0" err="1"/>
              <a:t>retrieve</a:t>
            </a:r>
            <a:r>
              <a:rPr lang="ru-RU" dirty="0"/>
              <a:t> </a:t>
            </a:r>
            <a:r>
              <a:rPr lang="ru-RU" dirty="0" err="1"/>
              <a:t>the</a:t>
            </a:r>
            <a:r>
              <a:rPr lang="ru-RU" dirty="0"/>
              <a:t> </a:t>
            </a:r>
            <a:r>
              <a:rPr lang="ru-RU" dirty="0" err="1"/>
              <a:t>activity</a:t>
            </a:r>
            <a:r>
              <a:rPr lang="ru-RU" dirty="0"/>
              <a:t> </a:t>
            </a:r>
            <a:r>
              <a:rPr lang="ru-RU" dirty="0" err="1"/>
              <a:t>preferences</a:t>
            </a:r>
            <a:r>
              <a:rPr lang="ru-RU" dirty="0"/>
              <a:t> </a:t>
            </a:r>
            <a:r>
              <a:rPr lang="ru-RU" dirty="0" err="1"/>
              <a:t>object</a:t>
            </a:r>
            <a:r>
              <a:rPr lang="ru-RU" dirty="0"/>
              <a:t>.</a:t>
            </a:r>
          </a:p>
          <a:p>
            <a:r>
              <a:rPr lang="ru-RU" dirty="0"/>
              <a:t>    </a:t>
            </a:r>
            <a:r>
              <a:rPr lang="ru-RU" dirty="0" err="1"/>
              <a:t>val</a:t>
            </a:r>
            <a:r>
              <a:rPr lang="ru-RU" dirty="0"/>
              <a:t> </a:t>
            </a:r>
            <a:r>
              <a:rPr lang="ru-RU" dirty="0" err="1"/>
              <a:t>activityPreferences</a:t>
            </a:r>
            <a:r>
              <a:rPr lang="ru-RU" dirty="0"/>
              <a:t>: </a:t>
            </a:r>
            <a:r>
              <a:rPr lang="ru-RU" dirty="0" err="1"/>
              <a:t>SharedPreferences</a:t>
            </a:r>
            <a:r>
              <a:rPr lang="ru-RU" dirty="0"/>
              <a:t> = </a:t>
            </a:r>
            <a:r>
              <a:rPr lang="ru-RU" dirty="0" err="1"/>
              <a:t>getPreferences</a:t>
            </a:r>
            <a:r>
              <a:rPr lang="ru-RU" dirty="0"/>
              <a:t>(</a:t>
            </a:r>
            <a:r>
              <a:rPr lang="ru-RU" dirty="0" err="1"/>
              <a:t>Activity.MODE_PRIVATE</a:t>
            </a:r>
            <a:r>
              <a:rPr lang="ru-RU" dirty="0"/>
              <a:t>)</a:t>
            </a:r>
          </a:p>
          <a:p>
            <a:r>
              <a:rPr lang="ru-RU" dirty="0"/>
              <a:t>    // </a:t>
            </a:r>
            <a:r>
              <a:rPr lang="ru-RU" dirty="0" err="1"/>
              <a:t>Retrieve</a:t>
            </a:r>
            <a:r>
              <a:rPr lang="ru-RU" dirty="0"/>
              <a:t> </a:t>
            </a:r>
            <a:r>
              <a:rPr lang="ru-RU" dirty="0" err="1"/>
              <a:t>an</a:t>
            </a:r>
            <a:r>
              <a:rPr lang="ru-RU" dirty="0"/>
              <a:t> </a:t>
            </a:r>
            <a:r>
              <a:rPr lang="ru-RU" dirty="0" err="1"/>
              <a:t>editor</a:t>
            </a:r>
            <a:r>
              <a:rPr lang="ru-RU" dirty="0"/>
              <a:t> </a:t>
            </a:r>
            <a:r>
              <a:rPr lang="ru-RU" dirty="0" err="1"/>
              <a:t>to</a:t>
            </a:r>
            <a:r>
              <a:rPr lang="ru-RU" dirty="0"/>
              <a:t> </a:t>
            </a:r>
            <a:r>
              <a:rPr lang="ru-RU" dirty="0" err="1"/>
              <a:t>modify</a:t>
            </a:r>
            <a:r>
              <a:rPr lang="ru-RU" dirty="0"/>
              <a:t> </a:t>
            </a:r>
            <a:r>
              <a:rPr lang="ru-RU" dirty="0" err="1"/>
              <a:t>the</a:t>
            </a:r>
            <a:r>
              <a:rPr lang="ru-RU" dirty="0"/>
              <a:t> </a:t>
            </a:r>
            <a:r>
              <a:rPr lang="ru-RU" dirty="0" err="1"/>
              <a:t>shared</a:t>
            </a:r>
            <a:r>
              <a:rPr lang="ru-RU" dirty="0"/>
              <a:t> </a:t>
            </a:r>
            <a:r>
              <a:rPr lang="ru-RU" dirty="0" err="1"/>
              <a:t>preferences</a:t>
            </a:r>
            <a:r>
              <a:rPr lang="ru-RU" dirty="0"/>
              <a:t>.</a:t>
            </a:r>
          </a:p>
          <a:p>
            <a:r>
              <a:rPr lang="ru-RU" dirty="0"/>
              <a:t>    </a:t>
            </a:r>
            <a:r>
              <a:rPr lang="ru-RU" dirty="0" err="1"/>
              <a:t>val</a:t>
            </a:r>
            <a:r>
              <a:rPr lang="ru-RU" dirty="0"/>
              <a:t> </a:t>
            </a:r>
            <a:r>
              <a:rPr lang="ru-RU" dirty="0" err="1"/>
              <a:t>editor</a:t>
            </a:r>
            <a:r>
              <a:rPr lang="ru-RU" dirty="0"/>
              <a:t>: </a:t>
            </a:r>
            <a:r>
              <a:rPr lang="ru-RU" dirty="0" err="1"/>
              <a:t>SharedPreferences.Editor</a:t>
            </a:r>
            <a:r>
              <a:rPr lang="ru-RU" dirty="0"/>
              <a:t> = </a:t>
            </a:r>
            <a:r>
              <a:rPr lang="ru-RU" dirty="0" err="1"/>
              <a:t>activityPreferences.edit</a:t>
            </a:r>
            <a:r>
              <a:rPr lang="ru-RU" dirty="0"/>
              <a:t>()</a:t>
            </a:r>
          </a:p>
          <a:p>
            <a:r>
              <a:rPr lang="ru-RU" dirty="0"/>
              <a:t>    // </a:t>
            </a:r>
            <a:r>
              <a:rPr lang="ru-RU" dirty="0" err="1"/>
              <a:t>Retrieve</a:t>
            </a:r>
            <a:r>
              <a:rPr lang="ru-RU" dirty="0"/>
              <a:t> </a:t>
            </a:r>
            <a:r>
              <a:rPr lang="ru-RU" dirty="0" err="1"/>
              <a:t>the</a:t>
            </a:r>
            <a:r>
              <a:rPr lang="ru-RU" dirty="0"/>
              <a:t> View</a:t>
            </a:r>
          </a:p>
          <a:p>
            <a:r>
              <a:rPr lang="ru-RU" dirty="0"/>
              <a:t>    </a:t>
            </a:r>
            <a:r>
              <a:rPr lang="ru-RU" dirty="0" err="1"/>
              <a:t>val</a:t>
            </a:r>
            <a:r>
              <a:rPr lang="ru-RU" dirty="0"/>
              <a:t> </a:t>
            </a:r>
            <a:r>
              <a:rPr lang="ru-RU" dirty="0" err="1"/>
              <a:t>myTextView</a:t>
            </a:r>
            <a:r>
              <a:rPr lang="ru-RU" dirty="0"/>
              <a:t>: </a:t>
            </a:r>
            <a:r>
              <a:rPr lang="ru-RU" dirty="0" err="1"/>
              <a:t>TextView</a:t>
            </a:r>
            <a:r>
              <a:rPr lang="ru-RU" dirty="0"/>
              <a:t> = </a:t>
            </a:r>
            <a:r>
              <a:rPr lang="ru-RU" dirty="0" err="1"/>
              <a:t>findViewById</a:t>
            </a:r>
            <a:r>
              <a:rPr lang="ru-RU" dirty="0"/>
              <a:t>(</a:t>
            </a:r>
            <a:r>
              <a:rPr lang="ru-RU" dirty="0" err="1"/>
              <a:t>R.id.myTextView</a:t>
            </a:r>
            <a:r>
              <a:rPr lang="ru-RU" dirty="0"/>
              <a:t>)</a:t>
            </a:r>
          </a:p>
          <a:p>
            <a:r>
              <a:rPr lang="ru-RU" dirty="0"/>
              <a:t>    // Store </a:t>
            </a:r>
            <a:r>
              <a:rPr lang="ru-RU" dirty="0" err="1"/>
              <a:t>new</a:t>
            </a:r>
            <a:r>
              <a:rPr lang="ru-RU" dirty="0"/>
              <a:t> </a:t>
            </a:r>
            <a:r>
              <a:rPr lang="ru-RU" dirty="0" err="1"/>
              <a:t>primitive</a:t>
            </a:r>
            <a:r>
              <a:rPr lang="ru-RU" dirty="0"/>
              <a:t> </a:t>
            </a:r>
            <a:r>
              <a:rPr lang="ru-RU" dirty="0" err="1"/>
              <a:t>types</a:t>
            </a:r>
            <a:r>
              <a:rPr lang="ru-RU" dirty="0"/>
              <a:t> </a:t>
            </a:r>
            <a:r>
              <a:rPr lang="ru-RU" dirty="0" err="1"/>
              <a:t>in</a:t>
            </a:r>
            <a:r>
              <a:rPr lang="ru-RU" dirty="0"/>
              <a:t> </a:t>
            </a:r>
            <a:r>
              <a:rPr lang="ru-RU" dirty="0" err="1"/>
              <a:t>the</a:t>
            </a:r>
            <a:r>
              <a:rPr lang="ru-RU" dirty="0"/>
              <a:t> </a:t>
            </a:r>
            <a:r>
              <a:rPr lang="ru-RU" dirty="0" err="1"/>
              <a:t>shared</a:t>
            </a:r>
            <a:r>
              <a:rPr lang="ru-RU" dirty="0"/>
              <a:t> </a:t>
            </a:r>
            <a:r>
              <a:rPr lang="ru-RU" dirty="0" err="1"/>
              <a:t>preferences</a:t>
            </a:r>
            <a:r>
              <a:rPr lang="ru-RU" dirty="0"/>
              <a:t> </a:t>
            </a:r>
            <a:r>
              <a:rPr lang="ru-RU" dirty="0" err="1"/>
              <a:t>object</a:t>
            </a:r>
            <a:r>
              <a:rPr lang="ru-RU" dirty="0"/>
              <a:t>.</a:t>
            </a:r>
          </a:p>
          <a:p>
            <a:r>
              <a:rPr lang="ru-RU" dirty="0"/>
              <a:t>    </a:t>
            </a:r>
            <a:r>
              <a:rPr lang="ru-RU" dirty="0" err="1"/>
              <a:t>editor.putString</a:t>
            </a:r>
            <a:r>
              <a:rPr lang="ru-RU" dirty="0"/>
              <a:t>("</a:t>
            </a:r>
            <a:r>
              <a:rPr lang="ru-RU" dirty="0" err="1"/>
              <a:t>currentTextValue</a:t>
            </a:r>
            <a:r>
              <a:rPr lang="ru-RU" dirty="0"/>
              <a:t>", </a:t>
            </a:r>
            <a:r>
              <a:rPr lang="ru-RU" dirty="0" err="1"/>
              <a:t>myTextView.text.toString</a:t>
            </a:r>
            <a:r>
              <a:rPr lang="ru-RU" dirty="0"/>
              <a:t>())</a:t>
            </a:r>
          </a:p>
          <a:p>
            <a:r>
              <a:rPr lang="ru-RU" dirty="0"/>
              <a:t>    // </a:t>
            </a:r>
            <a:r>
              <a:rPr lang="ru-RU" dirty="0" err="1"/>
              <a:t>Commit</a:t>
            </a:r>
            <a:r>
              <a:rPr lang="ru-RU" dirty="0"/>
              <a:t> </a:t>
            </a:r>
            <a:r>
              <a:rPr lang="ru-RU" dirty="0" err="1"/>
              <a:t>changes</a:t>
            </a:r>
            <a:r>
              <a:rPr lang="ru-RU" dirty="0"/>
              <a:t>.</a:t>
            </a:r>
          </a:p>
          <a:p>
            <a:r>
              <a:rPr lang="ru-RU" dirty="0"/>
              <a:t>    </a:t>
            </a:r>
            <a:r>
              <a:rPr lang="ru-RU" dirty="0" err="1"/>
              <a:t>editor.apply</a:t>
            </a:r>
            <a:r>
              <a:rPr lang="ru-RU" dirty="0"/>
              <a:t>()</a:t>
            </a:r>
          </a:p>
          <a:p>
            <a:r>
              <a:rPr lang="ru-RU" dirty="0"/>
              <a:t>}</a:t>
            </a:r>
          </a:p>
        </p:txBody>
      </p:sp>
    </p:spTree>
    <p:extLst>
      <p:ext uri="{BB962C8B-B14F-4D97-AF65-F5344CB8AC3E}">
        <p14:creationId xmlns:p14="http://schemas.microsoft.com/office/powerpoint/2010/main" val="1451772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Files in Application</a:t>
            </a:r>
          </a:p>
          <a:p>
            <a:endParaRPr lang="ru-RU" sz="4400" dirty="0">
              <a:solidFill>
                <a:schemeClr val="bg1"/>
              </a:solidFill>
            </a:endParaRPr>
          </a:p>
        </p:txBody>
      </p:sp>
    </p:spTree>
    <p:extLst>
      <p:ext uri="{BB962C8B-B14F-4D97-AF65-F5344CB8AC3E}">
        <p14:creationId xmlns:p14="http://schemas.microsoft.com/office/powerpoint/2010/main" val="21200450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Files in Resources </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23528" y="943610"/>
            <a:ext cx="11411272" cy="461985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cs typeface="Arial" charset="0"/>
              </a:rPr>
              <a:t>Static files are stored in /res/raw folder</a:t>
            </a:r>
          </a:p>
          <a:p>
            <a:pPr marL="285750" indent="-285750">
              <a:lnSpc>
                <a:spcPct val="150000"/>
              </a:lnSpc>
              <a:buFont typeface="Arial" panose="020B0604020202020204" pitchFamily="34" charset="0"/>
              <a:buChar char="•"/>
            </a:pPr>
            <a:r>
              <a:rPr lang="en-US" dirty="0">
                <a:cs typeface="Arial" charset="0"/>
              </a:rPr>
              <a:t>Since raw is a subfolder of Resources (res), Android will automatically generate an ID for any file located inside it. This ID is then stored an the R class that will act as a reference to a file, meaning it can be easily accessed from other Android classes and methods and even in Android XML files. Using the automatically generated ID is the fastest way to have access to a file in Android.</a:t>
            </a:r>
          </a:p>
          <a:p>
            <a:pPr marL="285750" indent="-285750">
              <a:lnSpc>
                <a:spcPct val="150000"/>
              </a:lnSpc>
              <a:buFont typeface="Arial" panose="020B0604020202020204" pitchFamily="34" charset="0"/>
              <a:buChar char="•"/>
            </a:pPr>
            <a:r>
              <a:rPr lang="en-US" dirty="0">
                <a:cs typeface="Arial" charset="0"/>
              </a:rPr>
              <a:t>Accessible from code via method R</a:t>
            </a:r>
            <a:r>
              <a:rPr lang="en-US" dirty="0"/>
              <a:t>esources </a:t>
            </a:r>
            <a:r>
              <a:rPr lang="en-US" dirty="0" err="1"/>
              <a:t>getResources</a:t>
            </a:r>
            <a:r>
              <a:rPr lang="en-US" dirty="0"/>
              <a:t>()</a:t>
            </a:r>
          </a:p>
          <a:p>
            <a:pPr marL="285750" indent="-285750" eaLnBrk="1" hangingPunct="1">
              <a:lnSpc>
                <a:spcPct val="150000"/>
              </a:lnSpc>
              <a:buFont typeface="Arial" panose="020B0604020202020204" pitchFamily="34" charset="0"/>
              <a:buChar char="•"/>
            </a:pPr>
            <a:r>
              <a:rPr lang="en-US" dirty="0">
                <a:cs typeface="Arial" charset="0"/>
              </a:rPr>
              <a:t>Readable as </a:t>
            </a:r>
            <a:r>
              <a:rPr lang="en-US" dirty="0" err="1">
                <a:cs typeface="Arial" charset="0"/>
              </a:rPr>
              <a:t>InputStream</a:t>
            </a:r>
            <a:r>
              <a:rPr lang="en-US" dirty="0">
                <a:cs typeface="Arial" charset="0"/>
              </a:rPr>
              <a:t>: </a:t>
            </a:r>
          </a:p>
          <a:p>
            <a:pPr lvl="1">
              <a:lnSpc>
                <a:spcPct val="150000"/>
              </a:lnSpc>
            </a:pPr>
            <a:r>
              <a:rPr lang="en-US" dirty="0">
                <a:cs typeface="Arial" charset="0"/>
              </a:rPr>
              <a:t>	</a:t>
            </a:r>
            <a:r>
              <a:rPr lang="en-US" i="1" dirty="0" err="1"/>
              <a:t>InputStream</a:t>
            </a:r>
            <a:r>
              <a:rPr lang="en-US" i="1" dirty="0"/>
              <a:t> in=</a:t>
            </a:r>
            <a:r>
              <a:rPr lang="en-US" i="1" dirty="0" err="1"/>
              <a:t>getResources</a:t>
            </a:r>
            <a:r>
              <a:rPr lang="en-US" i="1" dirty="0"/>
              <a:t>().</a:t>
            </a:r>
            <a:r>
              <a:rPr lang="en-US" i="1" dirty="0" err="1"/>
              <a:t>openRawResource</a:t>
            </a:r>
            <a:r>
              <a:rPr lang="en-US" i="1" dirty="0"/>
              <a:t>(</a:t>
            </a:r>
            <a:r>
              <a:rPr lang="en-US" i="1" dirty="0" err="1"/>
              <a:t>R.raw.words</a:t>
            </a:r>
            <a:r>
              <a:rPr lang="en-US" i="1" dirty="0"/>
              <a:t>);</a:t>
            </a:r>
            <a:endParaRPr lang="ru-RU" i="1" dirty="0"/>
          </a:p>
          <a:p>
            <a:pPr marL="285750" indent="-285750" eaLnBrk="1" hangingPunct="1">
              <a:lnSpc>
                <a:spcPct val="150000"/>
              </a:lnSpc>
              <a:buFont typeface="Arial" panose="020B0604020202020204" pitchFamily="34" charset="0"/>
              <a:buChar char="•"/>
            </a:pPr>
            <a:r>
              <a:rPr lang="en-US" dirty="0">
                <a:cs typeface="Arial" charset="0"/>
              </a:rPr>
              <a:t>Not writable!</a:t>
            </a:r>
            <a:endParaRPr lang="ru-RU" dirty="0"/>
          </a:p>
          <a:p>
            <a:pPr marL="285750" indent="-285750">
              <a:lnSpc>
                <a:spcPct val="150000"/>
              </a:lnSpc>
            </a:pPr>
            <a:endParaRPr lang="en-US" dirty="0">
              <a:cs typeface="Arial" charset="0"/>
            </a:endParaRPr>
          </a:p>
          <a:p>
            <a:pPr marL="285750" indent="-285750" eaLnBrk="1" hangingPunct="1">
              <a:lnSpc>
                <a:spcPct val="150000"/>
              </a:lnSpc>
            </a:pPr>
            <a:endParaRPr lang="ru-RU" dirty="0">
              <a:cs typeface="Arial" charset="0"/>
            </a:endParaRPr>
          </a:p>
        </p:txBody>
      </p:sp>
      <p:sp>
        <p:nvSpPr>
          <p:cNvPr id="14" name="Cloud 13"/>
          <p:cNvSpPr/>
          <p:nvPr/>
        </p:nvSpPr>
        <p:spPr>
          <a:xfrm>
            <a:off x="8280400" y="3253537"/>
            <a:ext cx="3403600"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RawResources</a:t>
            </a:r>
            <a:endParaRPr lang="ru-RU" sz="2000" b="1" dirty="0">
              <a:solidFill>
                <a:schemeClr val="tx1"/>
              </a:solidFill>
            </a:endParaRPr>
          </a:p>
        </p:txBody>
      </p:sp>
    </p:spTree>
    <p:extLst>
      <p:ext uri="{BB962C8B-B14F-4D97-AF65-F5344CB8AC3E}">
        <p14:creationId xmlns:p14="http://schemas.microsoft.com/office/powerpoint/2010/main" val="25905014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Files in Assets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23528" y="943610"/>
            <a:ext cx="11411272" cy="212686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cs typeface="Arial" charset="0"/>
              </a:rPr>
              <a:t>The /assets folder is an “appendix” directory. The R class does not generate IDs for the files placed there, so its less compatible with some Android classes and methods. Also, it’s much slower to access a file inside it, since you will need to get a handle to it based on a String. You can navigate this directory in the same way as a typical file system using URIs and read files as a stream of bytes using the </a:t>
            </a:r>
            <a:r>
              <a:rPr lang="en-US" dirty="0" err="1">
                <a:cs typeface="Arial" charset="0"/>
              </a:rPr>
              <a:t>AssetManager</a:t>
            </a:r>
            <a:r>
              <a:rPr lang="en-US" dirty="0">
                <a:cs typeface="Arial" charset="0"/>
              </a:rPr>
              <a:t> . For example, this is a good location for file hierarchy, textures and game data.</a:t>
            </a:r>
            <a:endParaRPr lang="ru-RU" dirty="0">
              <a:cs typeface="Arial" charset="0"/>
            </a:endParaRPr>
          </a:p>
        </p:txBody>
      </p:sp>
      <p:pic>
        <p:nvPicPr>
          <p:cNvPr id="3" name="Picture 2">
            <a:extLst>
              <a:ext uri="{FF2B5EF4-FFF2-40B4-BE49-F238E27FC236}">
                <a16:creationId xmlns:a16="http://schemas.microsoft.com/office/drawing/2014/main" id="{0FFB5287-F7BE-4258-994D-5B7F799D610B}"/>
              </a:ext>
            </a:extLst>
          </p:cNvPr>
          <p:cNvPicPr>
            <a:picLocks noChangeAspect="1"/>
          </p:cNvPicPr>
          <p:nvPr/>
        </p:nvPicPr>
        <p:blipFill rotWithShape="1">
          <a:blip r:embed="rId5"/>
          <a:srcRect t="8991" r="80822" b="54444"/>
          <a:stretch/>
        </p:blipFill>
        <p:spPr>
          <a:xfrm>
            <a:off x="7897466" y="3034413"/>
            <a:ext cx="2861869" cy="3069266"/>
          </a:xfrm>
          <a:prstGeom prst="rect">
            <a:avLst/>
          </a:prstGeom>
        </p:spPr>
      </p:pic>
      <p:sp>
        <p:nvSpPr>
          <p:cNvPr id="4" name="Rectangle: Rounded Corners 3">
            <a:extLst>
              <a:ext uri="{FF2B5EF4-FFF2-40B4-BE49-F238E27FC236}">
                <a16:creationId xmlns:a16="http://schemas.microsoft.com/office/drawing/2014/main" id="{8A22118B-F246-4771-A0BA-10A8FEAFCEF5}"/>
              </a:ext>
            </a:extLst>
          </p:cNvPr>
          <p:cNvSpPr/>
          <p:nvPr/>
        </p:nvSpPr>
        <p:spPr>
          <a:xfrm>
            <a:off x="8316567" y="4560619"/>
            <a:ext cx="2139950" cy="828675"/>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AF3FF9F-7888-799E-0778-4A9CB4684F62}"/>
              </a:ext>
            </a:extLst>
          </p:cNvPr>
          <p:cNvSpPr txBox="1"/>
          <p:nvPr/>
        </p:nvSpPr>
        <p:spPr>
          <a:xfrm>
            <a:off x="514676" y="3257243"/>
            <a:ext cx="6097656" cy="1477328"/>
          </a:xfrm>
          <a:prstGeom prst="rect">
            <a:avLst/>
          </a:prstGeom>
          <a:noFill/>
          <a:ln>
            <a:solidFill>
              <a:schemeClr val="tx1"/>
            </a:solidFill>
          </a:ln>
        </p:spPr>
        <p:txBody>
          <a:bodyPr wrap="square">
            <a:spAutoFit/>
          </a:bodyPr>
          <a:lstStyle/>
          <a:p>
            <a:r>
              <a:rPr lang="ru-RU" dirty="0" err="1"/>
              <a:t>val</a:t>
            </a:r>
            <a:r>
              <a:rPr lang="ru-RU" dirty="0"/>
              <a:t> </a:t>
            </a:r>
            <a:r>
              <a:rPr lang="ru-RU" dirty="0" err="1"/>
              <a:t>assetManager</a:t>
            </a:r>
            <a:r>
              <a:rPr lang="ru-RU" dirty="0"/>
              <a:t>: </a:t>
            </a:r>
            <a:r>
              <a:rPr lang="ru-RU" dirty="0" err="1"/>
              <a:t>AssetManager</a:t>
            </a:r>
            <a:r>
              <a:rPr lang="ru-RU" dirty="0"/>
              <a:t> = </a:t>
            </a:r>
            <a:r>
              <a:rPr lang="ru-RU" dirty="0" err="1"/>
              <a:t>assets</a:t>
            </a:r>
            <a:endParaRPr lang="ru-RU" dirty="0"/>
          </a:p>
          <a:p>
            <a:r>
              <a:rPr lang="ru-RU" dirty="0" err="1"/>
              <a:t>val</a:t>
            </a:r>
            <a:r>
              <a:rPr lang="ru-RU" dirty="0"/>
              <a:t> </a:t>
            </a:r>
            <a:r>
              <a:rPr lang="ru-RU" dirty="0" err="1"/>
              <a:t>inputStream</a:t>
            </a:r>
            <a:r>
              <a:rPr lang="ru-RU" dirty="0"/>
              <a:t> = </a:t>
            </a:r>
            <a:r>
              <a:rPr lang="ru-RU" dirty="0" err="1"/>
              <a:t>assetManager.open</a:t>
            </a:r>
            <a:r>
              <a:rPr lang="ru-RU" dirty="0"/>
              <a:t>("</a:t>
            </a:r>
            <a:r>
              <a:rPr lang="ru-RU" dirty="0" err="1"/>
              <a:t>img</a:t>
            </a:r>
            <a:r>
              <a:rPr lang="ru-RU" dirty="0"/>
              <a:t>/img1.png")</a:t>
            </a:r>
          </a:p>
          <a:p>
            <a:r>
              <a:rPr lang="ru-RU" dirty="0" err="1"/>
              <a:t>val</a:t>
            </a:r>
            <a:r>
              <a:rPr lang="ru-RU" dirty="0"/>
              <a:t> </a:t>
            </a:r>
            <a:r>
              <a:rPr lang="ru-RU" dirty="0" err="1"/>
              <a:t>bitmap</a:t>
            </a:r>
            <a:r>
              <a:rPr lang="ru-RU" dirty="0"/>
              <a:t> = </a:t>
            </a:r>
            <a:r>
              <a:rPr lang="ru-RU" dirty="0" err="1"/>
              <a:t>BitmapFactory.decodeStream</a:t>
            </a:r>
            <a:r>
              <a:rPr lang="ru-RU" dirty="0"/>
              <a:t>(</a:t>
            </a:r>
            <a:r>
              <a:rPr lang="ru-RU" dirty="0" err="1"/>
              <a:t>inputStream</a:t>
            </a:r>
            <a:r>
              <a:rPr lang="ru-RU" dirty="0"/>
              <a:t>)</a:t>
            </a:r>
          </a:p>
          <a:p>
            <a:r>
              <a:rPr lang="ru-RU" dirty="0" err="1"/>
              <a:t>imageView.setImageBitmap</a:t>
            </a:r>
            <a:r>
              <a:rPr lang="ru-RU" dirty="0"/>
              <a:t>(</a:t>
            </a:r>
            <a:r>
              <a:rPr lang="ru-RU" dirty="0" err="1"/>
              <a:t>bitmap</a:t>
            </a:r>
            <a:r>
              <a:rPr lang="ru-RU" dirty="0"/>
              <a:t>)</a:t>
            </a:r>
          </a:p>
          <a:p>
            <a:endParaRPr lang="ru-RU" dirty="0"/>
          </a:p>
        </p:txBody>
      </p:sp>
    </p:spTree>
    <p:extLst>
      <p:ext uri="{BB962C8B-B14F-4D97-AF65-F5344CB8AC3E}">
        <p14:creationId xmlns:p14="http://schemas.microsoft.com/office/powerpoint/2010/main" val="2140762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2123658"/>
          </a:xfrm>
          <a:prstGeom prst="rect">
            <a:avLst/>
          </a:prstGeom>
          <a:solidFill>
            <a:srgbClr val="002060"/>
          </a:solidFill>
        </p:spPr>
        <p:txBody>
          <a:bodyPr wrap="square" rtlCol="0">
            <a:spAutoFit/>
          </a:bodyPr>
          <a:lstStyle/>
          <a:p>
            <a:r>
              <a:rPr lang="en-US" sz="4400" dirty="0">
                <a:solidFill>
                  <a:schemeClr val="bg1"/>
                </a:solidFill>
              </a:rPr>
              <a:t>Files in Internal/External  Storages</a:t>
            </a:r>
          </a:p>
          <a:p>
            <a:endParaRPr lang="ru-RU" sz="4400" dirty="0">
              <a:solidFill>
                <a:schemeClr val="bg1"/>
              </a:solidFill>
            </a:endParaRPr>
          </a:p>
        </p:txBody>
      </p:sp>
    </p:spTree>
    <p:extLst>
      <p:ext uri="{BB962C8B-B14F-4D97-AF65-F5344CB8AC3E}">
        <p14:creationId xmlns:p14="http://schemas.microsoft.com/office/powerpoint/2010/main" val="2809312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Internal vs External storages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2132694" y="4144010"/>
            <a:ext cx="8410897" cy="212686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cs typeface="Arial" charset="0"/>
              </a:rPr>
              <a:t>Internal storage:</a:t>
            </a:r>
          </a:p>
          <a:p>
            <a:pPr marL="285750" indent="-285750">
              <a:lnSpc>
                <a:spcPct val="150000"/>
              </a:lnSpc>
              <a:buFont typeface="Arial" panose="020B0604020202020204" pitchFamily="34" charset="0"/>
              <a:buChar char="•"/>
            </a:pPr>
            <a:endParaRPr lang="en-US" dirty="0">
              <a:cs typeface="Arial" charset="0"/>
            </a:endParaRPr>
          </a:p>
          <a:p>
            <a:pPr marL="285750" indent="-285750">
              <a:lnSpc>
                <a:spcPct val="150000"/>
              </a:lnSpc>
              <a:buFont typeface="Arial" panose="020B0604020202020204" pitchFamily="34" charset="0"/>
              <a:buChar char="•"/>
            </a:pPr>
            <a:endParaRPr lang="en-US" dirty="0">
              <a:cs typeface="Arial" charset="0"/>
            </a:endParaRPr>
          </a:p>
          <a:p>
            <a:pPr marL="285750" indent="-285750">
              <a:lnSpc>
                <a:spcPct val="150000"/>
              </a:lnSpc>
              <a:buFont typeface="Arial" panose="020B0604020202020204" pitchFamily="34" charset="0"/>
              <a:buChar char="•"/>
            </a:pPr>
            <a:r>
              <a:rPr lang="en-US" dirty="0">
                <a:cs typeface="Arial" charset="0"/>
              </a:rPr>
              <a:t>External storage:</a:t>
            </a:r>
          </a:p>
          <a:p>
            <a:pPr marL="285750" indent="-285750">
              <a:lnSpc>
                <a:spcPct val="150000"/>
              </a:lnSpc>
              <a:buFont typeface="Arial" panose="020B0604020202020204" pitchFamily="34" charset="0"/>
              <a:buChar char="•"/>
            </a:pPr>
            <a:endParaRPr lang="en-US" dirty="0">
              <a:cs typeface="Arial" charset="0"/>
            </a:endParaRPr>
          </a:p>
        </p:txBody>
      </p:sp>
      <p:graphicFrame>
        <p:nvGraphicFramePr>
          <p:cNvPr id="3" name="Table 2">
            <a:extLst>
              <a:ext uri="{FF2B5EF4-FFF2-40B4-BE49-F238E27FC236}">
                <a16:creationId xmlns:a16="http://schemas.microsoft.com/office/drawing/2014/main" id="{48AC9FA6-CDC7-46B3-AFE7-7E17755B1D0A}"/>
              </a:ext>
            </a:extLst>
          </p:cNvPr>
          <p:cNvGraphicFramePr>
            <a:graphicFrameLocks noGrp="1"/>
          </p:cNvGraphicFramePr>
          <p:nvPr>
            <p:extLst>
              <p:ext uri="{D42A27DB-BD31-4B8C-83A1-F6EECF244321}">
                <p14:modId xmlns:p14="http://schemas.microsoft.com/office/powerpoint/2010/main" val="114065066"/>
              </p:ext>
            </p:extLst>
          </p:nvPr>
        </p:nvGraphicFramePr>
        <p:xfrm>
          <a:off x="482599" y="1076034"/>
          <a:ext cx="11166476" cy="5357495"/>
        </p:xfrm>
        <a:graphic>
          <a:graphicData uri="http://schemas.openxmlformats.org/drawingml/2006/table">
            <a:tbl>
              <a:tblPr firstRow="1" bandRow="1">
                <a:tableStyleId>{5C22544A-7EE6-4342-B048-85BDC9FD1C3A}</a:tableStyleId>
              </a:tblPr>
              <a:tblGrid>
                <a:gridCol w="5583238">
                  <a:extLst>
                    <a:ext uri="{9D8B030D-6E8A-4147-A177-3AD203B41FA5}">
                      <a16:colId xmlns:a16="http://schemas.microsoft.com/office/drawing/2014/main" val="2082695343"/>
                    </a:ext>
                  </a:extLst>
                </a:gridCol>
                <a:gridCol w="5583238">
                  <a:extLst>
                    <a:ext uri="{9D8B030D-6E8A-4147-A177-3AD203B41FA5}">
                      <a16:colId xmlns:a16="http://schemas.microsoft.com/office/drawing/2014/main" val="3963503944"/>
                    </a:ext>
                  </a:extLst>
                </a:gridCol>
              </a:tblGrid>
              <a:tr h="370840">
                <a:tc>
                  <a:txBody>
                    <a:bodyPr/>
                    <a:lstStyle/>
                    <a:p>
                      <a:r>
                        <a:rPr lang="en-US" dirty="0"/>
                        <a:t>Internal Storage</a:t>
                      </a:r>
                    </a:p>
                  </a:txBody>
                  <a:tcPr/>
                </a:tc>
                <a:tc>
                  <a:txBody>
                    <a:bodyPr/>
                    <a:lstStyle/>
                    <a:p>
                      <a:r>
                        <a:rPr lang="en-US" dirty="0"/>
                        <a:t>External Storage</a:t>
                      </a:r>
                    </a:p>
                  </a:txBody>
                  <a:tcPr/>
                </a:tc>
                <a:extLst>
                  <a:ext uri="{0D108BD9-81ED-4DB2-BD59-A6C34878D82A}">
                    <a16:rowId xmlns:a16="http://schemas.microsoft.com/office/drawing/2014/main" val="84657632"/>
                  </a:ext>
                </a:extLst>
              </a:tr>
              <a:tr h="370840">
                <a:tc>
                  <a:txBody>
                    <a:bodyPr/>
                    <a:lstStyle/>
                    <a:p>
                      <a:pPr marL="285750" indent="-285750">
                        <a:lnSpc>
                          <a:spcPct val="150000"/>
                        </a:lnSpc>
                        <a:buFont typeface="Arial" panose="020B0604020202020204" pitchFamily="34" charset="0"/>
                        <a:buChar char="•"/>
                      </a:pPr>
                      <a:r>
                        <a:rPr lang="en-US" dirty="0">
                          <a:cs typeface="Arial" charset="0"/>
                        </a:rPr>
                        <a:t>It's always available.</a:t>
                      </a:r>
                    </a:p>
                    <a:p>
                      <a:pPr marL="285750" indent="-285750">
                        <a:lnSpc>
                          <a:spcPct val="150000"/>
                        </a:lnSpc>
                        <a:buFont typeface="Arial" panose="020B0604020202020204" pitchFamily="34" charset="0"/>
                        <a:buChar char="•"/>
                      </a:pPr>
                      <a:r>
                        <a:rPr lang="en-US" dirty="0">
                          <a:cs typeface="Arial" charset="0"/>
                        </a:rPr>
                        <a:t>Files saved here are accessible by only your app.</a:t>
                      </a:r>
                    </a:p>
                    <a:p>
                      <a:pPr marL="285750" indent="-285750">
                        <a:lnSpc>
                          <a:spcPct val="150000"/>
                        </a:lnSpc>
                        <a:buFont typeface="Arial" panose="020B0604020202020204" pitchFamily="34" charset="0"/>
                        <a:buChar char="•"/>
                      </a:pPr>
                      <a:r>
                        <a:rPr lang="en-US" dirty="0">
                          <a:cs typeface="Arial" charset="0"/>
                        </a:rPr>
                        <a:t>When the user uninstalls your app, the system removes all your app's files from internal storage.</a:t>
                      </a:r>
                    </a:p>
                    <a:p>
                      <a:pPr marL="285750" indent="-285750">
                        <a:lnSpc>
                          <a:spcPct val="150000"/>
                        </a:lnSpc>
                        <a:buFont typeface="Arial" panose="020B0604020202020204" pitchFamily="34" charset="0"/>
                        <a:buChar char="•"/>
                      </a:pPr>
                      <a:r>
                        <a:rPr lang="en-US" dirty="0">
                          <a:cs typeface="Arial" charset="0"/>
                        </a:rPr>
                        <a:t>Internal storage is best when you want to be sure that neither the user nor other apps can access your files.</a:t>
                      </a:r>
                    </a:p>
                    <a:p>
                      <a:endParaRPr lang="en-US" dirty="0"/>
                    </a:p>
                  </a:txBody>
                  <a:tcPr/>
                </a:tc>
                <a:tc>
                  <a:txBody>
                    <a:bodyPr/>
                    <a:lstStyle/>
                    <a:p>
                      <a:pPr marL="285750" indent="-285750">
                        <a:lnSpc>
                          <a:spcPct val="150000"/>
                        </a:lnSpc>
                        <a:buFont typeface="Arial" panose="020B0604020202020204" pitchFamily="34" charset="0"/>
                        <a:buChar char="•"/>
                      </a:pPr>
                      <a:r>
                        <a:rPr lang="en-US" dirty="0">
                          <a:cs typeface="Arial" charset="0"/>
                        </a:rPr>
                        <a:t>It's not always available, because the user can mount the external storage as USB storage and in some cases remove it from the device.</a:t>
                      </a:r>
                    </a:p>
                    <a:p>
                      <a:pPr marL="285750" indent="-285750">
                        <a:lnSpc>
                          <a:spcPct val="150000"/>
                        </a:lnSpc>
                        <a:buFont typeface="Arial" panose="020B0604020202020204" pitchFamily="34" charset="0"/>
                        <a:buChar char="•"/>
                      </a:pPr>
                      <a:r>
                        <a:rPr lang="en-US" dirty="0">
                          <a:cs typeface="Arial" charset="0"/>
                        </a:rPr>
                        <a:t>It's world-readable, so files saved here may be read outside of your control.</a:t>
                      </a:r>
                    </a:p>
                    <a:p>
                      <a:pPr marL="285750" indent="-285750">
                        <a:lnSpc>
                          <a:spcPct val="150000"/>
                        </a:lnSpc>
                        <a:buFont typeface="Arial" panose="020B0604020202020204" pitchFamily="34" charset="0"/>
                        <a:buChar char="•"/>
                      </a:pPr>
                      <a:r>
                        <a:rPr lang="en-US" dirty="0">
                          <a:cs typeface="Arial" charset="0"/>
                        </a:rPr>
                        <a:t>When the user uninstalls your app, the system removes your app's files from here only if you save them in the directory from </a:t>
                      </a:r>
                      <a:r>
                        <a:rPr lang="en-US" dirty="0" err="1">
                          <a:cs typeface="Arial" charset="0"/>
                        </a:rPr>
                        <a:t>getExternalFilesDir</a:t>
                      </a:r>
                      <a:r>
                        <a:rPr lang="en-US" dirty="0">
                          <a:cs typeface="Arial" charset="0"/>
                        </a:rPr>
                        <a:t>().</a:t>
                      </a:r>
                    </a:p>
                    <a:p>
                      <a:pPr marL="285750" indent="-285750">
                        <a:lnSpc>
                          <a:spcPct val="150000"/>
                        </a:lnSpc>
                        <a:buFont typeface="Arial" panose="020B0604020202020204" pitchFamily="34" charset="0"/>
                        <a:buChar char="•"/>
                      </a:pPr>
                      <a:r>
                        <a:rPr lang="en-US" dirty="0">
                          <a:cs typeface="Arial" charset="0"/>
                        </a:rPr>
                        <a:t>External storage is the best place for files that don't require access restrictions and for files that you want to share with other apps or allow the user to access with a computer.</a:t>
                      </a:r>
                      <a:endParaRPr lang="en-US" dirty="0"/>
                    </a:p>
                  </a:txBody>
                  <a:tcPr/>
                </a:tc>
                <a:extLst>
                  <a:ext uri="{0D108BD9-81ED-4DB2-BD59-A6C34878D82A}">
                    <a16:rowId xmlns:a16="http://schemas.microsoft.com/office/drawing/2014/main" val="1578399821"/>
                  </a:ext>
                </a:extLst>
              </a:tr>
            </a:tbl>
          </a:graphicData>
        </a:graphic>
      </p:graphicFrame>
    </p:spTree>
    <p:extLst>
      <p:ext uri="{BB962C8B-B14F-4D97-AF65-F5344CB8AC3E}">
        <p14:creationId xmlns:p14="http://schemas.microsoft.com/office/powerpoint/2010/main" val="4091765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Files in Internal Storage </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19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23527" y="943610"/>
            <a:ext cx="8410897" cy="212686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cs typeface="Arial" charset="0"/>
              </a:rPr>
              <a:t>You can save files directly on the device's internal storage.</a:t>
            </a:r>
          </a:p>
          <a:p>
            <a:pPr marL="285750" indent="-285750">
              <a:lnSpc>
                <a:spcPct val="150000"/>
              </a:lnSpc>
              <a:buFont typeface="Arial" panose="020B0604020202020204" pitchFamily="34" charset="0"/>
              <a:buChar char="•"/>
            </a:pPr>
            <a:r>
              <a:rPr lang="en-US" dirty="0">
                <a:cs typeface="Arial" charset="0"/>
              </a:rPr>
              <a:t>By default, files saved to the internal storage are private to your application and other applications cannot access them</a:t>
            </a:r>
          </a:p>
          <a:p>
            <a:pPr marL="285750" indent="-285750">
              <a:lnSpc>
                <a:spcPct val="150000"/>
              </a:lnSpc>
              <a:buFont typeface="Arial" panose="020B0604020202020204" pitchFamily="34" charset="0"/>
              <a:buChar char="•"/>
            </a:pPr>
            <a:r>
              <a:rPr lang="en-US" dirty="0">
                <a:cs typeface="Arial" charset="0"/>
              </a:rPr>
              <a:t>When the user uninstalls your application, these files are removed</a:t>
            </a:r>
          </a:p>
          <a:p>
            <a:pPr marL="285750" indent="-285750" eaLnBrk="1" hangingPunct="1">
              <a:lnSpc>
                <a:spcPct val="150000"/>
              </a:lnSpc>
            </a:pPr>
            <a:endParaRPr lang="ru-RU" dirty="0">
              <a:cs typeface="Arial" charset="0"/>
            </a:endParaRPr>
          </a:p>
        </p:txBody>
      </p:sp>
    </p:spTree>
    <p:extLst>
      <p:ext uri="{BB962C8B-B14F-4D97-AF65-F5344CB8AC3E}">
        <p14:creationId xmlns:p14="http://schemas.microsoft.com/office/powerpoint/2010/main" val="620256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Permissions</a:t>
            </a:r>
          </a:p>
          <a:p>
            <a:endParaRPr lang="ru-RU" sz="4400" dirty="0">
              <a:solidFill>
                <a:schemeClr val="bg1"/>
              </a:solidFill>
            </a:endParaRPr>
          </a:p>
        </p:txBody>
      </p:sp>
    </p:spTree>
    <p:extLst>
      <p:ext uri="{BB962C8B-B14F-4D97-AF65-F5344CB8AC3E}">
        <p14:creationId xmlns:p14="http://schemas.microsoft.com/office/powerpoint/2010/main" val="1318627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Files in Internal Storage </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9" y="910154"/>
            <a:ext cx="11208916" cy="3970318"/>
          </a:xfrm>
          <a:prstGeom prst="rect">
            <a:avLst/>
          </a:prstGeom>
        </p:spPr>
        <p:txBody>
          <a:bodyPr wrap="square">
            <a:spAutoFit/>
          </a:bodyPr>
          <a:lstStyle/>
          <a:p>
            <a:r>
              <a:rPr lang="en-US" b="1" dirty="0"/>
              <a:t>To create and write a private file to the internal storage:</a:t>
            </a:r>
          </a:p>
          <a:p>
            <a:pPr marL="285750" indent="-285750">
              <a:buFont typeface="Arial" panose="020B0604020202020204" pitchFamily="34" charset="0"/>
              <a:buChar char="•"/>
            </a:pPr>
            <a:r>
              <a:rPr lang="en-US" dirty="0"/>
              <a:t>Call </a:t>
            </a:r>
            <a:r>
              <a:rPr lang="en-US" i="1" dirty="0" err="1"/>
              <a:t>openFileOutput</a:t>
            </a:r>
            <a:r>
              <a:rPr lang="en-US" i="1" dirty="0"/>
              <a:t>() </a:t>
            </a:r>
            <a:r>
              <a:rPr lang="en-US" dirty="0"/>
              <a:t>with the name of the file and the operating mode. This returns a </a:t>
            </a:r>
            <a:r>
              <a:rPr lang="en-US" i="1" dirty="0" err="1"/>
              <a:t>FileOutputStream</a:t>
            </a:r>
            <a:r>
              <a:rPr lang="en-US" i="1" dirty="0"/>
              <a:t> </a:t>
            </a:r>
            <a:r>
              <a:rPr lang="en-US" dirty="0"/>
              <a:t>object</a:t>
            </a:r>
          </a:p>
          <a:p>
            <a:pPr marL="285750" indent="-285750">
              <a:buFont typeface="Arial" panose="020B0604020202020204" pitchFamily="34" charset="0"/>
              <a:buChar char="•"/>
            </a:pPr>
            <a:r>
              <a:rPr lang="en-US" dirty="0"/>
              <a:t>Write to the file with </a:t>
            </a:r>
            <a:r>
              <a:rPr lang="en-US" i="1" dirty="0"/>
              <a:t>write()</a:t>
            </a:r>
            <a:endParaRPr lang="en-US" dirty="0"/>
          </a:p>
          <a:p>
            <a:pPr marL="285750" indent="-285750">
              <a:buFont typeface="Arial" panose="020B0604020202020204" pitchFamily="34" charset="0"/>
              <a:buChar char="•"/>
            </a:pPr>
            <a:r>
              <a:rPr lang="en-US" dirty="0"/>
              <a:t>Close the stream with </a:t>
            </a:r>
            <a:r>
              <a:rPr lang="en-US" i="1" dirty="0"/>
              <a:t>close()</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endParaRPr lang="en-US" i="1" dirty="0"/>
          </a:p>
          <a:p>
            <a:endParaRPr lang="en-US" dirty="0"/>
          </a:p>
          <a:p>
            <a:endParaRPr lang="en-US" b="1" dirty="0"/>
          </a:p>
          <a:p>
            <a:r>
              <a:rPr lang="en-US" b="1" dirty="0"/>
              <a:t>To read a file from internal storage:</a:t>
            </a:r>
          </a:p>
          <a:p>
            <a:pPr marL="285750" indent="-285750">
              <a:buFont typeface="Arial" panose="020B0604020202020204" pitchFamily="34" charset="0"/>
              <a:buChar char="•"/>
            </a:pPr>
            <a:r>
              <a:rPr lang="en-US" dirty="0"/>
              <a:t>Call </a:t>
            </a:r>
            <a:r>
              <a:rPr lang="en-US" i="1" dirty="0" err="1"/>
              <a:t>openFileInput</a:t>
            </a:r>
            <a:r>
              <a:rPr lang="en-US" i="1" dirty="0"/>
              <a:t>() </a:t>
            </a:r>
            <a:r>
              <a:rPr lang="en-US" dirty="0"/>
              <a:t>and pass it the name of the file to read. This returns a </a:t>
            </a:r>
            <a:r>
              <a:rPr lang="en-US" i="1" dirty="0" err="1"/>
              <a:t>FileInputStream</a:t>
            </a:r>
            <a:r>
              <a:rPr lang="en-US" dirty="0"/>
              <a:t>.</a:t>
            </a:r>
          </a:p>
          <a:p>
            <a:pPr marL="285750" indent="-285750">
              <a:buFont typeface="Arial" panose="020B0604020202020204" pitchFamily="34" charset="0"/>
              <a:buChar char="•"/>
            </a:pPr>
            <a:r>
              <a:rPr lang="en-US" dirty="0"/>
              <a:t>Read bytes from the file with </a:t>
            </a:r>
            <a:r>
              <a:rPr lang="en-US" i="1" dirty="0"/>
              <a:t>read()</a:t>
            </a:r>
            <a:endParaRPr lang="en-US" dirty="0"/>
          </a:p>
          <a:p>
            <a:pPr marL="285750" indent="-285750">
              <a:buFont typeface="Arial" panose="020B0604020202020204" pitchFamily="34" charset="0"/>
              <a:buChar char="•"/>
            </a:pPr>
            <a:r>
              <a:rPr lang="en-US" dirty="0"/>
              <a:t>Then close the stream with </a:t>
            </a:r>
            <a:r>
              <a:rPr lang="en-US" i="1" dirty="0"/>
              <a:t>close()</a:t>
            </a:r>
            <a:endParaRPr lang="ru-RU" dirty="0"/>
          </a:p>
        </p:txBody>
      </p:sp>
      <p:sp>
        <p:nvSpPr>
          <p:cNvPr id="12" name="Rectangle 11"/>
          <p:cNvSpPr/>
          <p:nvPr/>
        </p:nvSpPr>
        <p:spPr>
          <a:xfrm>
            <a:off x="991249" y="2160458"/>
            <a:ext cx="10078616" cy="1323439"/>
          </a:xfrm>
          <a:prstGeom prst="rect">
            <a:avLst/>
          </a:prstGeom>
        </p:spPr>
        <p:txBody>
          <a:bodyPr wrap="square">
            <a:spAutoFit/>
          </a:bodyPr>
          <a:lstStyle/>
          <a:p>
            <a:r>
              <a:rPr lang="en-US" sz="1600" dirty="0" err="1">
                <a:latin typeface="Courier New" panose="02070309020205020404" pitchFamily="49" charset="0"/>
                <a:cs typeface="Courier New" panose="02070309020205020404" pitchFamily="49" charset="0"/>
              </a:rPr>
              <a:t>val</a:t>
            </a:r>
            <a:r>
              <a:rPr lang="en-US" sz="1600" dirty="0">
                <a:latin typeface="Courier New" panose="02070309020205020404" pitchFamily="49" charset="0"/>
                <a:cs typeface="Courier New" panose="02070309020205020404" pitchFamily="49" charset="0"/>
              </a:rPr>
              <a:t> FILENAME = "</a:t>
            </a:r>
            <a:r>
              <a:rPr lang="en-US" sz="1600" dirty="0" err="1">
                <a:latin typeface="Courier New" panose="02070309020205020404" pitchFamily="49" charset="0"/>
                <a:cs typeface="Courier New" panose="02070309020205020404" pitchFamily="49" charset="0"/>
              </a:rPr>
              <a:t>hello_file</a:t>
            </a:r>
            <a:r>
              <a:rPr lang="en-US" sz="1600" dirty="0">
                <a:latin typeface="Courier New" panose="02070309020205020404" pitchFamily="49" charset="0"/>
                <a:cs typeface="Courier New" panose="02070309020205020404" pitchFamily="49" charset="0"/>
              </a:rPr>
              <a:t>”</a:t>
            </a:r>
            <a:endParaRPr lang="ru-RU"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val</a:t>
            </a:r>
            <a:r>
              <a:rPr lang="en-US" sz="1600" dirty="0">
                <a:latin typeface="Courier New" panose="02070309020205020404" pitchFamily="49" charset="0"/>
                <a:cs typeface="Courier New" panose="02070309020205020404" pitchFamily="49" charset="0"/>
              </a:rPr>
              <a:t> string = "hello world!”</a:t>
            </a:r>
            <a:endParaRPr lang="ru-RU"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val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fos</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openFileOutput</a:t>
            </a:r>
            <a:r>
              <a:rPr lang="en-US" sz="1600" dirty="0">
                <a:latin typeface="Courier New" panose="02070309020205020404" pitchFamily="49" charset="0"/>
                <a:cs typeface="Courier New" panose="02070309020205020404" pitchFamily="49" charset="0"/>
              </a:rPr>
              <a:t>(FILENAME, </a:t>
            </a:r>
            <a:r>
              <a:rPr lang="en-US" sz="1600" dirty="0" err="1">
                <a:latin typeface="Courier New" panose="02070309020205020404" pitchFamily="49" charset="0"/>
                <a:cs typeface="Courier New" panose="02070309020205020404" pitchFamily="49" charset="0"/>
              </a:rPr>
              <a:t>Context.MODE_PRIVATE</a:t>
            </a:r>
            <a:r>
              <a:rPr lang="en-US" sz="1600" dirty="0">
                <a:latin typeface="Courier New" panose="02070309020205020404" pitchFamily="49" charset="0"/>
                <a:cs typeface="Courier New" panose="02070309020205020404" pitchFamily="49" charset="0"/>
              </a:rPr>
              <a:t>)</a:t>
            </a:r>
            <a:endParaRPr lang="ru-RU" sz="1600" dirty="0">
              <a:latin typeface="Courier New" panose="02070309020205020404" pitchFamily="49" charset="0"/>
              <a:cs typeface="Courier New" panose="02070309020205020404" pitchFamily="49" charset="0"/>
            </a:endParaRPr>
          </a:p>
          <a:p>
            <a:r>
              <a:rPr lang="en-US" sz="1600" dirty="0" err="1">
                <a:latin typeface="Courier New" panose="02070309020205020404" pitchFamily="49" charset="0"/>
                <a:cs typeface="Courier New" panose="02070309020205020404" pitchFamily="49" charset="0"/>
              </a:rPr>
              <a:t>fos.write</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string.toByteArray</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fos.close</a:t>
            </a:r>
            <a:r>
              <a:rPr lang="en-US" sz="1600" dirty="0">
                <a:latin typeface="Courier New" panose="02070309020205020404" pitchFamily="49" charset="0"/>
                <a:cs typeface="Courier New" panose="02070309020205020404" pitchFamily="49" charset="0"/>
              </a:rPr>
              <a:t>()</a:t>
            </a:r>
            <a:endParaRPr lang="ru-RU" sz="1600" dirty="0">
              <a:latin typeface="Courier New" panose="02070309020205020404" pitchFamily="49" charset="0"/>
              <a:cs typeface="Courier New" panose="02070309020205020404" pitchFamily="49" charset="0"/>
            </a:endParaRPr>
          </a:p>
        </p:txBody>
      </p:sp>
      <p:sp>
        <p:nvSpPr>
          <p:cNvPr id="14" name="Rectangle 13"/>
          <p:cNvSpPr/>
          <p:nvPr/>
        </p:nvSpPr>
        <p:spPr>
          <a:xfrm>
            <a:off x="991249" y="4978455"/>
            <a:ext cx="10078616" cy="1077218"/>
          </a:xfrm>
          <a:prstGeom prst="rect">
            <a:avLst/>
          </a:prstGeom>
        </p:spPr>
        <p:txBody>
          <a:bodyPr wrap="square">
            <a:spAutoFit/>
          </a:bodyPr>
          <a:lstStyle/>
          <a:p>
            <a:r>
              <a:rPr lang="en-US" sz="1600" dirty="0" err="1">
                <a:latin typeface="Courier New" panose="02070309020205020404" pitchFamily="49" charset="0"/>
                <a:cs typeface="Courier New" panose="02070309020205020404" pitchFamily="49" charset="0"/>
              </a:rPr>
              <a:t>val</a:t>
            </a:r>
            <a:r>
              <a:rPr lang="en-US" sz="1600" dirty="0">
                <a:latin typeface="Courier New" panose="02070309020205020404" pitchFamily="49" charset="0"/>
                <a:cs typeface="Courier New" panose="02070309020205020404" pitchFamily="49" charset="0"/>
              </a:rPr>
              <a:t> FILENAME = "</a:t>
            </a:r>
            <a:r>
              <a:rPr lang="en-US" sz="1600" dirty="0" err="1">
                <a:latin typeface="Courier New" panose="02070309020205020404" pitchFamily="49" charset="0"/>
                <a:cs typeface="Courier New" panose="02070309020205020404" pitchFamily="49" charset="0"/>
              </a:rPr>
              <a:t>hello_file</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val</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fis</a:t>
            </a:r>
            <a:r>
              <a:rPr lang="en-US" sz="1600" dirty="0">
                <a:latin typeface="Courier New" panose="02070309020205020404" pitchFamily="49" charset="0"/>
                <a:cs typeface="Courier New" panose="02070309020205020404" pitchFamily="49" charset="0"/>
              </a:rPr>
              <a:t>: </a:t>
            </a:r>
            <a:r>
              <a:rPr lang="en-US" sz="1600" dirty="0" err="1">
                <a:latin typeface="Courier New" panose="02070309020205020404" pitchFamily="49" charset="0"/>
                <a:cs typeface="Courier New" panose="02070309020205020404" pitchFamily="49" charset="0"/>
              </a:rPr>
              <a:t>FileInputStream</a:t>
            </a:r>
            <a:r>
              <a:rPr lang="en-US" sz="1600" dirty="0">
                <a:latin typeface="Courier New" panose="02070309020205020404" pitchFamily="49" charset="0"/>
                <a:cs typeface="Courier New" panose="02070309020205020404" pitchFamily="49" charset="0"/>
              </a:rPr>
              <a:t> = </a:t>
            </a:r>
            <a:r>
              <a:rPr lang="en-US" sz="1600" dirty="0" err="1">
                <a:latin typeface="Courier New" panose="02070309020205020404" pitchFamily="49" charset="0"/>
                <a:cs typeface="Courier New" panose="02070309020205020404" pitchFamily="49" charset="0"/>
              </a:rPr>
              <a:t>openFileInput</a:t>
            </a:r>
            <a:r>
              <a:rPr lang="en-US" sz="1600" dirty="0">
                <a:latin typeface="Courier New" panose="02070309020205020404" pitchFamily="49" charset="0"/>
                <a:cs typeface="Courier New" panose="02070309020205020404" pitchFamily="49" charset="0"/>
              </a:rPr>
              <a:t>(FILENAME)</a:t>
            </a:r>
          </a:p>
          <a:p>
            <a:r>
              <a:rPr lang="en-US" sz="1600" dirty="0" err="1">
                <a:latin typeface="Courier New" panose="02070309020205020404" pitchFamily="49" charset="0"/>
                <a:cs typeface="Courier New" panose="02070309020205020404" pitchFamily="49" charset="0"/>
              </a:rPr>
              <a:t>val</a:t>
            </a:r>
            <a:r>
              <a:rPr lang="en-US" sz="1600" dirty="0">
                <a:latin typeface="Courier New" panose="02070309020205020404" pitchFamily="49" charset="0"/>
                <a:cs typeface="Courier New" panose="02070309020205020404" pitchFamily="49" charset="0"/>
              </a:rPr>
              <a:t> n: Int = </a:t>
            </a:r>
            <a:r>
              <a:rPr lang="en-US" sz="1600" dirty="0" err="1">
                <a:latin typeface="Courier New" panose="02070309020205020404" pitchFamily="49" charset="0"/>
                <a:cs typeface="Courier New" panose="02070309020205020404" pitchFamily="49" charset="0"/>
              </a:rPr>
              <a:t>fis.read</a:t>
            </a:r>
            <a:r>
              <a:rPr lang="en-US" sz="1600" dirty="0">
                <a:latin typeface="Courier New" panose="02070309020205020404" pitchFamily="49" charset="0"/>
                <a:cs typeface="Courier New" panose="02070309020205020404" pitchFamily="49" charset="0"/>
              </a:rPr>
              <a:t>()</a:t>
            </a:r>
          </a:p>
          <a:p>
            <a:r>
              <a:rPr lang="en-US" sz="1600" dirty="0" err="1">
                <a:latin typeface="Courier New" panose="02070309020205020404" pitchFamily="49" charset="0"/>
                <a:cs typeface="Courier New" panose="02070309020205020404" pitchFamily="49" charset="0"/>
              </a:rPr>
              <a:t>fis.close</a:t>
            </a:r>
            <a:r>
              <a:rPr lang="en-US" sz="1600" dirty="0">
                <a:latin typeface="Courier New" panose="02070309020205020404" pitchFamily="49" charset="0"/>
                <a:cs typeface="Courier New" panose="02070309020205020404" pitchFamily="49" charset="0"/>
              </a:rPr>
              <a:t>()</a:t>
            </a:r>
            <a:endParaRPr lang="ru-RU" sz="16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067148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Useful Methods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26098" y="1055774"/>
            <a:ext cx="9873602" cy="3693319"/>
          </a:xfrm>
          <a:prstGeom prst="rect">
            <a:avLst/>
          </a:prstGeom>
        </p:spPr>
        <p:txBody>
          <a:bodyPr wrap="square">
            <a:spAutoFit/>
          </a:bodyPr>
          <a:lstStyle/>
          <a:p>
            <a:pPr marL="285750" indent="-285750">
              <a:buFont typeface="Arial" panose="020B0604020202020204" pitchFamily="34" charset="0"/>
              <a:buChar char="•"/>
            </a:pPr>
            <a:r>
              <a:rPr lang="en-US" i="1" dirty="0" err="1"/>
              <a:t>getFilesDir</a:t>
            </a:r>
            <a:r>
              <a:rPr lang="en-US" i="1" dirty="0"/>
              <a:t>()</a:t>
            </a:r>
          </a:p>
          <a:p>
            <a:pPr marL="742950" lvl="1" indent="-285750">
              <a:buFont typeface="Wingdings" panose="05000000000000000000" pitchFamily="2" charset="2"/>
              <a:buChar char="v"/>
            </a:pPr>
            <a:r>
              <a:rPr lang="en-US" dirty="0"/>
              <a:t>Gets the absolute path to the filesystem directory where your internal files are saved.</a:t>
            </a:r>
          </a:p>
          <a:p>
            <a:pPr marL="285750" indent="-285750">
              <a:buFont typeface="Arial" panose="020B0604020202020204" pitchFamily="34" charset="0"/>
              <a:buChar char="•"/>
            </a:pPr>
            <a:r>
              <a:rPr lang="en-US" i="1" dirty="0" err="1"/>
              <a:t>getDir</a:t>
            </a:r>
            <a:r>
              <a:rPr lang="en-US" i="1" dirty="0"/>
              <a:t>()</a:t>
            </a:r>
          </a:p>
          <a:p>
            <a:pPr marL="742950" lvl="1" indent="-285750">
              <a:buFont typeface="Wingdings" panose="05000000000000000000" pitchFamily="2" charset="2"/>
              <a:buChar char="v"/>
            </a:pPr>
            <a:r>
              <a:rPr lang="en-US" dirty="0"/>
              <a:t>Creates (or opens an existing) directory within your internal storage space.</a:t>
            </a:r>
          </a:p>
          <a:p>
            <a:pPr marL="285750" indent="-285750">
              <a:buFont typeface="Arial" panose="020B0604020202020204" pitchFamily="34" charset="0"/>
              <a:buChar char="•"/>
            </a:pPr>
            <a:r>
              <a:rPr lang="en-US" i="1" dirty="0" err="1"/>
              <a:t>deleteFile</a:t>
            </a:r>
            <a:r>
              <a:rPr lang="en-US" i="1" dirty="0"/>
              <a:t>()</a:t>
            </a:r>
          </a:p>
          <a:p>
            <a:pPr marL="742950" lvl="1" indent="-285750">
              <a:buFont typeface="Wingdings" panose="05000000000000000000" pitchFamily="2" charset="2"/>
              <a:buChar char="v"/>
            </a:pPr>
            <a:r>
              <a:rPr lang="en-US" dirty="0"/>
              <a:t>Deletes a file saved on the internal storage.</a:t>
            </a:r>
          </a:p>
          <a:p>
            <a:pPr marL="285750" indent="-285750">
              <a:buFont typeface="Arial" panose="020B0604020202020204" pitchFamily="34" charset="0"/>
              <a:buChar char="•"/>
            </a:pPr>
            <a:r>
              <a:rPr lang="en-US" i="1" dirty="0" err="1"/>
              <a:t>fileList</a:t>
            </a:r>
            <a:r>
              <a:rPr lang="en-US" i="1" dirty="0"/>
              <a:t>()</a:t>
            </a:r>
          </a:p>
          <a:p>
            <a:pPr marL="742950" lvl="1" indent="-285750">
              <a:buFont typeface="Wingdings" panose="05000000000000000000" pitchFamily="2" charset="2"/>
              <a:buChar char="v"/>
            </a:pPr>
            <a:r>
              <a:rPr lang="en-US" dirty="0"/>
              <a:t>Returns an array of files currently saved by your application.</a:t>
            </a:r>
          </a:p>
          <a:p>
            <a:pPr marL="285750" lvl="1" indent="-285750">
              <a:buFont typeface="Arial" panose="020B0604020202020204" pitchFamily="34" charset="0"/>
              <a:buChar char="•"/>
            </a:pPr>
            <a:r>
              <a:rPr lang="en-US" i="1" dirty="0" err="1"/>
              <a:t>getCacheDir</a:t>
            </a:r>
            <a:r>
              <a:rPr lang="en-US" i="1" dirty="0"/>
              <a:t>()</a:t>
            </a:r>
          </a:p>
          <a:p>
            <a:pPr marL="742950" lvl="1" indent="-285750">
              <a:buFont typeface="Wingdings" panose="05000000000000000000" pitchFamily="2" charset="2"/>
              <a:buChar char="v"/>
            </a:pPr>
            <a:r>
              <a:rPr lang="en-US" dirty="0"/>
              <a:t>Returns a File representing the cache directory on the file system that's uniquely associated with your app. This directory is meant for temporary files, and it should be cleaned up regularly. The system may delete files there if it runs low on disk space, so make sure you check for the existence of your cache files before reading them.</a:t>
            </a:r>
          </a:p>
        </p:txBody>
      </p:sp>
    </p:spTree>
    <p:extLst>
      <p:ext uri="{BB962C8B-B14F-4D97-AF65-F5344CB8AC3E}">
        <p14:creationId xmlns:p14="http://schemas.microsoft.com/office/powerpoint/2010/main" val="2797463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Using External Storage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60784" y="1054573"/>
            <a:ext cx="10281816" cy="2308324"/>
          </a:xfrm>
          <a:prstGeom prst="rect">
            <a:avLst/>
          </a:prstGeom>
        </p:spPr>
        <p:txBody>
          <a:bodyPr wrap="square">
            <a:spAutoFit/>
          </a:bodyPr>
          <a:lstStyle/>
          <a:p>
            <a:r>
              <a:rPr lang="en-US" dirty="0"/>
              <a:t>You can save two different types of files in external storage:</a:t>
            </a:r>
          </a:p>
          <a:p>
            <a:endParaRPr lang="en-US" dirty="0"/>
          </a:p>
          <a:p>
            <a:pPr marL="285750" indent="-285750">
              <a:buFont typeface="Arial" panose="020B0604020202020204" pitchFamily="34" charset="0"/>
              <a:buChar char="•"/>
            </a:pPr>
            <a:r>
              <a:rPr lang="en-US" b="1" dirty="0"/>
              <a:t>Public files: </a:t>
            </a:r>
            <a:r>
              <a:rPr lang="en-US" dirty="0"/>
              <a:t>Files that should be freely available to other apps and to the user. When the user uninstalls your app, these files should remain available to the user. For example, photos captured by your app or other downloaded files should be saved as public files.</a:t>
            </a:r>
          </a:p>
          <a:p>
            <a:pPr marL="285750" indent="-285750">
              <a:buFont typeface="Arial" panose="020B0604020202020204" pitchFamily="34" charset="0"/>
              <a:buChar char="•"/>
            </a:pPr>
            <a:r>
              <a:rPr lang="en-US" b="1" dirty="0"/>
              <a:t>Private files: </a:t>
            </a:r>
            <a:r>
              <a:rPr lang="en-US" dirty="0"/>
              <a:t>Files that rightfully belong to your app and will be deleted when the user uninstalls your app. Although these files are technically accessible by the user and other apps because they are on the external storage, they don't provide value to the user outside of your app.</a:t>
            </a:r>
            <a:endParaRPr lang="ru-RU" dirty="0"/>
          </a:p>
        </p:txBody>
      </p:sp>
    </p:spTree>
    <p:extLst>
      <p:ext uri="{BB962C8B-B14F-4D97-AF65-F5344CB8AC3E}">
        <p14:creationId xmlns:p14="http://schemas.microsoft.com/office/powerpoint/2010/main" val="14909695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Requesting Read/Write Permissions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60784" y="1054573"/>
            <a:ext cx="10281816" cy="4247317"/>
          </a:xfrm>
          <a:prstGeom prst="rect">
            <a:avLst/>
          </a:prstGeom>
        </p:spPr>
        <p:txBody>
          <a:bodyPr wrap="square">
            <a:spAutoFit/>
          </a:bodyPr>
          <a:lstStyle/>
          <a:p>
            <a:r>
              <a:rPr lang="en-US" dirty="0"/>
              <a:t>To write to the public external storage, you must request the WRITE_EXTERNAL_STORAGE permission in your manifest file and in runtime when your app attempts to perform actual write operation.</a:t>
            </a:r>
          </a:p>
          <a:p>
            <a:endParaRPr lang="en-US" dirty="0"/>
          </a:p>
          <a:p>
            <a:pPr lvl="1"/>
            <a:r>
              <a:rPr lang="en-US" i="1" dirty="0"/>
              <a:t>&lt;manifest ...&gt;</a:t>
            </a:r>
          </a:p>
          <a:p>
            <a:pPr lvl="1"/>
            <a:r>
              <a:rPr lang="en-US" i="1" dirty="0"/>
              <a:t>    &lt;uses-permission </a:t>
            </a:r>
            <a:r>
              <a:rPr lang="en-US" i="1" dirty="0" err="1"/>
              <a:t>android:name</a:t>
            </a:r>
            <a:r>
              <a:rPr lang="en-US" i="1" dirty="0"/>
              <a:t>="</a:t>
            </a:r>
            <a:r>
              <a:rPr lang="en-US" i="1" dirty="0" err="1"/>
              <a:t>android.permission.WRITE_EXTERNAL_STORAGE</a:t>
            </a:r>
            <a:r>
              <a:rPr lang="en-US" i="1" dirty="0"/>
              <a:t>" /&gt;</a:t>
            </a:r>
          </a:p>
          <a:p>
            <a:pPr lvl="1"/>
            <a:r>
              <a:rPr lang="en-US" i="1" dirty="0"/>
              <a:t>    ...</a:t>
            </a:r>
          </a:p>
          <a:p>
            <a:pPr lvl="1"/>
            <a:r>
              <a:rPr lang="en-US" i="1" dirty="0"/>
              <a:t>&lt;/manifest&gt;</a:t>
            </a:r>
          </a:p>
          <a:p>
            <a:endParaRPr lang="en-US" dirty="0"/>
          </a:p>
          <a:p>
            <a:r>
              <a:rPr lang="en-US" dirty="0"/>
              <a:t>If your app only needs to read the external storage (but not write to it), then you need to declare (and request in runtime) the READ_EXTERNAL_STORAGE permission</a:t>
            </a:r>
          </a:p>
          <a:p>
            <a:endParaRPr lang="en-US" dirty="0"/>
          </a:p>
          <a:p>
            <a:pPr lvl="1"/>
            <a:r>
              <a:rPr lang="en-US" i="1" dirty="0"/>
              <a:t>&lt;manifest ...&gt;</a:t>
            </a:r>
          </a:p>
          <a:p>
            <a:pPr lvl="1"/>
            <a:r>
              <a:rPr lang="en-US" i="1" dirty="0"/>
              <a:t>    &lt;uses-permission </a:t>
            </a:r>
            <a:r>
              <a:rPr lang="en-US" i="1" dirty="0" err="1"/>
              <a:t>android:name</a:t>
            </a:r>
            <a:r>
              <a:rPr lang="en-US" i="1" dirty="0"/>
              <a:t>="</a:t>
            </a:r>
            <a:r>
              <a:rPr lang="en-US" i="1" dirty="0" err="1"/>
              <a:t>android.permission.READ_EXTERNAL_STORAGE</a:t>
            </a:r>
            <a:r>
              <a:rPr lang="en-US" i="1" dirty="0"/>
              <a:t>" /&gt;</a:t>
            </a:r>
          </a:p>
          <a:p>
            <a:pPr lvl="1"/>
            <a:r>
              <a:rPr lang="en-US" i="1" dirty="0"/>
              <a:t>    ...</a:t>
            </a:r>
          </a:p>
          <a:p>
            <a:pPr lvl="1"/>
            <a:r>
              <a:rPr lang="en-US" i="1" dirty="0"/>
              <a:t>&lt;/manifest&gt;</a:t>
            </a:r>
            <a:endParaRPr lang="ru-RU" i="1" dirty="0"/>
          </a:p>
        </p:txBody>
      </p:sp>
    </p:spTree>
    <p:extLst>
      <p:ext uri="{BB962C8B-B14F-4D97-AF65-F5344CB8AC3E}">
        <p14:creationId xmlns:p14="http://schemas.microsoft.com/office/powerpoint/2010/main" val="12068147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Checking Media Availability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098" y="988079"/>
            <a:ext cx="11282198" cy="1754326"/>
          </a:xfrm>
          <a:prstGeom prst="rect">
            <a:avLst/>
          </a:prstGeom>
        </p:spPr>
        <p:txBody>
          <a:bodyPr wrap="square">
            <a:spAutoFit/>
          </a:bodyPr>
          <a:lstStyle/>
          <a:p>
            <a:r>
              <a:rPr lang="en-US" dirty="0"/>
              <a:t>Before you do any work with the external storage, you should always call </a:t>
            </a:r>
            <a:r>
              <a:rPr lang="en-US" i="1" dirty="0" err="1"/>
              <a:t>getExternalStorageState</a:t>
            </a:r>
            <a:r>
              <a:rPr lang="en-US" i="1" dirty="0"/>
              <a:t>() </a:t>
            </a:r>
            <a:r>
              <a:rPr lang="en-US" dirty="0"/>
              <a:t>to check the state of the media</a:t>
            </a:r>
          </a:p>
          <a:p>
            <a:pPr marL="285750" indent="-285750">
              <a:buFont typeface="Arial" panose="020B0604020202020204" pitchFamily="34" charset="0"/>
              <a:buChar char="•"/>
            </a:pPr>
            <a:r>
              <a:rPr lang="en-US" dirty="0"/>
              <a:t>Mounted</a:t>
            </a:r>
          </a:p>
          <a:p>
            <a:pPr marL="285750" indent="-285750">
              <a:buFont typeface="Arial" panose="020B0604020202020204" pitchFamily="34" charset="0"/>
              <a:buChar char="•"/>
            </a:pPr>
            <a:r>
              <a:rPr lang="en-US" dirty="0"/>
              <a:t>Missing</a:t>
            </a:r>
          </a:p>
          <a:p>
            <a:pPr marL="285750" indent="-285750">
              <a:buFont typeface="Arial" panose="020B0604020202020204" pitchFamily="34" charset="0"/>
              <a:buChar char="•"/>
            </a:pPr>
            <a:r>
              <a:rPr lang="en-US" dirty="0"/>
              <a:t>Read-only</a:t>
            </a:r>
          </a:p>
          <a:p>
            <a:pPr marL="285750" indent="-285750">
              <a:buFont typeface="Arial" panose="020B0604020202020204" pitchFamily="34" charset="0"/>
              <a:buChar char="•"/>
            </a:pPr>
            <a:r>
              <a:rPr lang="en-US" dirty="0"/>
              <a:t>Some other state</a:t>
            </a:r>
            <a:endParaRPr lang="ru-RU" dirty="0"/>
          </a:p>
        </p:txBody>
      </p:sp>
      <p:sp>
        <p:nvSpPr>
          <p:cNvPr id="5" name="TextBox 4">
            <a:extLst>
              <a:ext uri="{FF2B5EF4-FFF2-40B4-BE49-F238E27FC236}">
                <a16:creationId xmlns:a16="http://schemas.microsoft.com/office/drawing/2014/main" id="{1C26FD51-38F7-3CAA-6817-8389BC9EB01D}"/>
              </a:ext>
            </a:extLst>
          </p:cNvPr>
          <p:cNvSpPr txBox="1"/>
          <p:nvPr/>
        </p:nvSpPr>
        <p:spPr>
          <a:xfrm>
            <a:off x="2750817" y="1400652"/>
            <a:ext cx="8957479" cy="5262979"/>
          </a:xfrm>
          <a:prstGeom prst="rect">
            <a:avLst/>
          </a:prstGeom>
          <a:noFill/>
          <a:ln>
            <a:solidFill>
              <a:schemeClr val="tx1"/>
            </a:solidFill>
          </a:ln>
        </p:spPr>
        <p:txBody>
          <a:bodyPr wrap="square">
            <a:spAutoFit/>
          </a:bodyPr>
          <a:lstStyle/>
          <a:p>
            <a:r>
              <a:rPr lang="ru-RU" sz="1600" dirty="0" err="1">
                <a:latin typeface="Courier New" panose="02070309020205020404" pitchFamily="49" charset="0"/>
                <a:cs typeface="Courier New" panose="02070309020205020404" pitchFamily="49" charset="0"/>
              </a:rPr>
              <a:t>var</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externalStorageAvailable</a:t>
            </a:r>
            <a:r>
              <a:rPr lang="ru-RU" sz="1600" dirty="0">
                <a:latin typeface="Courier New" panose="02070309020205020404" pitchFamily="49" charset="0"/>
                <a:cs typeface="Courier New" panose="02070309020205020404" pitchFamily="49" charset="0"/>
              </a:rPr>
              <a:t> = </a:t>
            </a:r>
            <a:r>
              <a:rPr lang="ru-RU" sz="1600" dirty="0" err="1">
                <a:latin typeface="Courier New" panose="02070309020205020404" pitchFamily="49" charset="0"/>
                <a:cs typeface="Courier New" panose="02070309020205020404" pitchFamily="49" charset="0"/>
              </a:rPr>
              <a:t>false</a:t>
            </a:r>
            <a:endParaRPr lang="ru-RU" sz="1600" dirty="0">
              <a:latin typeface="Courier New" panose="02070309020205020404" pitchFamily="49" charset="0"/>
              <a:cs typeface="Courier New" panose="02070309020205020404" pitchFamily="49" charset="0"/>
            </a:endParaRPr>
          </a:p>
          <a:p>
            <a:r>
              <a:rPr lang="ru-RU" sz="1600" dirty="0" err="1">
                <a:latin typeface="Courier New" panose="02070309020205020404" pitchFamily="49" charset="0"/>
                <a:cs typeface="Courier New" panose="02070309020205020404" pitchFamily="49" charset="0"/>
              </a:rPr>
              <a:t>var</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externalStorageWriteable</a:t>
            </a:r>
            <a:r>
              <a:rPr lang="ru-RU" sz="1600" dirty="0">
                <a:latin typeface="Courier New" panose="02070309020205020404" pitchFamily="49" charset="0"/>
                <a:cs typeface="Courier New" panose="02070309020205020404" pitchFamily="49" charset="0"/>
              </a:rPr>
              <a:t> = </a:t>
            </a:r>
            <a:r>
              <a:rPr lang="ru-RU" sz="1600" dirty="0" err="1">
                <a:latin typeface="Courier New" panose="02070309020205020404" pitchFamily="49" charset="0"/>
                <a:cs typeface="Courier New" panose="02070309020205020404" pitchFamily="49" charset="0"/>
              </a:rPr>
              <a:t>false</a:t>
            </a:r>
            <a:endParaRPr lang="ru-RU" sz="1600" dirty="0">
              <a:latin typeface="Courier New" panose="02070309020205020404" pitchFamily="49" charset="0"/>
              <a:cs typeface="Courier New" panose="02070309020205020404" pitchFamily="49" charset="0"/>
            </a:endParaRPr>
          </a:p>
          <a:p>
            <a:r>
              <a:rPr lang="ru-RU" sz="1600" dirty="0" err="1">
                <a:latin typeface="Courier New" panose="02070309020205020404" pitchFamily="49" charset="0"/>
                <a:cs typeface="Courier New" panose="02070309020205020404" pitchFamily="49" charset="0"/>
              </a:rPr>
              <a:t>val</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state</a:t>
            </a:r>
            <a:r>
              <a:rPr lang="ru-RU" sz="1600" dirty="0">
                <a:latin typeface="Courier New" panose="02070309020205020404" pitchFamily="49" charset="0"/>
                <a:cs typeface="Courier New" panose="02070309020205020404" pitchFamily="49" charset="0"/>
              </a:rPr>
              <a:t> = </a:t>
            </a:r>
            <a:r>
              <a:rPr lang="ru-RU" sz="1600" dirty="0" err="1">
                <a:latin typeface="Courier New" panose="02070309020205020404" pitchFamily="49" charset="0"/>
                <a:cs typeface="Courier New" panose="02070309020205020404" pitchFamily="49" charset="0"/>
              </a:rPr>
              <a:t>Environment.getExternalStorageState</a:t>
            </a:r>
            <a:r>
              <a:rPr lang="ru-RU" sz="1600" dirty="0">
                <a:latin typeface="Courier New" panose="02070309020205020404" pitchFamily="49" charset="0"/>
                <a:cs typeface="Courier New" panose="02070309020205020404" pitchFamily="49" charset="0"/>
              </a:rPr>
              <a:t>()</a:t>
            </a:r>
          </a:p>
          <a:p>
            <a:r>
              <a:rPr lang="ru-RU" sz="1600" dirty="0" err="1">
                <a:latin typeface="Courier New" panose="02070309020205020404" pitchFamily="49" charset="0"/>
                <a:cs typeface="Courier New" panose="02070309020205020404" pitchFamily="49" charset="0"/>
              </a:rPr>
              <a:t>when</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state</a:t>
            </a:r>
            <a:r>
              <a:rPr lang="ru-RU" sz="1600" dirty="0">
                <a:latin typeface="Courier New" panose="02070309020205020404" pitchFamily="49" charset="0"/>
                <a:cs typeface="Courier New" panose="02070309020205020404" pitchFamily="49" charset="0"/>
              </a:rPr>
              <a:t>) {</a:t>
            </a:r>
          </a:p>
          <a:p>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Environment.MEDIA_MOUNTED</a:t>
            </a:r>
            <a:r>
              <a:rPr lang="ru-RU" sz="1600" dirty="0">
                <a:latin typeface="Courier New" panose="02070309020205020404" pitchFamily="49" charset="0"/>
                <a:cs typeface="Courier New" panose="02070309020205020404" pitchFamily="49" charset="0"/>
              </a:rPr>
              <a:t> -&gt; {</a:t>
            </a:r>
          </a:p>
          <a:p>
            <a:r>
              <a:rPr lang="ru-RU" sz="1600" dirty="0">
                <a:latin typeface="Courier New" panose="02070309020205020404" pitchFamily="49" charset="0"/>
                <a:cs typeface="Courier New" panose="02070309020205020404" pitchFamily="49" charset="0"/>
              </a:rPr>
              <a:t>        // We </a:t>
            </a:r>
            <a:r>
              <a:rPr lang="ru-RU" sz="1600" dirty="0" err="1">
                <a:latin typeface="Courier New" panose="02070309020205020404" pitchFamily="49" charset="0"/>
                <a:cs typeface="Courier New" panose="02070309020205020404" pitchFamily="49" charset="0"/>
              </a:rPr>
              <a:t>can</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read</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and</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write</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the</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media</a:t>
            </a:r>
            <a:endParaRPr lang="ru-RU" sz="1600" dirty="0">
              <a:latin typeface="Courier New" panose="02070309020205020404" pitchFamily="49" charset="0"/>
              <a:cs typeface="Courier New" panose="02070309020205020404" pitchFamily="49" charset="0"/>
            </a:endParaRPr>
          </a:p>
          <a:p>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externalStorageAvailable</a:t>
            </a:r>
            <a:r>
              <a:rPr lang="ru-RU" sz="1600" dirty="0">
                <a:latin typeface="Courier New" panose="02070309020205020404" pitchFamily="49" charset="0"/>
                <a:cs typeface="Courier New" panose="02070309020205020404" pitchFamily="49" charset="0"/>
              </a:rPr>
              <a:t> = </a:t>
            </a:r>
            <a:r>
              <a:rPr lang="ru-RU" sz="1600" dirty="0" err="1">
                <a:latin typeface="Courier New" panose="02070309020205020404" pitchFamily="49" charset="0"/>
                <a:cs typeface="Courier New" panose="02070309020205020404" pitchFamily="49" charset="0"/>
              </a:rPr>
              <a:t>true</a:t>
            </a:r>
            <a:endParaRPr lang="ru-RU" sz="1600" dirty="0">
              <a:latin typeface="Courier New" panose="02070309020205020404" pitchFamily="49" charset="0"/>
              <a:cs typeface="Courier New" panose="02070309020205020404" pitchFamily="49" charset="0"/>
            </a:endParaRPr>
          </a:p>
          <a:p>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externalStorageWriteable</a:t>
            </a:r>
            <a:r>
              <a:rPr lang="ru-RU" sz="1600" dirty="0">
                <a:latin typeface="Courier New" panose="02070309020205020404" pitchFamily="49" charset="0"/>
                <a:cs typeface="Courier New" panose="02070309020205020404" pitchFamily="49" charset="0"/>
              </a:rPr>
              <a:t> = </a:t>
            </a:r>
            <a:r>
              <a:rPr lang="ru-RU" sz="1600" dirty="0" err="1">
                <a:latin typeface="Courier New" panose="02070309020205020404" pitchFamily="49" charset="0"/>
                <a:cs typeface="Courier New" panose="02070309020205020404" pitchFamily="49" charset="0"/>
              </a:rPr>
              <a:t>true</a:t>
            </a:r>
            <a:endParaRPr lang="ru-RU" sz="1600" dirty="0">
              <a:latin typeface="Courier New" panose="02070309020205020404" pitchFamily="49" charset="0"/>
              <a:cs typeface="Courier New" panose="02070309020205020404" pitchFamily="49" charset="0"/>
            </a:endParaRPr>
          </a:p>
          <a:p>
            <a:r>
              <a:rPr lang="ru-RU" sz="1600" dirty="0">
                <a:latin typeface="Courier New" panose="02070309020205020404" pitchFamily="49" charset="0"/>
                <a:cs typeface="Courier New" panose="02070309020205020404" pitchFamily="49" charset="0"/>
              </a:rPr>
              <a:t>    }</a:t>
            </a:r>
          </a:p>
          <a:p>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Environment.MEDIA_MOUNTED_READ_ONLY</a:t>
            </a:r>
            <a:r>
              <a:rPr lang="ru-RU" sz="1600" dirty="0">
                <a:latin typeface="Courier New" panose="02070309020205020404" pitchFamily="49" charset="0"/>
                <a:cs typeface="Courier New" panose="02070309020205020404" pitchFamily="49" charset="0"/>
              </a:rPr>
              <a:t> -&gt; {</a:t>
            </a:r>
          </a:p>
          <a:p>
            <a:r>
              <a:rPr lang="ru-RU" sz="1600" dirty="0">
                <a:latin typeface="Courier New" panose="02070309020205020404" pitchFamily="49" charset="0"/>
                <a:cs typeface="Courier New" panose="02070309020205020404" pitchFamily="49" charset="0"/>
              </a:rPr>
              <a:t>        // We </a:t>
            </a:r>
            <a:r>
              <a:rPr lang="ru-RU" sz="1600" dirty="0" err="1">
                <a:latin typeface="Courier New" panose="02070309020205020404" pitchFamily="49" charset="0"/>
                <a:cs typeface="Courier New" panose="02070309020205020404" pitchFamily="49" charset="0"/>
              </a:rPr>
              <a:t>can</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only</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read</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the</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media</a:t>
            </a:r>
            <a:endParaRPr lang="ru-RU" sz="1600" dirty="0">
              <a:latin typeface="Courier New" panose="02070309020205020404" pitchFamily="49" charset="0"/>
              <a:cs typeface="Courier New" panose="02070309020205020404" pitchFamily="49" charset="0"/>
            </a:endParaRPr>
          </a:p>
          <a:p>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externalStorageAvailable</a:t>
            </a:r>
            <a:r>
              <a:rPr lang="ru-RU" sz="1600" dirty="0">
                <a:latin typeface="Courier New" panose="02070309020205020404" pitchFamily="49" charset="0"/>
                <a:cs typeface="Courier New" panose="02070309020205020404" pitchFamily="49" charset="0"/>
              </a:rPr>
              <a:t> = </a:t>
            </a:r>
            <a:r>
              <a:rPr lang="ru-RU" sz="1600" dirty="0" err="1">
                <a:latin typeface="Courier New" panose="02070309020205020404" pitchFamily="49" charset="0"/>
                <a:cs typeface="Courier New" panose="02070309020205020404" pitchFamily="49" charset="0"/>
              </a:rPr>
              <a:t>true</a:t>
            </a:r>
            <a:endParaRPr lang="ru-RU" sz="1600" dirty="0">
              <a:latin typeface="Courier New" panose="02070309020205020404" pitchFamily="49" charset="0"/>
              <a:cs typeface="Courier New" panose="02070309020205020404" pitchFamily="49" charset="0"/>
            </a:endParaRPr>
          </a:p>
          <a:p>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externalStorageWriteable</a:t>
            </a:r>
            <a:r>
              <a:rPr lang="ru-RU" sz="1600" dirty="0">
                <a:latin typeface="Courier New" panose="02070309020205020404" pitchFamily="49" charset="0"/>
                <a:cs typeface="Courier New" panose="02070309020205020404" pitchFamily="49" charset="0"/>
              </a:rPr>
              <a:t> = </a:t>
            </a:r>
            <a:r>
              <a:rPr lang="ru-RU" sz="1600" dirty="0" err="1">
                <a:latin typeface="Courier New" panose="02070309020205020404" pitchFamily="49" charset="0"/>
                <a:cs typeface="Courier New" panose="02070309020205020404" pitchFamily="49" charset="0"/>
              </a:rPr>
              <a:t>false</a:t>
            </a:r>
            <a:endParaRPr lang="ru-RU" sz="1600" dirty="0">
              <a:latin typeface="Courier New" panose="02070309020205020404" pitchFamily="49" charset="0"/>
              <a:cs typeface="Courier New" panose="02070309020205020404" pitchFamily="49" charset="0"/>
            </a:endParaRPr>
          </a:p>
          <a:p>
            <a:r>
              <a:rPr lang="ru-RU" sz="1600" dirty="0">
                <a:latin typeface="Courier New" panose="02070309020205020404" pitchFamily="49" charset="0"/>
                <a:cs typeface="Courier New" panose="02070309020205020404" pitchFamily="49" charset="0"/>
              </a:rPr>
              <a:t>    }</a:t>
            </a:r>
          </a:p>
          <a:p>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else</a:t>
            </a:r>
            <a:r>
              <a:rPr lang="ru-RU" sz="1600" dirty="0">
                <a:latin typeface="Courier New" panose="02070309020205020404" pitchFamily="49" charset="0"/>
                <a:cs typeface="Courier New" panose="02070309020205020404" pitchFamily="49" charset="0"/>
              </a:rPr>
              <a:t> -&gt; {</a:t>
            </a:r>
          </a:p>
          <a:p>
            <a:r>
              <a:rPr lang="ru-RU" sz="1600" dirty="0">
                <a:latin typeface="Courier New" panose="02070309020205020404" pitchFamily="49" charset="0"/>
                <a:cs typeface="Courier New" panose="02070309020205020404" pitchFamily="49" charset="0"/>
              </a:rPr>
              <a:t>        // </a:t>
            </a:r>
            <a:r>
              <a:rPr lang="ru-RU" sz="1600" dirty="0" err="1">
                <a:latin typeface="Courier New" panose="02070309020205020404" pitchFamily="49" charset="0"/>
                <a:cs typeface="Courier New" panose="02070309020205020404" pitchFamily="49" charset="0"/>
              </a:rPr>
              <a:t>Something</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else</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is</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wrong</a:t>
            </a:r>
            <a:r>
              <a:rPr lang="ru-RU" sz="1600" dirty="0">
                <a:latin typeface="Courier New" panose="02070309020205020404" pitchFamily="49" charset="0"/>
                <a:cs typeface="Courier New" panose="02070309020205020404" pitchFamily="49" charset="0"/>
              </a:rPr>
              <a:t>. It </a:t>
            </a:r>
            <a:r>
              <a:rPr lang="ru-RU" sz="1600" dirty="0" err="1">
                <a:latin typeface="Courier New" panose="02070309020205020404" pitchFamily="49" charset="0"/>
                <a:cs typeface="Courier New" panose="02070309020205020404" pitchFamily="49" charset="0"/>
              </a:rPr>
              <a:t>may</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be</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one</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of</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many</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other</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states</a:t>
            </a:r>
            <a:r>
              <a:rPr lang="ru-RU" sz="1600" dirty="0">
                <a:latin typeface="Courier New" panose="02070309020205020404" pitchFamily="49" charset="0"/>
                <a:cs typeface="Courier New" panose="02070309020205020404" pitchFamily="49" charset="0"/>
              </a:rPr>
              <a:t>, </a:t>
            </a:r>
          </a:p>
          <a:p>
            <a:r>
              <a:rPr lang="ru-RU" sz="1600" dirty="0">
                <a:latin typeface="Courier New" panose="02070309020205020404" pitchFamily="49" charset="0"/>
                <a:cs typeface="Courier New" panose="02070309020205020404" pitchFamily="49" charset="0"/>
              </a:rPr>
              <a:t>        // </a:t>
            </a:r>
            <a:r>
              <a:rPr lang="ru-RU" sz="1600" dirty="0" err="1">
                <a:latin typeface="Courier New" panose="02070309020205020404" pitchFamily="49" charset="0"/>
                <a:cs typeface="Courier New" panose="02070309020205020404" pitchFamily="49" charset="0"/>
              </a:rPr>
              <a:t>but</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all</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we</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need</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to</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know</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is</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we</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can</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neither</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read</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nor</a:t>
            </a:r>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write</a:t>
            </a:r>
            <a:endParaRPr lang="ru-RU" sz="1600" dirty="0">
              <a:latin typeface="Courier New" panose="02070309020205020404" pitchFamily="49" charset="0"/>
              <a:cs typeface="Courier New" panose="02070309020205020404" pitchFamily="49" charset="0"/>
            </a:endParaRPr>
          </a:p>
          <a:p>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externalStorageAvailable</a:t>
            </a:r>
            <a:r>
              <a:rPr lang="ru-RU" sz="1600" dirty="0">
                <a:latin typeface="Courier New" panose="02070309020205020404" pitchFamily="49" charset="0"/>
                <a:cs typeface="Courier New" panose="02070309020205020404" pitchFamily="49" charset="0"/>
              </a:rPr>
              <a:t> = </a:t>
            </a:r>
            <a:r>
              <a:rPr lang="ru-RU" sz="1600" dirty="0" err="1">
                <a:latin typeface="Courier New" panose="02070309020205020404" pitchFamily="49" charset="0"/>
                <a:cs typeface="Courier New" panose="02070309020205020404" pitchFamily="49" charset="0"/>
              </a:rPr>
              <a:t>false</a:t>
            </a:r>
            <a:endParaRPr lang="ru-RU" sz="1600" dirty="0">
              <a:latin typeface="Courier New" panose="02070309020205020404" pitchFamily="49" charset="0"/>
              <a:cs typeface="Courier New" panose="02070309020205020404" pitchFamily="49" charset="0"/>
            </a:endParaRPr>
          </a:p>
          <a:p>
            <a:r>
              <a:rPr lang="ru-RU" sz="1600" dirty="0">
                <a:latin typeface="Courier New" panose="02070309020205020404" pitchFamily="49" charset="0"/>
                <a:cs typeface="Courier New" panose="02070309020205020404" pitchFamily="49" charset="0"/>
              </a:rPr>
              <a:t>        </a:t>
            </a:r>
            <a:r>
              <a:rPr lang="ru-RU" sz="1600" dirty="0" err="1">
                <a:latin typeface="Courier New" panose="02070309020205020404" pitchFamily="49" charset="0"/>
                <a:cs typeface="Courier New" panose="02070309020205020404" pitchFamily="49" charset="0"/>
              </a:rPr>
              <a:t>externalStorageWriteable</a:t>
            </a:r>
            <a:r>
              <a:rPr lang="ru-RU" sz="1600" dirty="0">
                <a:latin typeface="Courier New" panose="02070309020205020404" pitchFamily="49" charset="0"/>
                <a:cs typeface="Courier New" panose="02070309020205020404" pitchFamily="49" charset="0"/>
              </a:rPr>
              <a:t> = </a:t>
            </a:r>
            <a:r>
              <a:rPr lang="ru-RU" sz="1600" dirty="0" err="1">
                <a:latin typeface="Courier New" panose="02070309020205020404" pitchFamily="49" charset="0"/>
                <a:cs typeface="Courier New" panose="02070309020205020404" pitchFamily="49" charset="0"/>
              </a:rPr>
              <a:t>false</a:t>
            </a:r>
            <a:endParaRPr lang="ru-RU" sz="1600" dirty="0">
              <a:latin typeface="Courier New" panose="02070309020205020404" pitchFamily="49" charset="0"/>
              <a:cs typeface="Courier New" panose="02070309020205020404" pitchFamily="49" charset="0"/>
            </a:endParaRPr>
          </a:p>
          <a:p>
            <a:r>
              <a:rPr lang="ru-RU" sz="1600" dirty="0">
                <a:latin typeface="Courier New" panose="02070309020205020404" pitchFamily="49" charset="0"/>
                <a:cs typeface="Courier New" panose="02070309020205020404" pitchFamily="49" charset="0"/>
              </a:rPr>
              <a:t>    }</a:t>
            </a:r>
          </a:p>
          <a:p>
            <a:r>
              <a:rPr lang="ru-RU"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485152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Saving to a private directory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076034"/>
            <a:ext cx="11070577" cy="2308324"/>
          </a:xfrm>
          <a:prstGeom prst="rect">
            <a:avLst/>
          </a:prstGeom>
        </p:spPr>
        <p:txBody>
          <a:bodyPr wrap="square">
            <a:spAutoFit/>
          </a:bodyPr>
          <a:lstStyle/>
          <a:p>
            <a:r>
              <a:rPr lang="en-US" dirty="0"/>
              <a:t>Use </a:t>
            </a:r>
            <a:r>
              <a:rPr lang="en-US" i="1" dirty="0" err="1"/>
              <a:t>getExternalFilesDir</a:t>
            </a:r>
            <a:r>
              <a:rPr lang="en-US" i="1" dirty="0"/>
              <a:t>() </a:t>
            </a:r>
            <a:r>
              <a:rPr lang="en-US" dirty="0"/>
              <a:t>to open a File that represents the external storage directory where</a:t>
            </a:r>
          </a:p>
          <a:p>
            <a:r>
              <a:rPr lang="en-US" dirty="0"/>
              <a:t>you should save your files</a:t>
            </a:r>
          </a:p>
          <a:p>
            <a:pPr marL="285750" indent="-285750">
              <a:buFont typeface="Arial" panose="020B0604020202020204" pitchFamily="34" charset="0"/>
              <a:buChar char="•"/>
            </a:pPr>
            <a:r>
              <a:rPr lang="en-US" dirty="0"/>
              <a:t>This method takes a type parameter that specifies the type of subdirectory you want, such as DIRECTORY_MUSIC and DIRECTORY_RINGTONES</a:t>
            </a:r>
          </a:p>
          <a:p>
            <a:pPr marL="285750" indent="-285750">
              <a:buFont typeface="Arial" panose="020B0604020202020204" pitchFamily="34" charset="0"/>
              <a:buChar char="•"/>
            </a:pPr>
            <a:r>
              <a:rPr lang="en-US" dirty="0"/>
              <a:t>This method will create the appropriate directory if necessary.</a:t>
            </a:r>
          </a:p>
          <a:p>
            <a:pPr marL="285750" indent="-285750">
              <a:buFont typeface="Arial" panose="020B0604020202020204" pitchFamily="34" charset="0"/>
              <a:buChar char="•"/>
            </a:pPr>
            <a:r>
              <a:rPr lang="en-US" dirty="0"/>
              <a:t>By specifying the type of directory, you ensure that the Android's media scanner will properly categorize your files in the system (for example, ringtones are identified as ringtones and not music).</a:t>
            </a:r>
          </a:p>
          <a:p>
            <a:pPr marL="285750" indent="-285750">
              <a:buFont typeface="Arial" panose="020B0604020202020204" pitchFamily="34" charset="0"/>
              <a:buChar char="•"/>
            </a:pPr>
            <a:r>
              <a:rPr lang="en-US" dirty="0"/>
              <a:t>If the user uninstalls your application, this directory and all its contents will be deleted.</a:t>
            </a:r>
          </a:p>
        </p:txBody>
      </p:sp>
      <p:sp>
        <p:nvSpPr>
          <p:cNvPr id="4" name="TextBox 3">
            <a:extLst>
              <a:ext uri="{FF2B5EF4-FFF2-40B4-BE49-F238E27FC236}">
                <a16:creationId xmlns:a16="http://schemas.microsoft.com/office/drawing/2014/main" id="{32123408-EB96-8B1E-1E2B-C521324C7B31}"/>
              </a:ext>
            </a:extLst>
          </p:cNvPr>
          <p:cNvSpPr txBox="1"/>
          <p:nvPr/>
        </p:nvSpPr>
        <p:spPr>
          <a:xfrm>
            <a:off x="532573" y="3429000"/>
            <a:ext cx="9515888" cy="2585323"/>
          </a:xfrm>
          <a:prstGeom prst="rect">
            <a:avLst/>
          </a:prstGeom>
          <a:noFill/>
          <a:ln>
            <a:solidFill>
              <a:schemeClr val="tx1"/>
            </a:solidFill>
          </a:ln>
        </p:spPr>
        <p:txBody>
          <a:bodyPr wrap="square">
            <a:spAutoFit/>
          </a:bodyPr>
          <a:lstStyle/>
          <a:p>
            <a:r>
              <a:rPr lang="ru-RU" dirty="0" err="1"/>
              <a:t>fun</a:t>
            </a:r>
            <a:r>
              <a:rPr lang="ru-RU" dirty="0"/>
              <a:t> </a:t>
            </a:r>
            <a:r>
              <a:rPr lang="ru-RU" dirty="0" err="1"/>
              <a:t>getPrivateAlbumStorageDir</a:t>
            </a:r>
            <a:r>
              <a:rPr lang="ru-RU" dirty="0"/>
              <a:t>(</a:t>
            </a:r>
            <a:r>
              <a:rPr lang="ru-RU" dirty="0" err="1"/>
              <a:t>context</a:t>
            </a:r>
            <a:r>
              <a:rPr lang="ru-RU" dirty="0"/>
              <a:t>: </a:t>
            </a:r>
            <a:r>
              <a:rPr lang="ru-RU" dirty="0" err="1"/>
              <a:t>Context</a:t>
            </a:r>
            <a:r>
              <a:rPr lang="ru-RU" dirty="0"/>
              <a:t>, </a:t>
            </a:r>
            <a:r>
              <a:rPr lang="ru-RU" dirty="0" err="1"/>
              <a:t>albumName</a:t>
            </a:r>
            <a:r>
              <a:rPr lang="ru-RU" dirty="0"/>
              <a:t>: </a:t>
            </a:r>
            <a:r>
              <a:rPr lang="ru-RU" dirty="0" err="1"/>
              <a:t>String</a:t>
            </a:r>
            <a:r>
              <a:rPr lang="ru-RU" dirty="0"/>
              <a:t>): File {</a:t>
            </a:r>
          </a:p>
          <a:p>
            <a:r>
              <a:rPr lang="ru-RU" dirty="0"/>
              <a:t>    // Get </a:t>
            </a:r>
            <a:r>
              <a:rPr lang="ru-RU" dirty="0" err="1"/>
              <a:t>the</a:t>
            </a:r>
            <a:r>
              <a:rPr lang="ru-RU" dirty="0"/>
              <a:t> </a:t>
            </a:r>
            <a:r>
              <a:rPr lang="ru-RU" dirty="0" err="1"/>
              <a:t>directory</a:t>
            </a:r>
            <a:r>
              <a:rPr lang="ru-RU" dirty="0"/>
              <a:t> </a:t>
            </a:r>
            <a:r>
              <a:rPr lang="ru-RU" dirty="0" err="1"/>
              <a:t>for</a:t>
            </a:r>
            <a:r>
              <a:rPr lang="ru-RU" dirty="0"/>
              <a:t> </a:t>
            </a:r>
            <a:r>
              <a:rPr lang="ru-RU" dirty="0" err="1"/>
              <a:t>the</a:t>
            </a:r>
            <a:r>
              <a:rPr lang="ru-RU" dirty="0"/>
              <a:t> </a:t>
            </a:r>
            <a:r>
              <a:rPr lang="ru-RU" dirty="0" err="1"/>
              <a:t>app's</a:t>
            </a:r>
            <a:r>
              <a:rPr lang="ru-RU" dirty="0"/>
              <a:t> </a:t>
            </a:r>
            <a:r>
              <a:rPr lang="ru-RU" dirty="0" err="1"/>
              <a:t>private</a:t>
            </a:r>
            <a:r>
              <a:rPr lang="ru-RU" dirty="0"/>
              <a:t> </a:t>
            </a:r>
            <a:r>
              <a:rPr lang="ru-RU" dirty="0" err="1"/>
              <a:t>pictures</a:t>
            </a:r>
            <a:r>
              <a:rPr lang="ru-RU" dirty="0"/>
              <a:t> </a:t>
            </a:r>
            <a:r>
              <a:rPr lang="ru-RU" dirty="0" err="1"/>
              <a:t>directory</a:t>
            </a:r>
            <a:r>
              <a:rPr lang="ru-RU" dirty="0"/>
              <a:t>.</a:t>
            </a:r>
          </a:p>
          <a:p>
            <a:r>
              <a:rPr lang="ru-RU" dirty="0"/>
              <a:t>    </a:t>
            </a:r>
            <a:r>
              <a:rPr lang="ru-RU" dirty="0" err="1"/>
              <a:t>val</a:t>
            </a:r>
            <a:r>
              <a:rPr lang="ru-RU" dirty="0"/>
              <a:t> </a:t>
            </a:r>
            <a:r>
              <a:rPr lang="ru-RU" dirty="0" err="1"/>
              <a:t>file</a:t>
            </a:r>
            <a:r>
              <a:rPr lang="ru-RU" dirty="0"/>
              <a:t> = File(</a:t>
            </a:r>
            <a:r>
              <a:rPr lang="ru-RU" dirty="0" err="1"/>
              <a:t>context.getExternalFilesDir</a:t>
            </a:r>
            <a:r>
              <a:rPr lang="ru-RU" dirty="0"/>
              <a:t>(</a:t>
            </a:r>
            <a:r>
              <a:rPr lang="ru-RU" dirty="0" err="1"/>
              <a:t>Environment.DIRECTORY_PICTURES</a:t>
            </a:r>
            <a:r>
              <a:rPr lang="ru-RU" dirty="0"/>
              <a:t>), </a:t>
            </a:r>
            <a:r>
              <a:rPr lang="ru-RU" dirty="0" err="1"/>
              <a:t>albumName</a:t>
            </a:r>
            <a:r>
              <a:rPr lang="ru-RU" dirty="0"/>
              <a:t>)</a:t>
            </a:r>
          </a:p>
          <a:p>
            <a:r>
              <a:rPr lang="ru-RU" dirty="0"/>
              <a:t>    </a:t>
            </a:r>
            <a:r>
              <a:rPr lang="ru-RU" dirty="0" err="1"/>
              <a:t>if</a:t>
            </a:r>
            <a:r>
              <a:rPr lang="ru-RU" dirty="0"/>
              <a:t> (!</a:t>
            </a:r>
            <a:r>
              <a:rPr lang="ru-RU" dirty="0" err="1"/>
              <a:t>file.mkdirs</a:t>
            </a:r>
            <a:r>
              <a:rPr lang="ru-RU" dirty="0"/>
              <a:t>()) {</a:t>
            </a:r>
          </a:p>
          <a:p>
            <a:r>
              <a:rPr lang="ru-RU" dirty="0"/>
              <a:t>        </a:t>
            </a:r>
            <a:r>
              <a:rPr lang="ru-RU" dirty="0" err="1"/>
              <a:t>Log.e</a:t>
            </a:r>
            <a:r>
              <a:rPr lang="ru-RU" dirty="0"/>
              <a:t>(LOG_TAG, "Directory </a:t>
            </a:r>
            <a:r>
              <a:rPr lang="ru-RU" dirty="0" err="1"/>
              <a:t>not</a:t>
            </a:r>
            <a:r>
              <a:rPr lang="ru-RU" dirty="0"/>
              <a:t> </a:t>
            </a:r>
            <a:r>
              <a:rPr lang="ru-RU" dirty="0" err="1"/>
              <a:t>created</a:t>
            </a:r>
            <a:r>
              <a:rPr lang="ru-RU" dirty="0"/>
              <a:t>")</a:t>
            </a:r>
          </a:p>
          <a:p>
            <a:r>
              <a:rPr lang="ru-RU" dirty="0"/>
              <a:t>    }</a:t>
            </a:r>
          </a:p>
          <a:p>
            <a:r>
              <a:rPr lang="ru-RU" dirty="0"/>
              <a:t>    </a:t>
            </a:r>
            <a:r>
              <a:rPr lang="ru-RU" dirty="0" err="1"/>
              <a:t>return</a:t>
            </a:r>
            <a:r>
              <a:rPr lang="ru-RU" dirty="0"/>
              <a:t> </a:t>
            </a:r>
            <a:r>
              <a:rPr lang="ru-RU" dirty="0" err="1"/>
              <a:t>file</a:t>
            </a:r>
            <a:endParaRPr lang="ru-RU" dirty="0"/>
          </a:p>
          <a:p>
            <a:r>
              <a:rPr lang="ru-RU" dirty="0"/>
              <a:t>}</a:t>
            </a:r>
          </a:p>
          <a:p>
            <a:endParaRPr lang="ru-RU" dirty="0"/>
          </a:p>
        </p:txBody>
      </p:sp>
    </p:spTree>
    <p:extLst>
      <p:ext uri="{BB962C8B-B14F-4D97-AF65-F5344CB8AC3E}">
        <p14:creationId xmlns:p14="http://schemas.microsoft.com/office/powerpoint/2010/main" val="243867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Saving to a public directory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9" y="1076034"/>
            <a:ext cx="8736952" cy="2862322"/>
          </a:xfrm>
          <a:prstGeom prst="rect">
            <a:avLst/>
          </a:prstGeom>
        </p:spPr>
        <p:txBody>
          <a:bodyPr wrap="square">
            <a:spAutoFit/>
          </a:bodyPr>
          <a:lstStyle/>
          <a:p>
            <a:r>
              <a:rPr lang="en-US" dirty="0"/>
              <a:t>If you want to save files that are not specific to your application and that should not be deleted when your application is uninstalled, save them to one of the public directories on the external storage.</a:t>
            </a:r>
          </a:p>
          <a:p>
            <a:pPr marL="285750" indent="-285750">
              <a:buFont typeface="Arial" panose="020B0604020202020204" pitchFamily="34" charset="0"/>
              <a:buChar char="•"/>
            </a:pPr>
            <a:r>
              <a:rPr lang="en-US" dirty="0"/>
              <a:t>These directories lay at the root of the external storage, such as Music/, Pictures/, Ringtones/, and others</a:t>
            </a:r>
          </a:p>
          <a:p>
            <a:pPr marL="285750" indent="-285750">
              <a:buFont typeface="Arial" panose="020B0604020202020204" pitchFamily="34" charset="0"/>
              <a:buChar char="•"/>
            </a:pPr>
            <a:r>
              <a:rPr lang="en-US" dirty="0"/>
              <a:t>Use </a:t>
            </a:r>
            <a:r>
              <a:rPr lang="en-US" dirty="0" err="1"/>
              <a:t>getExternalStoragePublicDirectory</a:t>
            </a:r>
            <a:r>
              <a:rPr lang="en-US" dirty="0"/>
              <a:t>(), passing it the type of public directory you want, such as DIRECTORY_MUSIC, DIRECTORY_PICTURES, DIRECTORY_RINGTONES, or others</a:t>
            </a:r>
          </a:p>
          <a:p>
            <a:pPr marL="285750" indent="-285750">
              <a:buFont typeface="Arial" panose="020B0604020202020204" pitchFamily="34" charset="0"/>
              <a:buChar char="•"/>
            </a:pPr>
            <a:r>
              <a:rPr lang="en-US" dirty="0"/>
              <a:t>This method will create the appropriate directory if necessary</a:t>
            </a:r>
          </a:p>
          <a:p>
            <a:endParaRPr lang="en-US" dirty="0"/>
          </a:p>
          <a:p>
            <a:pPr lvl="1"/>
            <a:endParaRPr lang="ru-RU" i="1" dirty="0"/>
          </a:p>
        </p:txBody>
      </p:sp>
      <p:sp>
        <p:nvSpPr>
          <p:cNvPr id="12" name="Cloud 11"/>
          <p:cNvSpPr/>
          <p:nvPr/>
        </p:nvSpPr>
        <p:spPr>
          <a:xfrm>
            <a:off x="9055100" y="2031032"/>
            <a:ext cx="2888084"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FIleNotes</a:t>
            </a:r>
            <a:endParaRPr lang="ru-RU" sz="2000" b="1" dirty="0">
              <a:solidFill>
                <a:schemeClr val="tx1"/>
              </a:solidFill>
            </a:endParaRPr>
          </a:p>
        </p:txBody>
      </p:sp>
      <p:sp>
        <p:nvSpPr>
          <p:cNvPr id="5" name="TextBox 4">
            <a:extLst>
              <a:ext uri="{FF2B5EF4-FFF2-40B4-BE49-F238E27FC236}">
                <a16:creationId xmlns:a16="http://schemas.microsoft.com/office/drawing/2014/main" id="{9D206AFD-683A-5E49-6806-E7331A9BB26B}"/>
              </a:ext>
            </a:extLst>
          </p:cNvPr>
          <p:cNvSpPr txBox="1"/>
          <p:nvPr/>
        </p:nvSpPr>
        <p:spPr>
          <a:xfrm>
            <a:off x="558186" y="3494027"/>
            <a:ext cx="9112153" cy="2862322"/>
          </a:xfrm>
          <a:prstGeom prst="rect">
            <a:avLst/>
          </a:prstGeom>
          <a:noFill/>
          <a:ln>
            <a:solidFill>
              <a:schemeClr val="tx1"/>
            </a:solidFill>
          </a:ln>
        </p:spPr>
        <p:txBody>
          <a:bodyPr wrap="square">
            <a:spAutoFit/>
          </a:bodyPr>
          <a:lstStyle/>
          <a:p>
            <a:r>
              <a:rPr lang="ru-RU" dirty="0" err="1"/>
              <a:t>fun</a:t>
            </a:r>
            <a:r>
              <a:rPr lang="ru-RU" dirty="0"/>
              <a:t> </a:t>
            </a:r>
            <a:r>
              <a:rPr lang="ru-RU" dirty="0" err="1"/>
              <a:t>getPublicAlbumStorageDir</a:t>
            </a:r>
            <a:r>
              <a:rPr lang="ru-RU" dirty="0"/>
              <a:t>(</a:t>
            </a:r>
            <a:r>
              <a:rPr lang="ru-RU" dirty="0" err="1"/>
              <a:t>albumName</a:t>
            </a:r>
            <a:r>
              <a:rPr lang="ru-RU" dirty="0"/>
              <a:t>: </a:t>
            </a:r>
            <a:r>
              <a:rPr lang="ru-RU" dirty="0" err="1"/>
              <a:t>String</a:t>
            </a:r>
            <a:r>
              <a:rPr lang="ru-RU" dirty="0"/>
              <a:t>): File {</a:t>
            </a:r>
          </a:p>
          <a:p>
            <a:r>
              <a:rPr lang="ru-RU" dirty="0"/>
              <a:t>    // Get </a:t>
            </a:r>
            <a:r>
              <a:rPr lang="ru-RU" dirty="0" err="1"/>
              <a:t>the</a:t>
            </a:r>
            <a:r>
              <a:rPr lang="ru-RU" dirty="0"/>
              <a:t> </a:t>
            </a:r>
            <a:r>
              <a:rPr lang="ru-RU" dirty="0" err="1"/>
              <a:t>directory</a:t>
            </a:r>
            <a:r>
              <a:rPr lang="ru-RU" dirty="0"/>
              <a:t> </a:t>
            </a:r>
            <a:r>
              <a:rPr lang="ru-RU" dirty="0" err="1"/>
              <a:t>for</a:t>
            </a:r>
            <a:r>
              <a:rPr lang="ru-RU" dirty="0"/>
              <a:t> </a:t>
            </a:r>
            <a:r>
              <a:rPr lang="ru-RU" dirty="0" err="1"/>
              <a:t>the</a:t>
            </a:r>
            <a:r>
              <a:rPr lang="ru-RU" dirty="0"/>
              <a:t> </a:t>
            </a:r>
            <a:r>
              <a:rPr lang="ru-RU" dirty="0" err="1"/>
              <a:t>user's</a:t>
            </a:r>
            <a:r>
              <a:rPr lang="ru-RU" dirty="0"/>
              <a:t> </a:t>
            </a:r>
            <a:r>
              <a:rPr lang="ru-RU" dirty="0" err="1"/>
              <a:t>public</a:t>
            </a:r>
            <a:r>
              <a:rPr lang="ru-RU" dirty="0"/>
              <a:t> </a:t>
            </a:r>
            <a:r>
              <a:rPr lang="ru-RU" dirty="0" err="1"/>
              <a:t>pictures</a:t>
            </a:r>
            <a:r>
              <a:rPr lang="ru-RU" dirty="0"/>
              <a:t> </a:t>
            </a:r>
            <a:r>
              <a:rPr lang="ru-RU" dirty="0" err="1"/>
              <a:t>directory</a:t>
            </a:r>
            <a:r>
              <a:rPr lang="ru-RU" dirty="0"/>
              <a:t>.</a:t>
            </a:r>
          </a:p>
          <a:p>
            <a:r>
              <a:rPr lang="ru-RU" dirty="0"/>
              <a:t>    </a:t>
            </a:r>
            <a:r>
              <a:rPr lang="ru-RU" dirty="0" err="1"/>
              <a:t>val</a:t>
            </a:r>
            <a:r>
              <a:rPr lang="ru-RU" dirty="0"/>
              <a:t> </a:t>
            </a:r>
            <a:r>
              <a:rPr lang="ru-RU" dirty="0" err="1"/>
              <a:t>file</a:t>
            </a:r>
            <a:r>
              <a:rPr lang="ru-RU" dirty="0"/>
              <a:t> = File(</a:t>
            </a:r>
            <a:r>
              <a:rPr lang="ru-RU" dirty="0" err="1"/>
              <a:t>Environment.getExternalStoragePublicDirectory</a:t>
            </a:r>
            <a:r>
              <a:rPr lang="ru-RU" dirty="0"/>
              <a:t>(</a:t>
            </a:r>
          </a:p>
          <a:p>
            <a:r>
              <a:rPr lang="ru-RU" dirty="0"/>
              <a:t>        </a:t>
            </a:r>
            <a:r>
              <a:rPr lang="ru-RU" dirty="0" err="1"/>
              <a:t>Environment.DIRECTORY_PICTURES</a:t>
            </a:r>
            <a:r>
              <a:rPr lang="ru-RU" dirty="0"/>
              <a:t>), </a:t>
            </a:r>
            <a:r>
              <a:rPr lang="ru-RU" dirty="0" err="1"/>
              <a:t>albumName</a:t>
            </a:r>
            <a:r>
              <a:rPr lang="ru-RU" dirty="0"/>
              <a:t>)</a:t>
            </a:r>
          </a:p>
          <a:p>
            <a:r>
              <a:rPr lang="ru-RU" dirty="0"/>
              <a:t>    </a:t>
            </a:r>
            <a:r>
              <a:rPr lang="ru-RU" dirty="0" err="1"/>
              <a:t>if</a:t>
            </a:r>
            <a:r>
              <a:rPr lang="ru-RU" dirty="0"/>
              <a:t> (!</a:t>
            </a:r>
            <a:r>
              <a:rPr lang="ru-RU" dirty="0" err="1"/>
              <a:t>file.mkdirs</a:t>
            </a:r>
            <a:r>
              <a:rPr lang="ru-RU" dirty="0"/>
              <a:t>()) {</a:t>
            </a:r>
          </a:p>
          <a:p>
            <a:r>
              <a:rPr lang="ru-RU" dirty="0"/>
              <a:t>        </a:t>
            </a:r>
            <a:r>
              <a:rPr lang="ru-RU" dirty="0" err="1"/>
              <a:t>Log.e</a:t>
            </a:r>
            <a:r>
              <a:rPr lang="ru-RU" dirty="0"/>
              <a:t>(LOG_TAG, "Directory </a:t>
            </a:r>
            <a:r>
              <a:rPr lang="ru-RU" dirty="0" err="1"/>
              <a:t>not</a:t>
            </a:r>
            <a:r>
              <a:rPr lang="ru-RU" dirty="0"/>
              <a:t> </a:t>
            </a:r>
            <a:r>
              <a:rPr lang="ru-RU" dirty="0" err="1"/>
              <a:t>created</a:t>
            </a:r>
            <a:r>
              <a:rPr lang="ru-RU" dirty="0"/>
              <a:t>")</a:t>
            </a:r>
          </a:p>
          <a:p>
            <a:r>
              <a:rPr lang="ru-RU" dirty="0"/>
              <a:t>    }</a:t>
            </a:r>
          </a:p>
          <a:p>
            <a:r>
              <a:rPr lang="ru-RU" dirty="0"/>
              <a:t>    </a:t>
            </a:r>
            <a:r>
              <a:rPr lang="ru-RU" dirty="0" err="1"/>
              <a:t>return</a:t>
            </a:r>
            <a:r>
              <a:rPr lang="ru-RU" dirty="0"/>
              <a:t> </a:t>
            </a:r>
            <a:r>
              <a:rPr lang="ru-RU" dirty="0" err="1"/>
              <a:t>file</a:t>
            </a:r>
            <a:endParaRPr lang="ru-RU" dirty="0"/>
          </a:p>
          <a:p>
            <a:r>
              <a:rPr lang="ru-RU" dirty="0"/>
              <a:t>}</a:t>
            </a:r>
          </a:p>
          <a:p>
            <a:endParaRPr lang="ru-RU" dirty="0"/>
          </a:p>
        </p:txBody>
      </p:sp>
    </p:spTree>
    <p:extLst>
      <p:ext uri="{BB962C8B-B14F-4D97-AF65-F5344CB8AC3E}">
        <p14:creationId xmlns:p14="http://schemas.microsoft.com/office/powerpoint/2010/main" val="37036873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SQLite and Room</a:t>
            </a:r>
          </a:p>
          <a:p>
            <a:endParaRPr lang="ru-RU" sz="4400" dirty="0">
              <a:solidFill>
                <a:schemeClr val="bg1"/>
              </a:solidFill>
            </a:endParaRPr>
          </a:p>
        </p:txBody>
      </p:sp>
    </p:spTree>
    <p:extLst>
      <p:ext uri="{BB962C8B-B14F-4D97-AF65-F5344CB8AC3E}">
        <p14:creationId xmlns:p14="http://schemas.microsoft.com/office/powerpoint/2010/main" val="3447200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SQLite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28</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076034"/>
            <a:ext cx="10711802" cy="5078313"/>
          </a:xfrm>
          <a:prstGeom prst="rect">
            <a:avLst/>
          </a:prstGeom>
        </p:spPr>
        <p:txBody>
          <a:bodyPr wrap="square">
            <a:spAutoFit/>
          </a:bodyPr>
          <a:lstStyle/>
          <a:p>
            <a:pPr marL="285750" indent="-285750">
              <a:buFont typeface="Arial" panose="020B0604020202020204" pitchFamily="34" charset="0"/>
              <a:buChar char="•"/>
            </a:pPr>
            <a:r>
              <a:rPr lang="en-US" dirty="0"/>
              <a:t>SQLite is a software library that implements a </a:t>
            </a:r>
            <a:r>
              <a:rPr lang="en-US" dirty="0" err="1"/>
              <a:t>selfcontained</a:t>
            </a:r>
            <a:r>
              <a:rPr lang="en-US" dirty="0"/>
              <a:t>, serverless, zero-configuration, transactional SQL database engine. </a:t>
            </a:r>
          </a:p>
          <a:p>
            <a:pPr marL="285750" indent="-285750">
              <a:buFont typeface="Arial" panose="020B0604020202020204" pitchFamily="34" charset="0"/>
              <a:buChar char="•"/>
            </a:pPr>
            <a:r>
              <a:rPr lang="en-US" dirty="0"/>
              <a:t>Android provides full support for SQLite databases. </a:t>
            </a:r>
          </a:p>
          <a:p>
            <a:pPr marL="285750" indent="-285750">
              <a:buFont typeface="Arial" panose="020B0604020202020204" pitchFamily="34" charset="0"/>
              <a:buChar char="•"/>
            </a:pPr>
            <a:r>
              <a:rPr lang="en-US" dirty="0"/>
              <a:t>Database is private to the application that creates it: i.e. any databases you create will be accessible to any class in the application, but not outside the application.</a:t>
            </a:r>
          </a:p>
          <a:p>
            <a:pPr marL="285750" indent="-285750">
              <a:buFont typeface="Arial" panose="020B0604020202020204" pitchFamily="34" charset="0"/>
              <a:buChar char="•"/>
            </a:pPr>
            <a:r>
              <a:rPr lang="en-US" dirty="0"/>
              <a:t>All databases are stored in /data/data/ &lt;</a:t>
            </a:r>
            <a:r>
              <a:rPr lang="en-US" dirty="0" err="1"/>
              <a:t>package_name</a:t>
            </a:r>
            <a:r>
              <a:rPr lang="en-US" dirty="0"/>
              <a:t>&gt;/databases folder on your device</a:t>
            </a:r>
          </a:p>
          <a:p>
            <a:endParaRPr lang="en-US" dirty="0"/>
          </a:p>
          <a:p>
            <a:endParaRPr lang="en-US" dirty="0"/>
          </a:p>
          <a:p>
            <a:r>
              <a:rPr lang="en-US" dirty="0"/>
              <a:t>It is possible to operate with SQLite databases directly using </a:t>
            </a:r>
            <a:r>
              <a:rPr lang="en-US" b="1" dirty="0"/>
              <a:t>SQLite API</a:t>
            </a:r>
            <a:r>
              <a:rPr lang="en-US" dirty="0"/>
              <a:t> defined in </a:t>
            </a:r>
            <a:r>
              <a:rPr lang="en-US" dirty="0" err="1"/>
              <a:t>android.database.sqlite</a:t>
            </a:r>
            <a:r>
              <a:rPr lang="en-US" dirty="0"/>
              <a:t> package. But nowadays it is recommended to use </a:t>
            </a:r>
            <a:r>
              <a:rPr lang="en-US" b="1" dirty="0"/>
              <a:t>Room Persistence Library </a:t>
            </a:r>
            <a:r>
              <a:rPr lang="en-US" dirty="0"/>
              <a:t>for DB operations. </a:t>
            </a:r>
          </a:p>
          <a:p>
            <a:endParaRPr lang="en-US" dirty="0"/>
          </a:p>
          <a:p>
            <a:r>
              <a:rPr lang="en-US" b="1" dirty="0"/>
              <a:t>Major problems with direct usage of SQLite usage are:</a:t>
            </a:r>
          </a:p>
          <a:p>
            <a:pPr marL="285750" indent="-285750">
              <a:buFont typeface="Arial" panose="020B0604020202020204" pitchFamily="34" charset="0"/>
              <a:buChar char="•"/>
            </a:pPr>
            <a:r>
              <a:rPr lang="en-US" dirty="0"/>
              <a:t>There is no compile-time verification of raw SQL queries. For example, if you write a SQL query with a wrong column name that does not exist in real database then it will give exception during runtime and you can not capture this issue during compile time.</a:t>
            </a:r>
          </a:p>
          <a:p>
            <a:pPr marL="285750" indent="-285750">
              <a:buFont typeface="Arial" panose="020B0604020202020204" pitchFamily="34" charset="0"/>
              <a:buChar char="•"/>
            </a:pPr>
            <a:r>
              <a:rPr lang="en-US" dirty="0"/>
              <a:t>As your schema changes, you need to update the affected SQL queries manually. This process can be time-consuming and error-prone.</a:t>
            </a:r>
          </a:p>
          <a:p>
            <a:pPr marL="285750" indent="-285750">
              <a:buFont typeface="Arial" panose="020B0604020202020204" pitchFamily="34" charset="0"/>
              <a:buChar char="•"/>
            </a:pPr>
            <a:r>
              <a:rPr lang="en-US" dirty="0"/>
              <a:t>You need to use lots of boilerplate code to convert between SQL queries and Java data objects (POJO).</a:t>
            </a:r>
          </a:p>
        </p:txBody>
      </p:sp>
    </p:spTree>
    <p:extLst>
      <p:ext uri="{BB962C8B-B14F-4D97-AF65-F5344CB8AC3E}">
        <p14:creationId xmlns:p14="http://schemas.microsoft.com/office/powerpoint/2010/main" val="2785042510"/>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Room Persistence Library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29</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076034"/>
            <a:ext cx="10711802" cy="2862322"/>
          </a:xfrm>
          <a:prstGeom prst="rect">
            <a:avLst/>
          </a:prstGeom>
        </p:spPr>
        <p:txBody>
          <a:bodyPr wrap="square">
            <a:spAutoFit/>
          </a:bodyPr>
          <a:lstStyle/>
          <a:p>
            <a:r>
              <a:rPr lang="en-US" dirty="0"/>
              <a:t>Room is an ORM, Object Relational Mapping library. In other words, Room will map our database objects to Java objects. Room provides an abstraction layer over SQLite to allow fluent database access while harnessing the full power of SQLite. It provides: </a:t>
            </a:r>
          </a:p>
          <a:p>
            <a:endParaRPr lang="en-US" dirty="0"/>
          </a:p>
          <a:p>
            <a:pPr marL="285750" indent="-285750">
              <a:buFont typeface="Arial" panose="020B0604020202020204" pitchFamily="34" charset="0"/>
              <a:buChar char="•"/>
            </a:pPr>
            <a:r>
              <a:rPr lang="en-US" dirty="0"/>
              <a:t>Compile-time verification of SQL queries. each @Query and @Entity is checked at the compile time, that preserves your app from crash issues at runtime and not only it checks the only syntax, but also missing tables.</a:t>
            </a:r>
          </a:p>
          <a:p>
            <a:pPr marL="285750" indent="-285750">
              <a:buFont typeface="Arial" panose="020B0604020202020204" pitchFamily="34" charset="0"/>
              <a:buChar char="•"/>
            </a:pPr>
            <a:r>
              <a:rPr lang="en-US" dirty="0"/>
              <a:t>Easy integration with other Architecture components (like </a:t>
            </a:r>
            <a:r>
              <a:rPr lang="en-US" dirty="0" err="1"/>
              <a:t>LiveData</a:t>
            </a:r>
            <a:r>
              <a:rPr lang="en-US" dirty="0"/>
              <a:t> or </a:t>
            </a:r>
            <a:r>
              <a:rPr lang="en-US" dirty="0" err="1"/>
              <a:t>RxJava</a:t>
            </a:r>
            <a:r>
              <a:rPr lang="en-US" dirty="0"/>
              <a:t>)</a:t>
            </a:r>
          </a:p>
          <a:p>
            <a:pPr marL="285750" indent="-285750">
              <a:buFont typeface="Arial" panose="020B0604020202020204" pitchFamily="34" charset="0"/>
              <a:buChar char="•"/>
            </a:pPr>
            <a:r>
              <a:rPr lang="en-US" dirty="0"/>
              <a:t>Less amount of boilerplate code to be written </a:t>
            </a:r>
          </a:p>
          <a:p>
            <a:endParaRPr lang="en-US" dirty="0"/>
          </a:p>
        </p:txBody>
      </p:sp>
    </p:spTree>
    <p:extLst>
      <p:ext uri="{BB962C8B-B14F-4D97-AF65-F5344CB8AC3E}">
        <p14:creationId xmlns:p14="http://schemas.microsoft.com/office/powerpoint/2010/main" val="152575968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93625" cy="646331"/>
          </a:xfrm>
          <a:prstGeom prst="rect">
            <a:avLst/>
          </a:prstGeom>
          <a:noFill/>
        </p:spPr>
        <p:txBody>
          <a:bodyPr wrap="square" rtlCol="0">
            <a:spAutoFit/>
          </a:bodyPr>
          <a:lstStyle/>
          <a:p>
            <a:r>
              <a:rPr lang="en-US" sz="3600" dirty="0"/>
              <a:t>Android Permissions Model</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7" y="943610"/>
            <a:ext cx="11982773" cy="507831"/>
          </a:xfrm>
          <a:prstGeom prst="rect">
            <a:avLst/>
          </a:prstGeom>
        </p:spPr>
        <p:txBody>
          <a:bodyPr wrap="square">
            <a:spAutoFit/>
          </a:bodyPr>
          <a:lstStyle/>
          <a:p>
            <a:pPr>
              <a:lnSpc>
                <a:spcPct val="150000"/>
              </a:lnSpc>
            </a:pPr>
            <a:r>
              <a:rPr lang="en-US" dirty="0"/>
              <a:t>Beginning Android 6.0 (API level 23), users grant permissions to apps while the app is running, not when they install the app. </a:t>
            </a:r>
            <a:endParaRPr lang="en-US" dirty="0">
              <a:cs typeface="Arial" charset="0"/>
            </a:endParaRPr>
          </a:p>
        </p:txBody>
      </p:sp>
      <p:sp>
        <p:nvSpPr>
          <p:cNvPr id="2" name="TextBox 1"/>
          <p:cNvSpPr txBox="1"/>
          <p:nvPr/>
        </p:nvSpPr>
        <p:spPr>
          <a:xfrm>
            <a:off x="360785" y="1545075"/>
            <a:ext cx="4006201" cy="369332"/>
          </a:xfrm>
          <a:prstGeom prst="rect">
            <a:avLst/>
          </a:prstGeom>
          <a:noFill/>
        </p:spPr>
        <p:txBody>
          <a:bodyPr wrap="square" rtlCol="0">
            <a:spAutoFit/>
          </a:bodyPr>
          <a:lstStyle/>
          <a:p>
            <a:r>
              <a:rPr lang="en-US" b="1" dirty="0"/>
              <a:t>System Permissions</a:t>
            </a:r>
            <a:endParaRPr lang="ru-RU" b="1" dirty="0"/>
          </a:p>
        </p:txBody>
      </p:sp>
      <p:cxnSp>
        <p:nvCxnSpPr>
          <p:cNvPr id="4" name="Elbow Connector 3"/>
          <p:cNvCxnSpPr/>
          <p:nvPr/>
        </p:nvCxnSpPr>
        <p:spPr>
          <a:xfrm>
            <a:off x="1308101" y="1914407"/>
            <a:ext cx="1689100" cy="360402"/>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a:off x="1308100" y="1915954"/>
            <a:ext cx="1689100" cy="1325602"/>
          </a:xfrm>
          <a:prstGeom prst="bentConnector3">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997200" y="1930877"/>
            <a:ext cx="7815695" cy="646331"/>
          </a:xfrm>
          <a:prstGeom prst="rect">
            <a:avLst/>
          </a:prstGeom>
        </p:spPr>
        <p:txBody>
          <a:bodyPr wrap="square">
            <a:spAutoFit/>
          </a:bodyPr>
          <a:lstStyle/>
          <a:p>
            <a:r>
              <a:rPr lang="en-US" b="1" dirty="0"/>
              <a:t>Normal permissions </a:t>
            </a:r>
            <a:r>
              <a:rPr lang="en-US" dirty="0"/>
              <a:t>do not directly risk the user's privacy. If your app lists a normal permission in its manifest, the system grants the permission automatically.</a:t>
            </a:r>
          </a:p>
        </p:txBody>
      </p:sp>
      <p:sp>
        <p:nvSpPr>
          <p:cNvPr id="14" name="Rectangle 13"/>
          <p:cNvSpPr/>
          <p:nvPr/>
        </p:nvSpPr>
        <p:spPr>
          <a:xfrm>
            <a:off x="3008735" y="2639844"/>
            <a:ext cx="8267700" cy="1200329"/>
          </a:xfrm>
          <a:prstGeom prst="rect">
            <a:avLst/>
          </a:prstGeom>
        </p:spPr>
        <p:txBody>
          <a:bodyPr wrap="square">
            <a:spAutoFit/>
          </a:bodyPr>
          <a:lstStyle/>
          <a:p>
            <a:r>
              <a:rPr lang="en-US" b="1" dirty="0"/>
              <a:t>Dangerous permissions </a:t>
            </a:r>
            <a:r>
              <a:rPr lang="en-US" dirty="0"/>
              <a:t>can give the app access to the user's confidential data. If your app lists a normal permission in its manifest, the system grants the permission automatically. If you list a dangerous permission, the user has to explicitly give approval to your app.</a:t>
            </a:r>
          </a:p>
        </p:txBody>
      </p:sp>
      <p:sp>
        <p:nvSpPr>
          <p:cNvPr id="15" name="Rectangle 14"/>
          <p:cNvSpPr/>
          <p:nvPr/>
        </p:nvSpPr>
        <p:spPr>
          <a:xfrm>
            <a:off x="400568" y="3800722"/>
            <a:ext cx="11607931" cy="2585323"/>
          </a:xfrm>
          <a:prstGeom prst="rect">
            <a:avLst/>
          </a:prstGeom>
        </p:spPr>
        <p:txBody>
          <a:bodyPr wrap="square">
            <a:spAutoFit/>
          </a:bodyPr>
          <a:lstStyle/>
          <a:p>
            <a:pPr marL="285750" indent="-285750">
              <a:buFont typeface="Arial" panose="020B0604020202020204" pitchFamily="34" charset="0"/>
              <a:buChar char="•"/>
            </a:pPr>
            <a:r>
              <a:rPr lang="en-US" dirty="0"/>
              <a:t>If the device is running Android 5.1 or lower, </a:t>
            </a:r>
            <a:r>
              <a:rPr lang="en-US" b="1" dirty="0"/>
              <a:t>or</a:t>
            </a:r>
            <a:r>
              <a:rPr lang="en-US" dirty="0"/>
              <a:t> your app's target SDK is 22 or lower: If you list a dangerous permission in  manifest, the user has to grant the permission when they install the app; if they do not grant the permission, the system does not install the app at all.</a:t>
            </a:r>
          </a:p>
          <a:p>
            <a:pPr marL="285750" indent="-285750">
              <a:buFont typeface="Arial" panose="020B0604020202020204" pitchFamily="34" charset="0"/>
              <a:buChar char="•"/>
            </a:pPr>
            <a:r>
              <a:rPr lang="en-US" dirty="0"/>
              <a:t>If the device is running Android 6.0 or higher, </a:t>
            </a:r>
            <a:r>
              <a:rPr lang="en-US" b="1" dirty="0"/>
              <a:t>and</a:t>
            </a:r>
            <a:r>
              <a:rPr lang="en-US" dirty="0"/>
              <a:t> your app's target SDK is 23 or higher: The app has to list the permissions in the manifest, </a:t>
            </a:r>
            <a:r>
              <a:rPr lang="en-US" b="1" dirty="0"/>
              <a:t>and</a:t>
            </a:r>
            <a:r>
              <a:rPr lang="en-US" dirty="0"/>
              <a:t> it must request each dangerous permission it needs while the app is running. The user can grant or deny each permission, and the app can continue to run with limited capabilities even if the user denies a permission request. Users can revoke permissions from any app at any time, even if the app targets a lower API level. You should test your app to verify that it behaves properly when it's missing a needed permission, regardless of what API level your app targets.</a:t>
            </a:r>
          </a:p>
        </p:txBody>
      </p:sp>
    </p:spTree>
    <p:extLst>
      <p:ext uri="{BB962C8B-B14F-4D97-AF65-F5344CB8AC3E}">
        <p14:creationId xmlns:p14="http://schemas.microsoft.com/office/powerpoint/2010/main" val="2634353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Components of Room DB</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30</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1014EB29-00ED-44C6-A693-5786AFA207E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6984" y="1076034"/>
            <a:ext cx="5715000" cy="516255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4C30ACE-C34A-4D69-AC16-90223C22C8EA}"/>
              </a:ext>
            </a:extLst>
          </p:cNvPr>
          <p:cNvSpPr txBox="1"/>
          <p:nvPr/>
        </p:nvSpPr>
        <p:spPr>
          <a:xfrm>
            <a:off x="6248400" y="1062295"/>
            <a:ext cx="5694784" cy="5355312"/>
          </a:xfrm>
          <a:prstGeom prst="rect">
            <a:avLst/>
          </a:prstGeom>
          <a:noFill/>
        </p:spPr>
        <p:txBody>
          <a:bodyPr wrap="square">
            <a:spAutoFit/>
          </a:bodyPr>
          <a:lstStyle/>
          <a:p>
            <a:r>
              <a:rPr lang="en-US" dirty="0"/>
              <a:t>There are three major components in Room:</a:t>
            </a:r>
          </a:p>
          <a:p>
            <a:endParaRPr lang="en-US" dirty="0"/>
          </a:p>
          <a:p>
            <a:pPr marL="285750" indent="-285750">
              <a:buFont typeface="Arial" panose="020B0604020202020204" pitchFamily="34" charset="0"/>
              <a:buChar char="•"/>
            </a:pPr>
            <a:r>
              <a:rPr lang="en-US" b="1" dirty="0"/>
              <a:t>The database class </a:t>
            </a:r>
            <a:r>
              <a:rPr lang="en-US" dirty="0"/>
              <a:t>that holds the database and serves as the main access point for the underlying connection to your app's persisted data.</a:t>
            </a:r>
          </a:p>
          <a:p>
            <a:pPr marL="285750" indent="-285750">
              <a:buFont typeface="Arial" panose="020B0604020202020204" pitchFamily="34" charset="0"/>
              <a:buChar char="•"/>
            </a:pPr>
            <a:r>
              <a:rPr lang="en-US" b="1" dirty="0"/>
              <a:t>Data entities </a:t>
            </a:r>
            <a:r>
              <a:rPr lang="en-US" dirty="0"/>
              <a:t>that represent tables in your app's database.</a:t>
            </a:r>
          </a:p>
          <a:p>
            <a:pPr marL="285750" indent="-285750">
              <a:buFont typeface="Arial" panose="020B0604020202020204" pitchFamily="34" charset="0"/>
              <a:buChar char="•"/>
            </a:pPr>
            <a:r>
              <a:rPr lang="en-US" b="1" dirty="0"/>
              <a:t>Data access objects (DAOs) </a:t>
            </a:r>
            <a:r>
              <a:rPr lang="en-US" dirty="0"/>
              <a:t>that provide methods that your app can use to query, update, insert, and delete data in the database.</a:t>
            </a:r>
          </a:p>
          <a:p>
            <a:pPr marL="285750" indent="-285750">
              <a:buFont typeface="Arial" panose="020B0604020202020204" pitchFamily="34" charset="0"/>
              <a:buChar char="•"/>
            </a:pPr>
            <a:endParaRPr lang="en-US" dirty="0"/>
          </a:p>
          <a:p>
            <a:r>
              <a:rPr lang="en-US" dirty="0"/>
              <a:t>The database class provides your app with instances of the DAOs associated with that database. In turn, the app can use the DAOs to retrieve data from the database as instances of the associated data entity objects. The app can also use the defined data entities to update rows from the corresponding tables, or to create new rows for insertion. Figure 1 illustrates the relationship between the different components of Room.</a:t>
            </a:r>
          </a:p>
        </p:txBody>
      </p:sp>
    </p:spTree>
    <p:extLst>
      <p:ext uri="{BB962C8B-B14F-4D97-AF65-F5344CB8AC3E}">
        <p14:creationId xmlns:p14="http://schemas.microsoft.com/office/powerpoint/2010/main" val="4261748535"/>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Data Entity – simple definition</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31</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64C30ACE-C34A-4D69-AC16-90223C22C8EA}"/>
              </a:ext>
            </a:extLst>
          </p:cNvPr>
          <p:cNvSpPr txBox="1"/>
          <p:nvPr/>
        </p:nvSpPr>
        <p:spPr>
          <a:xfrm>
            <a:off x="426098" y="981271"/>
            <a:ext cx="11582400" cy="1477328"/>
          </a:xfrm>
          <a:prstGeom prst="rect">
            <a:avLst/>
          </a:prstGeom>
          <a:noFill/>
        </p:spPr>
        <p:txBody>
          <a:bodyPr wrap="square">
            <a:spAutoFit/>
          </a:bodyPr>
          <a:lstStyle/>
          <a:p>
            <a:r>
              <a:rPr lang="en-US" dirty="0"/>
              <a:t>Each entity corresponds to a table in the associated Room database, and each instance of an entity represents a row of data in the corresponding table. That means you can use Room entities to define your database schema without writing any SQL code.</a:t>
            </a:r>
          </a:p>
          <a:p>
            <a:endParaRPr lang="en-US" dirty="0"/>
          </a:p>
          <a:p>
            <a:r>
              <a:rPr lang="en-US" dirty="0"/>
              <a:t>The following code defines a User data entity. Each instance of User represents a row in a user table in the app's database.</a:t>
            </a:r>
          </a:p>
        </p:txBody>
      </p:sp>
      <p:sp>
        <p:nvSpPr>
          <p:cNvPr id="18" name="TextBox 17">
            <a:extLst>
              <a:ext uri="{FF2B5EF4-FFF2-40B4-BE49-F238E27FC236}">
                <a16:creationId xmlns:a16="http://schemas.microsoft.com/office/drawing/2014/main" id="{9CA01729-03A4-45BC-A344-5F2BBE4ABFFE}"/>
              </a:ext>
            </a:extLst>
          </p:cNvPr>
          <p:cNvSpPr txBox="1"/>
          <p:nvPr/>
        </p:nvSpPr>
        <p:spPr>
          <a:xfrm>
            <a:off x="4054867" y="2672961"/>
            <a:ext cx="7512978" cy="2585323"/>
          </a:xfrm>
          <a:prstGeom prst="rect">
            <a:avLst/>
          </a:prstGeom>
          <a:noFill/>
        </p:spPr>
        <p:txBody>
          <a:bodyPr wrap="square">
            <a:spAutoFit/>
          </a:bodyPr>
          <a:lstStyle/>
          <a:p>
            <a:r>
              <a:rPr lang="en-US" dirty="0"/>
              <a:t>Each Room entity must define a primary key that uniquely identifies each row in the corresponding database table. The most straightforward way of doing this is to annotate a single column with @PrimaryKey.</a:t>
            </a:r>
          </a:p>
          <a:p>
            <a:endParaRPr lang="en-US" dirty="0"/>
          </a:p>
          <a:p>
            <a:r>
              <a:rPr lang="en-US" dirty="0"/>
              <a:t>If you need instances of an entity to be uniquely identified by a combination of multiple columns, you can define a composite primary key by listing those columns in the </a:t>
            </a:r>
            <a:r>
              <a:rPr lang="en-US" dirty="0" err="1"/>
              <a:t>primaryKeys</a:t>
            </a:r>
            <a:r>
              <a:rPr lang="en-US" dirty="0"/>
              <a:t> property of @Entity:</a:t>
            </a:r>
          </a:p>
          <a:p>
            <a:r>
              <a:rPr lang="en-US" dirty="0"/>
              <a:t>@Entity(primaryKeys = {"</a:t>
            </a:r>
            <a:r>
              <a:rPr lang="en-US" dirty="0" err="1"/>
              <a:t>firstName</a:t>
            </a:r>
            <a:r>
              <a:rPr lang="en-US" dirty="0"/>
              <a:t>", "</a:t>
            </a:r>
            <a:r>
              <a:rPr lang="en-US" dirty="0" err="1"/>
              <a:t>lastName</a:t>
            </a:r>
            <a:r>
              <a:rPr lang="en-US" dirty="0"/>
              <a:t>"})</a:t>
            </a:r>
          </a:p>
          <a:p>
            <a:endParaRPr lang="en-US" dirty="0"/>
          </a:p>
        </p:txBody>
      </p:sp>
      <p:sp>
        <p:nvSpPr>
          <p:cNvPr id="5" name="TextBox 4">
            <a:extLst>
              <a:ext uri="{FF2B5EF4-FFF2-40B4-BE49-F238E27FC236}">
                <a16:creationId xmlns:a16="http://schemas.microsoft.com/office/drawing/2014/main" id="{79D4FB25-65F1-2CE1-1F1B-20A05DCAE623}"/>
              </a:ext>
            </a:extLst>
          </p:cNvPr>
          <p:cNvSpPr txBox="1"/>
          <p:nvPr/>
        </p:nvSpPr>
        <p:spPr>
          <a:xfrm>
            <a:off x="524289" y="2672961"/>
            <a:ext cx="3371851" cy="2308324"/>
          </a:xfrm>
          <a:prstGeom prst="rect">
            <a:avLst/>
          </a:prstGeom>
          <a:noFill/>
          <a:ln>
            <a:solidFill>
              <a:schemeClr val="tx1"/>
            </a:solidFill>
          </a:ln>
        </p:spPr>
        <p:txBody>
          <a:bodyPr wrap="square">
            <a:spAutoFit/>
          </a:bodyPr>
          <a:lstStyle/>
          <a:p>
            <a:r>
              <a:rPr lang="ru-RU" dirty="0"/>
              <a:t>@Entity</a:t>
            </a:r>
          </a:p>
          <a:p>
            <a:r>
              <a:rPr lang="ru-RU" dirty="0" err="1"/>
              <a:t>data</a:t>
            </a:r>
            <a:r>
              <a:rPr lang="ru-RU" dirty="0"/>
              <a:t> </a:t>
            </a:r>
            <a:r>
              <a:rPr lang="ru-RU" dirty="0" err="1"/>
              <a:t>class</a:t>
            </a:r>
            <a:r>
              <a:rPr lang="ru-RU" dirty="0"/>
              <a:t> User(</a:t>
            </a:r>
          </a:p>
          <a:p>
            <a:r>
              <a:rPr lang="ru-RU" dirty="0"/>
              <a:t>    @PrimaryKey</a:t>
            </a:r>
          </a:p>
          <a:p>
            <a:r>
              <a:rPr lang="ru-RU" dirty="0"/>
              <a:t>    </a:t>
            </a:r>
            <a:r>
              <a:rPr lang="ru-RU" dirty="0" err="1"/>
              <a:t>val</a:t>
            </a:r>
            <a:r>
              <a:rPr lang="ru-RU" dirty="0"/>
              <a:t> </a:t>
            </a:r>
            <a:r>
              <a:rPr lang="ru-RU" dirty="0" err="1"/>
              <a:t>id</a:t>
            </a:r>
            <a:r>
              <a:rPr lang="ru-RU" dirty="0"/>
              <a:t>: Int,</a:t>
            </a:r>
          </a:p>
          <a:p>
            <a:r>
              <a:rPr lang="ru-RU" dirty="0"/>
              <a:t>    </a:t>
            </a:r>
            <a:r>
              <a:rPr lang="ru-RU" dirty="0" err="1"/>
              <a:t>val</a:t>
            </a:r>
            <a:r>
              <a:rPr lang="ru-RU" dirty="0"/>
              <a:t> </a:t>
            </a:r>
            <a:r>
              <a:rPr lang="ru-RU" dirty="0" err="1"/>
              <a:t>firstName</a:t>
            </a:r>
            <a:r>
              <a:rPr lang="ru-RU" dirty="0"/>
              <a:t>: </a:t>
            </a:r>
            <a:r>
              <a:rPr lang="ru-RU" dirty="0" err="1"/>
              <a:t>String</a:t>
            </a:r>
            <a:r>
              <a:rPr lang="ru-RU" dirty="0"/>
              <a:t>,</a:t>
            </a:r>
          </a:p>
          <a:p>
            <a:r>
              <a:rPr lang="ru-RU" dirty="0"/>
              <a:t>    </a:t>
            </a:r>
            <a:r>
              <a:rPr lang="ru-RU" dirty="0" err="1"/>
              <a:t>val</a:t>
            </a:r>
            <a:r>
              <a:rPr lang="ru-RU" dirty="0"/>
              <a:t> </a:t>
            </a:r>
            <a:r>
              <a:rPr lang="ru-RU" dirty="0" err="1"/>
              <a:t>lastName</a:t>
            </a:r>
            <a:r>
              <a:rPr lang="ru-RU" dirty="0"/>
              <a:t>: </a:t>
            </a:r>
            <a:r>
              <a:rPr lang="ru-RU" dirty="0" err="1"/>
              <a:t>String</a:t>
            </a:r>
            <a:endParaRPr lang="ru-RU" dirty="0"/>
          </a:p>
          <a:p>
            <a:r>
              <a:rPr lang="ru-RU" dirty="0"/>
              <a:t>)</a:t>
            </a:r>
          </a:p>
          <a:p>
            <a:endParaRPr lang="ru-RU" dirty="0"/>
          </a:p>
        </p:txBody>
      </p:sp>
    </p:spTree>
    <p:extLst>
      <p:ext uri="{BB962C8B-B14F-4D97-AF65-F5344CB8AC3E}">
        <p14:creationId xmlns:p14="http://schemas.microsoft.com/office/powerpoint/2010/main" val="1352435775"/>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Data Entity – name aliases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32</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05E778F-022E-4794-ADE7-45A66E5B84D3}"/>
              </a:ext>
            </a:extLst>
          </p:cNvPr>
          <p:cNvSpPr txBox="1"/>
          <p:nvPr/>
        </p:nvSpPr>
        <p:spPr>
          <a:xfrm>
            <a:off x="5070483" y="987938"/>
            <a:ext cx="6097712" cy="2308324"/>
          </a:xfrm>
          <a:prstGeom prst="rect">
            <a:avLst/>
          </a:prstGeom>
          <a:noFill/>
        </p:spPr>
        <p:txBody>
          <a:bodyPr wrap="square">
            <a:spAutoFit/>
          </a:bodyPr>
          <a:lstStyle/>
          <a:p>
            <a:r>
              <a:rPr lang="en-US" dirty="0"/>
              <a:t>By default, Room uses the class name as the database table name. If you want the table to have a different name, set the </a:t>
            </a:r>
            <a:r>
              <a:rPr lang="en-US" dirty="0" err="1"/>
              <a:t>tableName</a:t>
            </a:r>
            <a:r>
              <a:rPr lang="en-US" dirty="0"/>
              <a:t> property of the @Entity annotation. Similarly, Room uses the field names as column names in the database by default. If you want a column to have a different name, add the @ColumnInfo annotation to the field and set the name property. The following example demonstrates custom names for tables and columns:</a:t>
            </a:r>
          </a:p>
        </p:txBody>
      </p:sp>
      <p:sp>
        <p:nvSpPr>
          <p:cNvPr id="3" name="TextBox 2">
            <a:extLst>
              <a:ext uri="{FF2B5EF4-FFF2-40B4-BE49-F238E27FC236}">
                <a16:creationId xmlns:a16="http://schemas.microsoft.com/office/drawing/2014/main" id="{56E66D44-F1A8-44F7-939A-7E24A60B99ED}"/>
              </a:ext>
            </a:extLst>
          </p:cNvPr>
          <p:cNvSpPr txBox="1"/>
          <p:nvPr/>
        </p:nvSpPr>
        <p:spPr>
          <a:xfrm>
            <a:off x="426098" y="987938"/>
            <a:ext cx="4424198" cy="3416320"/>
          </a:xfrm>
          <a:prstGeom prst="rect">
            <a:avLst/>
          </a:prstGeom>
          <a:noFill/>
          <a:ln>
            <a:solidFill>
              <a:schemeClr val="tx1"/>
            </a:solidFill>
          </a:ln>
        </p:spPr>
        <p:txBody>
          <a:bodyPr wrap="square">
            <a:spAutoFit/>
          </a:bodyPr>
          <a:lstStyle/>
          <a:p>
            <a:r>
              <a:rPr lang="ru-RU" dirty="0"/>
              <a:t>@Entity(tableName = "</a:t>
            </a:r>
            <a:r>
              <a:rPr lang="ru-RU" dirty="0" err="1"/>
              <a:t>users</a:t>
            </a:r>
            <a:r>
              <a:rPr lang="ru-RU" dirty="0"/>
              <a:t>")</a:t>
            </a:r>
          </a:p>
          <a:p>
            <a:r>
              <a:rPr lang="ru-RU" dirty="0" err="1"/>
              <a:t>data</a:t>
            </a:r>
            <a:r>
              <a:rPr lang="ru-RU" dirty="0"/>
              <a:t> </a:t>
            </a:r>
            <a:r>
              <a:rPr lang="ru-RU" dirty="0" err="1"/>
              <a:t>class</a:t>
            </a:r>
            <a:r>
              <a:rPr lang="ru-RU" dirty="0"/>
              <a:t> User(</a:t>
            </a:r>
          </a:p>
          <a:p>
            <a:r>
              <a:rPr lang="ru-RU" dirty="0"/>
              <a:t>    @PrimaryKey</a:t>
            </a:r>
          </a:p>
          <a:p>
            <a:r>
              <a:rPr lang="ru-RU" dirty="0"/>
              <a:t>    </a:t>
            </a:r>
            <a:r>
              <a:rPr lang="ru-RU" dirty="0" err="1"/>
              <a:t>val</a:t>
            </a:r>
            <a:r>
              <a:rPr lang="ru-RU" dirty="0"/>
              <a:t> </a:t>
            </a:r>
            <a:r>
              <a:rPr lang="ru-RU" dirty="0" err="1"/>
              <a:t>id</a:t>
            </a:r>
            <a:r>
              <a:rPr lang="ru-RU" dirty="0"/>
              <a:t>: Int,</a:t>
            </a:r>
          </a:p>
          <a:p>
            <a:endParaRPr lang="ru-RU" dirty="0"/>
          </a:p>
          <a:p>
            <a:r>
              <a:rPr lang="ru-RU" dirty="0"/>
              <a:t>    @ColumnInfo(name = "</a:t>
            </a:r>
            <a:r>
              <a:rPr lang="ru-RU" dirty="0" err="1"/>
              <a:t>first_name</a:t>
            </a:r>
            <a:r>
              <a:rPr lang="ru-RU" dirty="0"/>
              <a:t>")</a:t>
            </a:r>
          </a:p>
          <a:p>
            <a:r>
              <a:rPr lang="ru-RU" dirty="0"/>
              <a:t>    </a:t>
            </a:r>
            <a:r>
              <a:rPr lang="ru-RU" dirty="0" err="1"/>
              <a:t>val</a:t>
            </a:r>
            <a:r>
              <a:rPr lang="ru-RU" dirty="0"/>
              <a:t> </a:t>
            </a:r>
            <a:r>
              <a:rPr lang="ru-RU" dirty="0" err="1"/>
              <a:t>firstName</a:t>
            </a:r>
            <a:r>
              <a:rPr lang="ru-RU" dirty="0"/>
              <a:t>: </a:t>
            </a:r>
            <a:r>
              <a:rPr lang="ru-RU" dirty="0" err="1"/>
              <a:t>String</a:t>
            </a:r>
            <a:r>
              <a:rPr lang="ru-RU" dirty="0"/>
              <a:t>,</a:t>
            </a:r>
          </a:p>
          <a:p>
            <a:endParaRPr lang="ru-RU" dirty="0"/>
          </a:p>
          <a:p>
            <a:r>
              <a:rPr lang="ru-RU" dirty="0"/>
              <a:t>    @ColumnInfo(name = "</a:t>
            </a:r>
            <a:r>
              <a:rPr lang="ru-RU" dirty="0" err="1"/>
              <a:t>last_name</a:t>
            </a:r>
            <a:r>
              <a:rPr lang="ru-RU" dirty="0"/>
              <a:t>")</a:t>
            </a:r>
          </a:p>
          <a:p>
            <a:r>
              <a:rPr lang="ru-RU" dirty="0"/>
              <a:t>    </a:t>
            </a:r>
            <a:r>
              <a:rPr lang="ru-RU" dirty="0" err="1"/>
              <a:t>val</a:t>
            </a:r>
            <a:r>
              <a:rPr lang="ru-RU" dirty="0"/>
              <a:t> </a:t>
            </a:r>
            <a:r>
              <a:rPr lang="ru-RU" dirty="0" err="1"/>
              <a:t>lastName</a:t>
            </a:r>
            <a:r>
              <a:rPr lang="ru-RU" dirty="0"/>
              <a:t>: </a:t>
            </a:r>
            <a:r>
              <a:rPr lang="ru-RU" dirty="0" err="1"/>
              <a:t>String</a:t>
            </a:r>
            <a:endParaRPr lang="ru-RU" dirty="0"/>
          </a:p>
          <a:p>
            <a:r>
              <a:rPr lang="ru-RU" dirty="0"/>
              <a:t>)</a:t>
            </a:r>
          </a:p>
          <a:p>
            <a:endParaRPr lang="ru-RU" dirty="0"/>
          </a:p>
        </p:txBody>
      </p:sp>
    </p:spTree>
    <p:extLst>
      <p:ext uri="{BB962C8B-B14F-4D97-AF65-F5344CB8AC3E}">
        <p14:creationId xmlns:p14="http://schemas.microsoft.com/office/powerpoint/2010/main" val="402784563"/>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Data Entity – ignore fields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33</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05E778F-022E-4794-ADE7-45A66E5B84D3}"/>
              </a:ext>
            </a:extLst>
          </p:cNvPr>
          <p:cNvSpPr txBox="1"/>
          <p:nvPr/>
        </p:nvSpPr>
        <p:spPr>
          <a:xfrm>
            <a:off x="5050605" y="1441827"/>
            <a:ext cx="6097712" cy="923330"/>
          </a:xfrm>
          <a:prstGeom prst="rect">
            <a:avLst/>
          </a:prstGeom>
          <a:noFill/>
        </p:spPr>
        <p:txBody>
          <a:bodyPr wrap="square">
            <a:spAutoFit/>
          </a:bodyPr>
          <a:lstStyle/>
          <a:p>
            <a:r>
              <a:rPr lang="en-US" dirty="0"/>
              <a:t>By default, Room creates a column for each field that's defined in the entity. If an entity has fields that you don't want to persist, you can annotate them using @Ignore</a:t>
            </a:r>
          </a:p>
        </p:txBody>
      </p:sp>
      <p:sp>
        <p:nvSpPr>
          <p:cNvPr id="3" name="TextBox 2">
            <a:extLst>
              <a:ext uri="{FF2B5EF4-FFF2-40B4-BE49-F238E27FC236}">
                <a16:creationId xmlns:a16="http://schemas.microsoft.com/office/drawing/2014/main" id="{53E73854-8369-3FF2-6C06-A3E50B2D97AF}"/>
              </a:ext>
            </a:extLst>
          </p:cNvPr>
          <p:cNvSpPr txBox="1"/>
          <p:nvPr/>
        </p:nvSpPr>
        <p:spPr>
          <a:xfrm>
            <a:off x="426098" y="1095556"/>
            <a:ext cx="3581084" cy="3139321"/>
          </a:xfrm>
          <a:prstGeom prst="rect">
            <a:avLst/>
          </a:prstGeom>
          <a:noFill/>
          <a:ln>
            <a:solidFill>
              <a:schemeClr val="tx1"/>
            </a:solidFill>
          </a:ln>
        </p:spPr>
        <p:txBody>
          <a:bodyPr wrap="square">
            <a:spAutoFit/>
          </a:bodyPr>
          <a:lstStyle/>
          <a:p>
            <a:r>
              <a:rPr lang="ru-RU" dirty="0"/>
              <a:t>@Entity</a:t>
            </a:r>
          </a:p>
          <a:p>
            <a:r>
              <a:rPr lang="ru-RU" dirty="0" err="1"/>
              <a:t>data</a:t>
            </a:r>
            <a:r>
              <a:rPr lang="ru-RU" dirty="0"/>
              <a:t> </a:t>
            </a:r>
            <a:r>
              <a:rPr lang="ru-RU" dirty="0" err="1"/>
              <a:t>class</a:t>
            </a:r>
            <a:r>
              <a:rPr lang="ru-RU" dirty="0"/>
              <a:t> User(</a:t>
            </a:r>
          </a:p>
          <a:p>
            <a:r>
              <a:rPr lang="ru-RU" dirty="0"/>
              <a:t>    @PrimaryKey</a:t>
            </a:r>
          </a:p>
          <a:p>
            <a:r>
              <a:rPr lang="ru-RU" dirty="0"/>
              <a:t>    </a:t>
            </a:r>
            <a:r>
              <a:rPr lang="ru-RU" dirty="0" err="1"/>
              <a:t>val</a:t>
            </a:r>
            <a:r>
              <a:rPr lang="ru-RU" dirty="0"/>
              <a:t> </a:t>
            </a:r>
            <a:r>
              <a:rPr lang="ru-RU" dirty="0" err="1"/>
              <a:t>id</a:t>
            </a:r>
            <a:r>
              <a:rPr lang="ru-RU" dirty="0"/>
              <a:t>: Int,</a:t>
            </a:r>
          </a:p>
          <a:p>
            <a:r>
              <a:rPr lang="ru-RU" dirty="0"/>
              <a:t>    </a:t>
            </a:r>
            <a:r>
              <a:rPr lang="ru-RU" dirty="0" err="1"/>
              <a:t>val</a:t>
            </a:r>
            <a:r>
              <a:rPr lang="ru-RU" dirty="0"/>
              <a:t> </a:t>
            </a:r>
            <a:r>
              <a:rPr lang="ru-RU" dirty="0" err="1"/>
              <a:t>firstName</a:t>
            </a:r>
            <a:r>
              <a:rPr lang="ru-RU" dirty="0"/>
              <a:t>: </a:t>
            </a:r>
            <a:r>
              <a:rPr lang="ru-RU" dirty="0" err="1"/>
              <a:t>String</a:t>
            </a:r>
            <a:r>
              <a:rPr lang="ru-RU" dirty="0"/>
              <a:t>,</a:t>
            </a:r>
          </a:p>
          <a:p>
            <a:r>
              <a:rPr lang="ru-RU" dirty="0"/>
              <a:t>    </a:t>
            </a:r>
            <a:r>
              <a:rPr lang="ru-RU" dirty="0" err="1"/>
              <a:t>val</a:t>
            </a:r>
            <a:r>
              <a:rPr lang="ru-RU" dirty="0"/>
              <a:t> </a:t>
            </a:r>
            <a:r>
              <a:rPr lang="ru-RU" dirty="0" err="1"/>
              <a:t>lastName</a:t>
            </a:r>
            <a:r>
              <a:rPr lang="ru-RU" dirty="0"/>
              <a:t>: </a:t>
            </a:r>
            <a:r>
              <a:rPr lang="ru-RU" dirty="0" err="1"/>
              <a:t>String</a:t>
            </a:r>
            <a:endParaRPr lang="ru-RU" dirty="0"/>
          </a:p>
          <a:p>
            <a:r>
              <a:rPr lang="ru-RU" dirty="0"/>
              <a:t>) {</a:t>
            </a:r>
          </a:p>
          <a:p>
            <a:r>
              <a:rPr lang="ru-RU" dirty="0"/>
              <a:t>    @Ignore</a:t>
            </a:r>
          </a:p>
          <a:p>
            <a:r>
              <a:rPr lang="ru-RU" dirty="0"/>
              <a:t>    </a:t>
            </a:r>
            <a:r>
              <a:rPr lang="ru-RU" dirty="0" err="1"/>
              <a:t>var</a:t>
            </a:r>
            <a:r>
              <a:rPr lang="ru-RU" dirty="0"/>
              <a:t> </a:t>
            </a:r>
            <a:r>
              <a:rPr lang="ru-RU" dirty="0" err="1"/>
              <a:t>picture</a:t>
            </a:r>
            <a:r>
              <a:rPr lang="ru-RU" dirty="0"/>
              <a:t>: </a:t>
            </a:r>
            <a:r>
              <a:rPr lang="ru-RU" dirty="0" err="1"/>
              <a:t>Bitmap</a:t>
            </a:r>
            <a:r>
              <a:rPr lang="ru-RU" dirty="0"/>
              <a:t>? = </a:t>
            </a:r>
            <a:r>
              <a:rPr lang="ru-RU" dirty="0" err="1"/>
              <a:t>null</a:t>
            </a:r>
            <a:endParaRPr lang="ru-RU" dirty="0"/>
          </a:p>
          <a:p>
            <a:r>
              <a:rPr lang="ru-RU" dirty="0"/>
              <a:t>}</a:t>
            </a:r>
          </a:p>
          <a:p>
            <a:endParaRPr lang="ru-RU" dirty="0"/>
          </a:p>
        </p:txBody>
      </p:sp>
    </p:spTree>
    <p:extLst>
      <p:ext uri="{BB962C8B-B14F-4D97-AF65-F5344CB8AC3E}">
        <p14:creationId xmlns:p14="http://schemas.microsoft.com/office/powerpoint/2010/main" val="636962561"/>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Data Access Object (DAO) – basic case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34</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E05E778F-022E-4794-ADE7-45A66E5B84D3}"/>
              </a:ext>
            </a:extLst>
          </p:cNvPr>
          <p:cNvSpPr txBox="1"/>
          <p:nvPr/>
        </p:nvSpPr>
        <p:spPr>
          <a:xfrm>
            <a:off x="454673" y="1076034"/>
            <a:ext cx="11308702" cy="2031325"/>
          </a:xfrm>
          <a:prstGeom prst="rect">
            <a:avLst/>
          </a:prstGeom>
          <a:noFill/>
        </p:spPr>
        <p:txBody>
          <a:bodyPr wrap="square">
            <a:spAutoFit/>
          </a:bodyPr>
          <a:lstStyle/>
          <a:p>
            <a:r>
              <a:rPr lang="en-US" dirty="0"/>
              <a:t>When you use the Room persistence library to store your app's data, you interact with the stored data by defining data access objects, or DAOs. Each DAO includes methods that offer abstract access to your app's database. At compile time, Room automatically generates implementations of the DAOs that you define.</a:t>
            </a:r>
          </a:p>
          <a:p>
            <a:endParaRPr lang="en-US" dirty="0"/>
          </a:p>
          <a:p>
            <a:r>
              <a:rPr lang="en-US" dirty="0"/>
              <a:t>You can define each DAO as either an interface or an abstract class. For basic use cases, you should usually use an interface. In either case, you must always annotate your DAOs with @Dao. DAOs don't have properties, but they do define one or more methods for interacting with the data in your app's database.</a:t>
            </a:r>
          </a:p>
        </p:txBody>
      </p:sp>
      <p:sp>
        <p:nvSpPr>
          <p:cNvPr id="3" name="TextBox 2">
            <a:extLst>
              <a:ext uri="{FF2B5EF4-FFF2-40B4-BE49-F238E27FC236}">
                <a16:creationId xmlns:a16="http://schemas.microsoft.com/office/drawing/2014/main" id="{87C6EF2A-EC53-A93D-8DA3-7816338B52AC}"/>
              </a:ext>
            </a:extLst>
          </p:cNvPr>
          <p:cNvSpPr txBox="1"/>
          <p:nvPr/>
        </p:nvSpPr>
        <p:spPr>
          <a:xfrm>
            <a:off x="532296" y="3107359"/>
            <a:ext cx="6097656" cy="3139321"/>
          </a:xfrm>
          <a:prstGeom prst="rect">
            <a:avLst/>
          </a:prstGeom>
          <a:noFill/>
          <a:ln>
            <a:solidFill>
              <a:schemeClr val="tx1"/>
            </a:solidFill>
          </a:ln>
        </p:spPr>
        <p:txBody>
          <a:bodyPr wrap="square">
            <a:spAutoFit/>
          </a:bodyPr>
          <a:lstStyle/>
          <a:p>
            <a:r>
              <a:rPr lang="ru-RU" dirty="0"/>
              <a:t>@Dao</a:t>
            </a:r>
          </a:p>
          <a:p>
            <a:r>
              <a:rPr lang="ru-RU" dirty="0" err="1"/>
              <a:t>interface</a:t>
            </a:r>
            <a:r>
              <a:rPr lang="ru-RU" dirty="0"/>
              <a:t> </a:t>
            </a:r>
            <a:r>
              <a:rPr lang="ru-RU" dirty="0" err="1"/>
              <a:t>UserDao</a:t>
            </a:r>
            <a:r>
              <a:rPr lang="ru-RU" dirty="0"/>
              <a:t> {</a:t>
            </a:r>
          </a:p>
          <a:p>
            <a:r>
              <a:rPr lang="ru-RU" dirty="0"/>
              <a:t>    @Insert</a:t>
            </a:r>
          </a:p>
          <a:p>
            <a:r>
              <a:rPr lang="ru-RU" dirty="0"/>
              <a:t>    </a:t>
            </a:r>
            <a:r>
              <a:rPr lang="ru-RU" dirty="0" err="1"/>
              <a:t>fun</a:t>
            </a:r>
            <a:r>
              <a:rPr lang="ru-RU" dirty="0"/>
              <a:t> </a:t>
            </a:r>
            <a:r>
              <a:rPr lang="ru-RU" dirty="0" err="1"/>
              <a:t>insertAll</a:t>
            </a:r>
            <a:r>
              <a:rPr lang="ru-RU" dirty="0"/>
              <a:t>(</a:t>
            </a:r>
            <a:r>
              <a:rPr lang="ru-RU" dirty="0" err="1"/>
              <a:t>vararg</a:t>
            </a:r>
            <a:r>
              <a:rPr lang="ru-RU" dirty="0"/>
              <a:t> </a:t>
            </a:r>
            <a:r>
              <a:rPr lang="ru-RU" dirty="0" err="1"/>
              <a:t>users</a:t>
            </a:r>
            <a:r>
              <a:rPr lang="ru-RU" dirty="0"/>
              <a:t>: User)</a:t>
            </a:r>
          </a:p>
          <a:p>
            <a:endParaRPr lang="ru-RU" dirty="0"/>
          </a:p>
          <a:p>
            <a:r>
              <a:rPr lang="ru-RU" dirty="0"/>
              <a:t>    @Delete</a:t>
            </a:r>
          </a:p>
          <a:p>
            <a:r>
              <a:rPr lang="ru-RU" dirty="0"/>
              <a:t>    </a:t>
            </a:r>
            <a:r>
              <a:rPr lang="ru-RU" dirty="0" err="1"/>
              <a:t>fun</a:t>
            </a:r>
            <a:r>
              <a:rPr lang="ru-RU" dirty="0"/>
              <a:t> </a:t>
            </a:r>
            <a:r>
              <a:rPr lang="ru-RU" dirty="0" err="1"/>
              <a:t>delete</a:t>
            </a:r>
            <a:r>
              <a:rPr lang="ru-RU" dirty="0"/>
              <a:t>(</a:t>
            </a:r>
            <a:r>
              <a:rPr lang="ru-RU" dirty="0" err="1"/>
              <a:t>user</a:t>
            </a:r>
            <a:r>
              <a:rPr lang="ru-RU" dirty="0"/>
              <a:t>: User)</a:t>
            </a:r>
          </a:p>
          <a:p>
            <a:endParaRPr lang="ru-RU" dirty="0"/>
          </a:p>
          <a:p>
            <a:r>
              <a:rPr lang="ru-RU" dirty="0"/>
              <a:t>    @Query("SELECT * FROM </a:t>
            </a:r>
            <a:r>
              <a:rPr lang="ru-RU" dirty="0" err="1"/>
              <a:t>user</a:t>
            </a:r>
            <a:r>
              <a:rPr lang="ru-RU" dirty="0"/>
              <a:t>")</a:t>
            </a:r>
          </a:p>
          <a:p>
            <a:r>
              <a:rPr lang="ru-RU" dirty="0"/>
              <a:t>    </a:t>
            </a:r>
            <a:r>
              <a:rPr lang="ru-RU" dirty="0" err="1"/>
              <a:t>fun</a:t>
            </a:r>
            <a:r>
              <a:rPr lang="ru-RU" dirty="0"/>
              <a:t> </a:t>
            </a:r>
            <a:r>
              <a:rPr lang="ru-RU" dirty="0" err="1"/>
              <a:t>getAll</a:t>
            </a:r>
            <a:r>
              <a:rPr lang="ru-RU" dirty="0"/>
              <a:t>(): List&lt;User&gt;</a:t>
            </a:r>
          </a:p>
          <a:p>
            <a:r>
              <a:rPr lang="ru-RU" dirty="0"/>
              <a:t>}</a:t>
            </a:r>
          </a:p>
        </p:txBody>
      </p:sp>
    </p:spTree>
    <p:extLst>
      <p:ext uri="{BB962C8B-B14F-4D97-AF65-F5344CB8AC3E}">
        <p14:creationId xmlns:p14="http://schemas.microsoft.com/office/powerpoint/2010/main" val="3449949886"/>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Data Access Object (DAO) – method types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35</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23E0D947-BF8F-44F4-A18F-4589EEA5D2C4}"/>
              </a:ext>
            </a:extLst>
          </p:cNvPr>
          <p:cNvSpPr/>
          <p:nvPr/>
        </p:nvSpPr>
        <p:spPr>
          <a:xfrm>
            <a:off x="4740599" y="1400652"/>
            <a:ext cx="2681555" cy="6369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DAO methods</a:t>
            </a:r>
          </a:p>
        </p:txBody>
      </p:sp>
      <p:sp>
        <p:nvSpPr>
          <p:cNvPr id="4" name="Rectangle 3">
            <a:extLst>
              <a:ext uri="{FF2B5EF4-FFF2-40B4-BE49-F238E27FC236}">
                <a16:creationId xmlns:a16="http://schemas.microsoft.com/office/drawing/2014/main" id="{356E47EF-A996-405C-8E23-092E1C6BE9E7}"/>
              </a:ext>
            </a:extLst>
          </p:cNvPr>
          <p:cNvSpPr/>
          <p:nvPr/>
        </p:nvSpPr>
        <p:spPr>
          <a:xfrm>
            <a:off x="1648078" y="2735384"/>
            <a:ext cx="4199700" cy="3028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Convenience methods that let you insert, update, and delete rows in your database without writing any SQL code. Room provides convenience annotations for defining methods that perform simple inserts, updates, and deletes without requiring you to write a SQL statement.</a:t>
            </a:r>
          </a:p>
          <a:p>
            <a:endParaRPr lang="en-US" sz="2000" dirty="0"/>
          </a:p>
        </p:txBody>
      </p:sp>
      <p:sp>
        <p:nvSpPr>
          <p:cNvPr id="15" name="Rectangle 14">
            <a:extLst>
              <a:ext uri="{FF2B5EF4-FFF2-40B4-BE49-F238E27FC236}">
                <a16:creationId xmlns:a16="http://schemas.microsoft.com/office/drawing/2014/main" id="{2085E072-3D7D-408A-BB06-340C2938B478}"/>
              </a:ext>
            </a:extLst>
          </p:cNvPr>
          <p:cNvSpPr/>
          <p:nvPr/>
        </p:nvSpPr>
        <p:spPr>
          <a:xfrm>
            <a:off x="6344222" y="2735384"/>
            <a:ext cx="5009577" cy="30284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t>Query methods that let you write your own SQL query to interact with the database. The @Query annotation allows you to write SQL statements and expose them as DAO methods. Use these query methods to query data from your app's database, or when you need to perform more complex inserts, updates, and deletes. Room validates SQL queries at compile time. </a:t>
            </a:r>
          </a:p>
        </p:txBody>
      </p:sp>
      <p:sp>
        <p:nvSpPr>
          <p:cNvPr id="5" name="Arrow: Down 4">
            <a:extLst>
              <a:ext uri="{FF2B5EF4-FFF2-40B4-BE49-F238E27FC236}">
                <a16:creationId xmlns:a16="http://schemas.microsoft.com/office/drawing/2014/main" id="{2209850A-3F83-4050-B5B0-04D23ECAF176}"/>
              </a:ext>
            </a:extLst>
          </p:cNvPr>
          <p:cNvSpPr/>
          <p:nvPr/>
        </p:nvSpPr>
        <p:spPr>
          <a:xfrm>
            <a:off x="5053329" y="2045497"/>
            <a:ext cx="431515" cy="7089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15">
            <a:extLst>
              <a:ext uri="{FF2B5EF4-FFF2-40B4-BE49-F238E27FC236}">
                <a16:creationId xmlns:a16="http://schemas.microsoft.com/office/drawing/2014/main" id="{E81005F5-0375-4F9A-A884-F1A809BF3E41}"/>
              </a:ext>
            </a:extLst>
          </p:cNvPr>
          <p:cNvSpPr/>
          <p:nvPr/>
        </p:nvSpPr>
        <p:spPr>
          <a:xfrm>
            <a:off x="6703981" y="2033006"/>
            <a:ext cx="431515" cy="7089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420653"/>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9560382" cy="646331"/>
          </a:xfrm>
          <a:prstGeom prst="rect">
            <a:avLst/>
          </a:prstGeom>
          <a:noFill/>
        </p:spPr>
        <p:txBody>
          <a:bodyPr wrap="square" rtlCol="0">
            <a:spAutoFit/>
          </a:bodyPr>
          <a:lstStyle/>
          <a:p>
            <a:r>
              <a:rPr lang="en-US" sz="3600" dirty="0"/>
              <a:t>Data Access Object (DAO) – Insert methods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36</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D8D126E-2A80-48F0-9B36-298671C7A308}"/>
              </a:ext>
            </a:extLst>
          </p:cNvPr>
          <p:cNvSpPr txBox="1"/>
          <p:nvPr/>
        </p:nvSpPr>
        <p:spPr>
          <a:xfrm>
            <a:off x="426098" y="983703"/>
            <a:ext cx="11430280" cy="1754326"/>
          </a:xfrm>
          <a:prstGeom prst="rect">
            <a:avLst/>
          </a:prstGeom>
          <a:noFill/>
        </p:spPr>
        <p:txBody>
          <a:bodyPr wrap="square">
            <a:spAutoFit/>
          </a:bodyPr>
          <a:lstStyle/>
          <a:p>
            <a:r>
              <a:rPr lang="en-US" dirty="0"/>
              <a:t>The @Insert annotation allows you to define methods that insert their parameters into the appropriate table in the database. Each parameter for an @Insert method must be either an instance of a Room data entity class annotated with @Entity or a collection of data entity class instances. When an @Insert method is called, Room inserts each passed entity instance into the corresponding database table. If the @Insert method receives a single parameter, it can return a long value, which is the new </a:t>
            </a:r>
            <a:r>
              <a:rPr lang="en-US" dirty="0" err="1"/>
              <a:t>rowId</a:t>
            </a:r>
            <a:r>
              <a:rPr lang="en-US" dirty="0"/>
              <a:t> for the inserted item. If the parameter is an array or a collection, then the method should return an array or a collection of long values instead, with each value as the </a:t>
            </a:r>
            <a:r>
              <a:rPr lang="en-US" dirty="0" err="1"/>
              <a:t>rowId</a:t>
            </a:r>
            <a:r>
              <a:rPr lang="en-US" dirty="0"/>
              <a:t> for one of the inserted items.</a:t>
            </a:r>
          </a:p>
        </p:txBody>
      </p:sp>
      <p:sp>
        <p:nvSpPr>
          <p:cNvPr id="3" name="TextBox 2">
            <a:extLst>
              <a:ext uri="{FF2B5EF4-FFF2-40B4-BE49-F238E27FC236}">
                <a16:creationId xmlns:a16="http://schemas.microsoft.com/office/drawing/2014/main" id="{D94365E7-26BF-7AF7-6034-82310A65B5BC}"/>
              </a:ext>
            </a:extLst>
          </p:cNvPr>
          <p:cNvSpPr txBox="1"/>
          <p:nvPr/>
        </p:nvSpPr>
        <p:spPr>
          <a:xfrm>
            <a:off x="542510" y="2839029"/>
            <a:ext cx="7496419" cy="3416320"/>
          </a:xfrm>
          <a:prstGeom prst="rect">
            <a:avLst/>
          </a:prstGeom>
          <a:noFill/>
          <a:ln>
            <a:solidFill>
              <a:schemeClr val="tx1"/>
            </a:solidFill>
          </a:ln>
        </p:spPr>
        <p:txBody>
          <a:bodyPr wrap="square">
            <a:spAutoFit/>
          </a:bodyPr>
          <a:lstStyle/>
          <a:p>
            <a:r>
              <a:rPr lang="ru-RU" dirty="0"/>
              <a:t>@Dao</a:t>
            </a:r>
          </a:p>
          <a:p>
            <a:r>
              <a:rPr lang="ru-RU" dirty="0" err="1"/>
              <a:t>interface</a:t>
            </a:r>
            <a:r>
              <a:rPr lang="ru-RU" dirty="0"/>
              <a:t> </a:t>
            </a:r>
            <a:r>
              <a:rPr lang="ru-RU" dirty="0" err="1"/>
              <a:t>UserDao</a:t>
            </a:r>
            <a:r>
              <a:rPr lang="ru-RU" dirty="0"/>
              <a:t> {</a:t>
            </a:r>
          </a:p>
          <a:p>
            <a:r>
              <a:rPr lang="ru-RU" dirty="0"/>
              <a:t>    @Insert(onConflict = </a:t>
            </a:r>
            <a:r>
              <a:rPr lang="ru-RU" dirty="0" err="1"/>
              <a:t>OnConflictStrategy.REPLACE</a:t>
            </a:r>
            <a:r>
              <a:rPr lang="ru-RU" dirty="0"/>
              <a:t>)</a:t>
            </a:r>
          </a:p>
          <a:p>
            <a:r>
              <a:rPr lang="ru-RU" dirty="0"/>
              <a:t>    </a:t>
            </a:r>
            <a:r>
              <a:rPr lang="ru-RU" dirty="0" err="1"/>
              <a:t>fun</a:t>
            </a:r>
            <a:r>
              <a:rPr lang="ru-RU" dirty="0"/>
              <a:t> </a:t>
            </a:r>
            <a:r>
              <a:rPr lang="ru-RU" dirty="0" err="1"/>
              <a:t>insertUser</a:t>
            </a:r>
            <a:r>
              <a:rPr lang="ru-RU" dirty="0"/>
              <a:t>(</a:t>
            </a:r>
            <a:r>
              <a:rPr lang="ru-RU" dirty="0" err="1"/>
              <a:t>user</a:t>
            </a:r>
            <a:r>
              <a:rPr lang="ru-RU" dirty="0"/>
              <a:t>: User): Long</a:t>
            </a:r>
          </a:p>
          <a:p>
            <a:endParaRPr lang="ru-RU" dirty="0"/>
          </a:p>
          <a:p>
            <a:r>
              <a:rPr lang="ru-RU" dirty="0"/>
              <a:t>    @Insert</a:t>
            </a:r>
          </a:p>
          <a:p>
            <a:r>
              <a:rPr lang="ru-RU" dirty="0"/>
              <a:t>    </a:t>
            </a:r>
            <a:r>
              <a:rPr lang="ru-RU" dirty="0" err="1"/>
              <a:t>fun</a:t>
            </a:r>
            <a:r>
              <a:rPr lang="ru-RU" dirty="0"/>
              <a:t> </a:t>
            </a:r>
            <a:r>
              <a:rPr lang="ru-RU" dirty="0" err="1"/>
              <a:t>insertBothUsers</a:t>
            </a:r>
            <a:r>
              <a:rPr lang="ru-RU" dirty="0"/>
              <a:t>(user1: User, user2: User): List&lt;Long&gt;</a:t>
            </a:r>
          </a:p>
          <a:p>
            <a:endParaRPr lang="ru-RU" dirty="0"/>
          </a:p>
          <a:p>
            <a:r>
              <a:rPr lang="ru-RU" dirty="0"/>
              <a:t>    @Insert</a:t>
            </a:r>
          </a:p>
          <a:p>
            <a:r>
              <a:rPr lang="ru-RU" dirty="0"/>
              <a:t>    </a:t>
            </a:r>
            <a:r>
              <a:rPr lang="ru-RU" dirty="0" err="1"/>
              <a:t>fun</a:t>
            </a:r>
            <a:r>
              <a:rPr lang="ru-RU" dirty="0"/>
              <a:t> </a:t>
            </a:r>
            <a:r>
              <a:rPr lang="ru-RU" dirty="0" err="1"/>
              <a:t>insertUsersAndFriends</a:t>
            </a:r>
            <a:r>
              <a:rPr lang="ru-RU" dirty="0"/>
              <a:t>(</a:t>
            </a:r>
            <a:r>
              <a:rPr lang="ru-RU" dirty="0" err="1"/>
              <a:t>user</a:t>
            </a:r>
            <a:r>
              <a:rPr lang="ru-RU" dirty="0"/>
              <a:t>: User, </a:t>
            </a:r>
            <a:r>
              <a:rPr lang="ru-RU" dirty="0" err="1"/>
              <a:t>friends</a:t>
            </a:r>
            <a:r>
              <a:rPr lang="ru-RU" dirty="0"/>
              <a:t>: List&lt;User&gt;): List&lt;Long&gt;</a:t>
            </a:r>
          </a:p>
          <a:p>
            <a:r>
              <a:rPr lang="ru-RU" dirty="0"/>
              <a:t>}</a:t>
            </a:r>
          </a:p>
          <a:p>
            <a:endParaRPr lang="ru-RU" dirty="0"/>
          </a:p>
        </p:txBody>
      </p:sp>
    </p:spTree>
    <p:extLst>
      <p:ext uri="{BB962C8B-B14F-4D97-AF65-F5344CB8AC3E}">
        <p14:creationId xmlns:p14="http://schemas.microsoft.com/office/powerpoint/2010/main" val="884899885"/>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9560382" cy="646331"/>
          </a:xfrm>
          <a:prstGeom prst="rect">
            <a:avLst/>
          </a:prstGeom>
          <a:noFill/>
        </p:spPr>
        <p:txBody>
          <a:bodyPr wrap="square" rtlCol="0">
            <a:spAutoFit/>
          </a:bodyPr>
          <a:lstStyle/>
          <a:p>
            <a:r>
              <a:rPr lang="en-US" sz="3600" dirty="0"/>
              <a:t>Data Access Object (DAO) – Update methods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37</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D8D126E-2A80-48F0-9B36-298671C7A308}"/>
              </a:ext>
            </a:extLst>
          </p:cNvPr>
          <p:cNvSpPr txBox="1"/>
          <p:nvPr/>
        </p:nvSpPr>
        <p:spPr>
          <a:xfrm>
            <a:off x="426098" y="983703"/>
            <a:ext cx="11430280" cy="1200329"/>
          </a:xfrm>
          <a:prstGeom prst="rect">
            <a:avLst/>
          </a:prstGeom>
          <a:noFill/>
        </p:spPr>
        <p:txBody>
          <a:bodyPr wrap="square">
            <a:spAutoFit/>
          </a:bodyPr>
          <a:lstStyle/>
          <a:p>
            <a:r>
              <a:rPr lang="en-US" dirty="0"/>
              <a:t>The @Update annotation allows you to define methods that update specific rows in a database table. Similarly to @Insert methods, @Update methods accept data entity instances as parameters. Room uses the primary key to match passed entity instances to rows in the database. If there is no row with the same primary key, Room makes no changes.</a:t>
            </a:r>
          </a:p>
          <a:p>
            <a:r>
              <a:rPr lang="en-US" dirty="0"/>
              <a:t>An @Update method can optionally return an int value indicating the number of rows that were updated successfully.</a:t>
            </a:r>
          </a:p>
        </p:txBody>
      </p:sp>
      <p:sp>
        <p:nvSpPr>
          <p:cNvPr id="3" name="TextBox 2">
            <a:extLst>
              <a:ext uri="{FF2B5EF4-FFF2-40B4-BE49-F238E27FC236}">
                <a16:creationId xmlns:a16="http://schemas.microsoft.com/office/drawing/2014/main" id="{59A39628-7A99-A4BE-EC5E-D917F5F67D0B}"/>
              </a:ext>
            </a:extLst>
          </p:cNvPr>
          <p:cNvSpPr txBox="1"/>
          <p:nvPr/>
        </p:nvSpPr>
        <p:spPr>
          <a:xfrm>
            <a:off x="426098" y="2334111"/>
            <a:ext cx="6097656" cy="1754326"/>
          </a:xfrm>
          <a:prstGeom prst="rect">
            <a:avLst/>
          </a:prstGeom>
          <a:noFill/>
          <a:ln>
            <a:solidFill>
              <a:schemeClr val="tx1"/>
            </a:solidFill>
          </a:ln>
        </p:spPr>
        <p:txBody>
          <a:bodyPr wrap="square">
            <a:spAutoFit/>
          </a:bodyPr>
          <a:lstStyle/>
          <a:p>
            <a:r>
              <a:rPr lang="ru-RU" dirty="0"/>
              <a:t>@Dao</a:t>
            </a:r>
          </a:p>
          <a:p>
            <a:r>
              <a:rPr lang="ru-RU" dirty="0" err="1"/>
              <a:t>interface</a:t>
            </a:r>
            <a:r>
              <a:rPr lang="ru-RU" dirty="0"/>
              <a:t> </a:t>
            </a:r>
            <a:r>
              <a:rPr lang="ru-RU" dirty="0" err="1"/>
              <a:t>UserDao</a:t>
            </a:r>
            <a:r>
              <a:rPr lang="ru-RU" dirty="0"/>
              <a:t> {</a:t>
            </a:r>
          </a:p>
          <a:p>
            <a:r>
              <a:rPr lang="ru-RU" dirty="0"/>
              <a:t>    @Update</a:t>
            </a:r>
          </a:p>
          <a:p>
            <a:r>
              <a:rPr lang="ru-RU" dirty="0"/>
              <a:t>    </a:t>
            </a:r>
            <a:r>
              <a:rPr lang="ru-RU" dirty="0" err="1"/>
              <a:t>fun</a:t>
            </a:r>
            <a:r>
              <a:rPr lang="ru-RU" dirty="0"/>
              <a:t> </a:t>
            </a:r>
            <a:r>
              <a:rPr lang="ru-RU" dirty="0" err="1"/>
              <a:t>updateUsers</a:t>
            </a:r>
            <a:r>
              <a:rPr lang="ru-RU" dirty="0"/>
              <a:t>(</a:t>
            </a:r>
            <a:r>
              <a:rPr lang="ru-RU" dirty="0" err="1"/>
              <a:t>vararg</a:t>
            </a:r>
            <a:r>
              <a:rPr lang="ru-RU" dirty="0"/>
              <a:t> </a:t>
            </a:r>
            <a:r>
              <a:rPr lang="ru-RU" dirty="0" err="1"/>
              <a:t>users</a:t>
            </a:r>
            <a:r>
              <a:rPr lang="ru-RU" dirty="0"/>
              <a:t>: User)</a:t>
            </a:r>
          </a:p>
          <a:p>
            <a:r>
              <a:rPr lang="ru-RU" dirty="0"/>
              <a:t>}</a:t>
            </a:r>
          </a:p>
          <a:p>
            <a:endParaRPr lang="ru-RU" dirty="0"/>
          </a:p>
        </p:txBody>
      </p:sp>
    </p:spTree>
    <p:extLst>
      <p:ext uri="{BB962C8B-B14F-4D97-AF65-F5344CB8AC3E}">
        <p14:creationId xmlns:p14="http://schemas.microsoft.com/office/powerpoint/2010/main" val="1388841527"/>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9560382" cy="646331"/>
          </a:xfrm>
          <a:prstGeom prst="rect">
            <a:avLst/>
          </a:prstGeom>
          <a:noFill/>
        </p:spPr>
        <p:txBody>
          <a:bodyPr wrap="square" rtlCol="0">
            <a:spAutoFit/>
          </a:bodyPr>
          <a:lstStyle/>
          <a:p>
            <a:r>
              <a:rPr lang="en-US" sz="3600" dirty="0"/>
              <a:t>Data Access Object (DAO) – Delete methods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38</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2D8D126E-2A80-48F0-9B36-298671C7A308}"/>
              </a:ext>
            </a:extLst>
          </p:cNvPr>
          <p:cNvSpPr txBox="1"/>
          <p:nvPr/>
        </p:nvSpPr>
        <p:spPr>
          <a:xfrm>
            <a:off x="426098" y="983703"/>
            <a:ext cx="11430280" cy="1200329"/>
          </a:xfrm>
          <a:prstGeom prst="rect">
            <a:avLst/>
          </a:prstGeom>
          <a:noFill/>
        </p:spPr>
        <p:txBody>
          <a:bodyPr wrap="square">
            <a:spAutoFit/>
          </a:bodyPr>
          <a:lstStyle/>
          <a:p>
            <a:r>
              <a:rPr lang="en-US" dirty="0"/>
              <a:t>The @Delete annotation allows you to define methods that delete specific rows from a database table. Similarly to @Insert methods, @Delete methods accept data entity instances as parameters. Room uses the primary key to match passed entity instances to rows in the database. If there is no row with the same primary key, Room makes no changes. </a:t>
            </a:r>
          </a:p>
          <a:p>
            <a:r>
              <a:rPr lang="en-US" dirty="0"/>
              <a:t>A @Delete method can optionally return an int value indicating the number of rows that were deleted successfully.</a:t>
            </a:r>
          </a:p>
        </p:txBody>
      </p:sp>
      <p:sp>
        <p:nvSpPr>
          <p:cNvPr id="3" name="TextBox 2">
            <a:extLst>
              <a:ext uri="{FF2B5EF4-FFF2-40B4-BE49-F238E27FC236}">
                <a16:creationId xmlns:a16="http://schemas.microsoft.com/office/drawing/2014/main" id="{ED15DD08-A17A-4C4F-BF67-4AF0557E6638}"/>
              </a:ext>
            </a:extLst>
          </p:cNvPr>
          <p:cNvSpPr txBox="1"/>
          <p:nvPr/>
        </p:nvSpPr>
        <p:spPr>
          <a:xfrm>
            <a:off x="514348" y="2244690"/>
            <a:ext cx="7168599" cy="1477328"/>
          </a:xfrm>
          <a:prstGeom prst="rect">
            <a:avLst/>
          </a:prstGeom>
          <a:noFill/>
          <a:ln>
            <a:solidFill>
              <a:schemeClr val="tx1"/>
            </a:solidFill>
          </a:ln>
        </p:spPr>
        <p:txBody>
          <a:bodyPr wrap="square">
            <a:spAutoFit/>
          </a:bodyPr>
          <a:lstStyle/>
          <a:p>
            <a:r>
              <a:rPr lang="ru-RU" dirty="0"/>
              <a:t>@Dao</a:t>
            </a:r>
          </a:p>
          <a:p>
            <a:r>
              <a:rPr lang="ru-RU" dirty="0" err="1"/>
              <a:t>interface</a:t>
            </a:r>
            <a:r>
              <a:rPr lang="ru-RU" dirty="0"/>
              <a:t> </a:t>
            </a:r>
            <a:r>
              <a:rPr lang="ru-RU" dirty="0" err="1"/>
              <a:t>UserDao</a:t>
            </a:r>
            <a:r>
              <a:rPr lang="ru-RU" dirty="0"/>
              <a:t> {</a:t>
            </a:r>
          </a:p>
          <a:p>
            <a:r>
              <a:rPr lang="ru-RU" dirty="0"/>
              <a:t>    @Delete</a:t>
            </a:r>
          </a:p>
          <a:p>
            <a:r>
              <a:rPr lang="ru-RU" dirty="0"/>
              <a:t>    </a:t>
            </a:r>
            <a:r>
              <a:rPr lang="ru-RU" dirty="0" err="1"/>
              <a:t>fun</a:t>
            </a:r>
            <a:r>
              <a:rPr lang="ru-RU" dirty="0"/>
              <a:t> </a:t>
            </a:r>
            <a:r>
              <a:rPr lang="ru-RU" dirty="0" err="1"/>
              <a:t>deleteUsers</a:t>
            </a:r>
            <a:r>
              <a:rPr lang="ru-RU" dirty="0"/>
              <a:t>(</a:t>
            </a:r>
            <a:r>
              <a:rPr lang="ru-RU" dirty="0" err="1"/>
              <a:t>vararg</a:t>
            </a:r>
            <a:r>
              <a:rPr lang="ru-RU" dirty="0"/>
              <a:t> </a:t>
            </a:r>
            <a:r>
              <a:rPr lang="ru-RU" dirty="0" err="1"/>
              <a:t>users</a:t>
            </a:r>
            <a:r>
              <a:rPr lang="ru-RU" dirty="0"/>
              <a:t>: User)</a:t>
            </a:r>
          </a:p>
          <a:p>
            <a:r>
              <a:rPr lang="ru-RU" dirty="0"/>
              <a:t>}</a:t>
            </a:r>
          </a:p>
        </p:txBody>
      </p:sp>
    </p:spTree>
    <p:extLst>
      <p:ext uri="{BB962C8B-B14F-4D97-AF65-F5344CB8AC3E}">
        <p14:creationId xmlns:p14="http://schemas.microsoft.com/office/powerpoint/2010/main" val="3360600336"/>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9560382" cy="646331"/>
          </a:xfrm>
          <a:prstGeom prst="rect">
            <a:avLst/>
          </a:prstGeom>
          <a:noFill/>
        </p:spPr>
        <p:txBody>
          <a:bodyPr wrap="square" rtlCol="0">
            <a:spAutoFit/>
          </a:bodyPr>
          <a:lstStyle/>
          <a:p>
            <a:r>
              <a:rPr lang="en-US" sz="3600" dirty="0"/>
              <a:t>Data Access Object (DAO) – Simple Queries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39</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8DB1AA91-A3AD-4019-A4A8-C1E0C31C5B3C}"/>
              </a:ext>
            </a:extLst>
          </p:cNvPr>
          <p:cNvSpPr txBox="1"/>
          <p:nvPr/>
        </p:nvSpPr>
        <p:spPr>
          <a:xfrm>
            <a:off x="426099" y="1076034"/>
            <a:ext cx="4402756" cy="646331"/>
          </a:xfrm>
          <a:prstGeom prst="rect">
            <a:avLst/>
          </a:prstGeom>
          <a:noFill/>
          <a:ln>
            <a:solidFill>
              <a:schemeClr val="tx1"/>
            </a:solidFill>
          </a:ln>
        </p:spPr>
        <p:txBody>
          <a:bodyPr wrap="square">
            <a:spAutoFit/>
          </a:bodyPr>
          <a:lstStyle/>
          <a:p>
            <a:r>
              <a:rPr lang="ru-RU" dirty="0"/>
              <a:t>@Query("SELECT * FROM </a:t>
            </a:r>
            <a:r>
              <a:rPr lang="ru-RU" dirty="0" err="1"/>
              <a:t>user</a:t>
            </a:r>
            <a:r>
              <a:rPr lang="ru-RU" dirty="0"/>
              <a:t>")</a:t>
            </a:r>
          </a:p>
          <a:p>
            <a:r>
              <a:rPr lang="ru-RU" dirty="0" err="1"/>
              <a:t>fun</a:t>
            </a:r>
            <a:r>
              <a:rPr lang="ru-RU" dirty="0"/>
              <a:t> </a:t>
            </a:r>
            <a:r>
              <a:rPr lang="ru-RU" dirty="0" err="1"/>
              <a:t>loadAllUsers</a:t>
            </a:r>
            <a:r>
              <a:rPr lang="ru-RU" dirty="0"/>
              <a:t>(): </a:t>
            </a:r>
            <a:r>
              <a:rPr lang="ru-RU" dirty="0" err="1"/>
              <a:t>Array</a:t>
            </a:r>
            <a:r>
              <a:rPr lang="ru-RU" dirty="0"/>
              <a:t>&lt;User&gt;</a:t>
            </a:r>
          </a:p>
        </p:txBody>
      </p:sp>
      <p:sp>
        <p:nvSpPr>
          <p:cNvPr id="3" name="TextBox 2">
            <a:extLst>
              <a:ext uri="{FF2B5EF4-FFF2-40B4-BE49-F238E27FC236}">
                <a16:creationId xmlns:a16="http://schemas.microsoft.com/office/drawing/2014/main" id="{990C0A24-8A05-41B8-83AA-EC8D10A13999}"/>
              </a:ext>
            </a:extLst>
          </p:cNvPr>
          <p:cNvSpPr txBox="1"/>
          <p:nvPr/>
        </p:nvSpPr>
        <p:spPr>
          <a:xfrm>
            <a:off x="5005820" y="1213083"/>
            <a:ext cx="5537771" cy="369332"/>
          </a:xfrm>
          <a:prstGeom prst="rect">
            <a:avLst/>
          </a:prstGeom>
          <a:noFill/>
        </p:spPr>
        <p:txBody>
          <a:bodyPr wrap="square" rtlCol="0">
            <a:spAutoFit/>
          </a:bodyPr>
          <a:lstStyle/>
          <a:p>
            <a:r>
              <a:rPr lang="en-US" dirty="0"/>
              <a:t>Simplest Query – returns all records from the table</a:t>
            </a:r>
          </a:p>
        </p:txBody>
      </p:sp>
      <p:sp>
        <p:nvSpPr>
          <p:cNvPr id="13" name="TextBox 12">
            <a:extLst>
              <a:ext uri="{FF2B5EF4-FFF2-40B4-BE49-F238E27FC236}">
                <a16:creationId xmlns:a16="http://schemas.microsoft.com/office/drawing/2014/main" id="{D6D1EA1B-7F0D-4337-8C4B-3E698D95DB49}"/>
              </a:ext>
            </a:extLst>
          </p:cNvPr>
          <p:cNvSpPr txBox="1"/>
          <p:nvPr/>
        </p:nvSpPr>
        <p:spPr>
          <a:xfrm>
            <a:off x="6293447" y="2195612"/>
            <a:ext cx="5305518" cy="2308324"/>
          </a:xfrm>
          <a:prstGeom prst="rect">
            <a:avLst/>
          </a:prstGeom>
          <a:noFill/>
        </p:spPr>
        <p:txBody>
          <a:bodyPr wrap="square" rtlCol="0">
            <a:spAutoFit/>
          </a:bodyPr>
          <a:lstStyle/>
          <a:p>
            <a:r>
              <a:rPr lang="en-US" dirty="0"/>
              <a:t>Room allows you to return a simple object from any of your queries as long as you can map the set of result columns onto the returned object. Room understands that the query returns values for the </a:t>
            </a:r>
            <a:r>
              <a:rPr lang="en-US" dirty="0" err="1"/>
              <a:t>first_name</a:t>
            </a:r>
            <a:r>
              <a:rPr lang="en-US" dirty="0"/>
              <a:t> and </a:t>
            </a:r>
            <a:r>
              <a:rPr lang="en-US" dirty="0" err="1"/>
              <a:t>last_name</a:t>
            </a:r>
            <a:r>
              <a:rPr lang="en-US" dirty="0"/>
              <a:t> columns and that these values can be mapped onto the fields in the </a:t>
            </a:r>
            <a:r>
              <a:rPr lang="en-US" dirty="0" err="1"/>
              <a:t>NamPair</a:t>
            </a:r>
            <a:r>
              <a:rPr lang="en-US" dirty="0"/>
              <a:t> class. If the query returns a column that doesn't map onto a field in the returned object, Room displays a warning.</a:t>
            </a:r>
          </a:p>
        </p:txBody>
      </p:sp>
      <p:sp>
        <p:nvSpPr>
          <p:cNvPr id="4" name="TextBox 3">
            <a:extLst>
              <a:ext uri="{FF2B5EF4-FFF2-40B4-BE49-F238E27FC236}">
                <a16:creationId xmlns:a16="http://schemas.microsoft.com/office/drawing/2014/main" id="{CD45057D-76BD-8B15-C9F0-9AEC83436D08}"/>
              </a:ext>
            </a:extLst>
          </p:cNvPr>
          <p:cNvSpPr txBox="1"/>
          <p:nvPr/>
        </p:nvSpPr>
        <p:spPr>
          <a:xfrm>
            <a:off x="360784" y="2097450"/>
            <a:ext cx="5537771" cy="3139321"/>
          </a:xfrm>
          <a:prstGeom prst="rect">
            <a:avLst/>
          </a:prstGeom>
          <a:noFill/>
          <a:ln>
            <a:solidFill>
              <a:schemeClr val="tx1"/>
            </a:solidFill>
          </a:ln>
        </p:spPr>
        <p:txBody>
          <a:bodyPr wrap="square">
            <a:spAutoFit/>
          </a:bodyPr>
          <a:lstStyle/>
          <a:p>
            <a:r>
              <a:rPr lang="ru-RU" dirty="0" err="1"/>
              <a:t>data</a:t>
            </a:r>
            <a:r>
              <a:rPr lang="ru-RU" dirty="0"/>
              <a:t> </a:t>
            </a:r>
            <a:r>
              <a:rPr lang="ru-RU" dirty="0" err="1"/>
              <a:t>class</a:t>
            </a:r>
            <a:r>
              <a:rPr lang="ru-RU" dirty="0"/>
              <a:t> </a:t>
            </a:r>
            <a:r>
              <a:rPr lang="ru-RU" dirty="0" err="1"/>
              <a:t>NamePair</a:t>
            </a:r>
            <a:r>
              <a:rPr lang="ru-RU" dirty="0"/>
              <a:t>(</a:t>
            </a:r>
          </a:p>
          <a:p>
            <a:r>
              <a:rPr lang="ru-RU" dirty="0"/>
              <a:t>    @ColumnInfo(name = "</a:t>
            </a:r>
            <a:r>
              <a:rPr lang="ru-RU" dirty="0" err="1"/>
              <a:t>first_name</a:t>
            </a:r>
            <a:r>
              <a:rPr lang="ru-RU" dirty="0"/>
              <a:t>")</a:t>
            </a:r>
          </a:p>
          <a:p>
            <a:r>
              <a:rPr lang="ru-RU" dirty="0"/>
              <a:t>    </a:t>
            </a:r>
            <a:r>
              <a:rPr lang="ru-RU" dirty="0" err="1"/>
              <a:t>val</a:t>
            </a:r>
            <a:r>
              <a:rPr lang="ru-RU" dirty="0"/>
              <a:t> </a:t>
            </a:r>
            <a:r>
              <a:rPr lang="ru-RU" dirty="0" err="1"/>
              <a:t>firstName</a:t>
            </a:r>
            <a:r>
              <a:rPr lang="ru-RU" dirty="0"/>
              <a:t>: </a:t>
            </a:r>
            <a:r>
              <a:rPr lang="ru-RU" dirty="0" err="1"/>
              <a:t>String</a:t>
            </a:r>
            <a:r>
              <a:rPr lang="ru-RU" dirty="0"/>
              <a:t>?,</a:t>
            </a:r>
          </a:p>
          <a:p>
            <a:endParaRPr lang="ru-RU" dirty="0"/>
          </a:p>
          <a:p>
            <a:r>
              <a:rPr lang="ru-RU" dirty="0"/>
              <a:t>    @ColumnInfo(name = "</a:t>
            </a:r>
            <a:r>
              <a:rPr lang="ru-RU" dirty="0" err="1"/>
              <a:t>last_name</a:t>
            </a:r>
            <a:r>
              <a:rPr lang="ru-RU" dirty="0"/>
              <a:t>")</a:t>
            </a:r>
          </a:p>
          <a:p>
            <a:r>
              <a:rPr lang="ru-RU" dirty="0"/>
              <a:t>    </a:t>
            </a:r>
            <a:r>
              <a:rPr lang="ru-RU" dirty="0" err="1"/>
              <a:t>val</a:t>
            </a:r>
            <a:r>
              <a:rPr lang="ru-RU" dirty="0"/>
              <a:t> </a:t>
            </a:r>
            <a:r>
              <a:rPr lang="ru-RU" dirty="0" err="1"/>
              <a:t>lastName</a:t>
            </a:r>
            <a:r>
              <a:rPr lang="ru-RU" dirty="0"/>
              <a:t>: </a:t>
            </a:r>
            <a:r>
              <a:rPr lang="ru-RU" dirty="0" err="1"/>
              <a:t>String</a:t>
            </a:r>
            <a:endParaRPr lang="ru-RU" dirty="0"/>
          </a:p>
          <a:p>
            <a:r>
              <a:rPr lang="ru-RU" dirty="0"/>
              <a:t>)</a:t>
            </a:r>
          </a:p>
          <a:p>
            <a:endParaRPr lang="ru-RU" dirty="0"/>
          </a:p>
          <a:p>
            <a:r>
              <a:rPr lang="ru-RU" dirty="0"/>
              <a:t>@Query("SELECT </a:t>
            </a:r>
            <a:r>
              <a:rPr lang="ru-RU" dirty="0" err="1"/>
              <a:t>first_name</a:t>
            </a:r>
            <a:r>
              <a:rPr lang="ru-RU" dirty="0"/>
              <a:t>, </a:t>
            </a:r>
            <a:r>
              <a:rPr lang="ru-RU" dirty="0" err="1"/>
              <a:t>last_name</a:t>
            </a:r>
            <a:r>
              <a:rPr lang="ru-RU" dirty="0"/>
              <a:t> FROM </a:t>
            </a:r>
            <a:r>
              <a:rPr lang="ru-RU" dirty="0" err="1"/>
              <a:t>user</a:t>
            </a:r>
            <a:r>
              <a:rPr lang="ru-RU" dirty="0"/>
              <a:t>")</a:t>
            </a:r>
          </a:p>
          <a:p>
            <a:r>
              <a:rPr lang="ru-RU" dirty="0" err="1"/>
              <a:t>fun</a:t>
            </a:r>
            <a:r>
              <a:rPr lang="ru-RU" dirty="0"/>
              <a:t> </a:t>
            </a:r>
            <a:r>
              <a:rPr lang="ru-RU" dirty="0" err="1"/>
              <a:t>loadFullName</a:t>
            </a:r>
            <a:r>
              <a:rPr lang="ru-RU" dirty="0"/>
              <a:t>(): List&lt;</a:t>
            </a:r>
            <a:r>
              <a:rPr lang="ru-RU" dirty="0" err="1"/>
              <a:t>NamePair</a:t>
            </a:r>
            <a:r>
              <a:rPr lang="ru-RU" dirty="0"/>
              <a:t>&gt;</a:t>
            </a:r>
          </a:p>
          <a:p>
            <a:endParaRPr lang="ru-RU" dirty="0"/>
          </a:p>
        </p:txBody>
      </p:sp>
    </p:spTree>
    <p:extLst>
      <p:ext uri="{BB962C8B-B14F-4D97-AF65-F5344CB8AC3E}">
        <p14:creationId xmlns:p14="http://schemas.microsoft.com/office/powerpoint/2010/main" val="188079623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93625" cy="646331"/>
          </a:xfrm>
          <a:prstGeom prst="rect">
            <a:avLst/>
          </a:prstGeom>
          <a:noFill/>
        </p:spPr>
        <p:txBody>
          <a:bodyPr wrap="square" rtlCol="0">
            <a:spAutoFit/>
          </a:bodyPr>
          <a:lstStyle/>
          <a:p>
            <a:r>
              <a:rPr lang="en-US" sz="3600" dirty="0"/>
              <a:t>Check for Permissions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7" y="943610"/>
            <a:ext cx="11411273" cy="2542363"/>
          </a:xfrm>
          <a:prstGeom prst="rect">
            <a:avLst/>
          </a:prstGeom>
        </p:spPr>
        <p:txBody>
          <a:bodyPr wrap="square">
            <a:spAutoFit/>
          </a:bodyPr>
          <a:lstStyle/>
          <a:p>
            <a:pPr>
              <a:lnSpc>
                <a:spcPct val="150000"/>
              </a:lnSpc>
            </a:pPr>
            <a:r>
              <a:rPr lang="en-US" dirty="0"/>
              <a:t>If the app has the permission, the method returns </a:t>
            </a:r>
            <a:r>
              <a:rPr lang="en-US" dirty="0" err="1"/>
              <a:t>PackageManager.PERMISSION_GRANTED</a:t>
            </a:r>
            <a:r>
              <a:rPr lang="en-US" dirty="0"/>
              <a:t>, and the app can proceed with the operation. If the app does not have the permission, the method returns PERMISSION_DENIED, and the app has to explicitly ask the user for permission.</a:t>
            </a:r>
          </a:p>
          <a:p>
            <a:pPr>
              <a:lnSpc>
                <a:spcPct val="150000"/>
              </a:lnSpc>
            </a:pPr>
            <a:endParaRPr lang="en-US" dirty="0"/>
          </a:p>
          <a:p>
            <a:pPr>
              <a:lnSpc>
                <a:spcPct val="150000"/>
              </a:lnSpc>
            </a:pPr>
            <a:r>
              <a:rPr lang="en-US" b="1" dirty="0"/>
              <a:t>// Assume </a:t>
            </a:r>
            <a:r>
              <a:rPr lang="en-US" b="1" dirty="0" err="1"/>
              <a:t>thisActivity</a:t>
            </a:r>
            <a:r>
              <a:rPr lang="en-US" b="1" dirty="0"/>
              <a:t> is the current activity</a:t>
            </a:r>
            <a:br>
              <a:rPr lang="en-US" b="1" dirty="0"/>
            </a:br>
            <a:r>
              <a:rPr lang="en-US" b="1" dirty="0" err="1"/>
              <a:t>val</a:t>
            </a:r>
            <a:r>
              <a:rPr lang="en-US" b="1" dirty="0"/>
              <a:t> </a:t>
            </a:r>
            <a:r>
              <a:rPr lang="en-US" b="1" dirty="0" err="1"/>
              <a:t>permissionCheck</a:t>
            </a:r>
            <a:r>
              <a:rPr lang="en-US" b="1" dirty="0"/>
              <a:t> = </a:t>
            </a:r>
            <a:r>
              <a:rPr lang="en-US" b="1" dirty="0" err="1"/>
              <a:t>ContextCompat.checkSelfPermission</a:t>
            </a:r>
            <a:r>
              <a:rPr lang="en-US" b="1" dirty="0"/>
              <a:t>(this, </a:t>
            </a:r>
            <a:r>
              <a:rPr lang="en-US" b="1" dirty="0" err="1"/>
              <a:t>Manifest.permission.WRITE_CALENDAR</a:t>
            </a:r>
            <a:r>
              <a:rPr lang="en-US" b="1" dirty="0"/>
              <a:t>)</a:t>
            </a:r>
            <a:endParaRPr lang="en-US" b="1" dirty="0">
              <a:cs typeface="Arial" charset="0"/>
            </a:endParaRPr>
          </a:p>
        </p:txBody>
      </p:sp>
    </p:spTree>
    <p:extLst>
      <p:ext uri="{BB962C8B-B14F-4D97-AF65-F5344CB8AC3E}">
        <p14:creationId xmlns:p14="http://schemas.microsoft.com/office/powerpoint/2010/main" val="582056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9560382" cy="646331"/>
          </a:xfrm>
          <a:prstGeom prst="rect">
            <a:avLst/>
          </a:prstGeom>
          <a:noFill/>
        </p:spPr>
        <p:txBody>
          <a:bodyPr wrap="square" rtlCol="0">
            <a:spAutoFit/>
          </a:bodyPr>
          <a:lstStyle/>
          <a:p>
            <a:r>
              <a:rPr lang="en-US" sz="3600" dirty="0"/>
              <a:t>Data Access Object (DAO) – Parametrized Queries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40</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AF451843-4FD9-401B-9C62-B5778CA5B373}"/>
              </a:ext>
            </a:extLst>
          </p:cNvPr>
          <p:cNvSpPr txBox="1"/>
          <p:nvPr/>
        </p:nvSpPr>
        <p:spPr>
          <a:xfrm>
            <a:off x="426098" y="1722367"/>
            <a:ext cx="6557481" cy="646331"/>
          </a:xfrm>
          <a:prstGeom prst="rect">
            <a:avLst/>
          </a:prstGeom>
          <a:noFill/>
          <a:ln>
            <a:solidFill>
              <a:schemeClr val="tx1"/>
            </a:solidFill>
          </a:ln>
        </p:spPr>
        <p:txBody>
          <a:bodyPr wrap="square">
            <a:spAutoFit/>
          </a:bodyPr>
          <a:lstStyle/>
          <a:p>
            <a:r>
              <a:rPr lang="ru-RU" dirty="0"/>
              <a:t>@Query("SELECT * FROM </a:t>
            </a:r>
            <a:r>
              <a:rPr lang="ru-RU" dirty="0" err="1"/>
              <a:t>user</a:t>
            </a:r>
            <a:r>
              <a:rPr lang="ru-RU" dirty="0"/>
              <a:t> WHERE </a:t>
            </a:r>
            <a:r>
              <a:rPr lang="ru-RU" dirty="0" err="1"/>
              <a:t>age</a:t>
            </a:r>
            <a:r>
              <a:rPr lang="ru-RU" dirty="0"/>
              <a:t> &gt; :</a:t>
            </a:r>
            <a:r>
              <a:rPr lang="ru-RU" dirty="0" err="1"/>
              <a:t>minAge</a:t>
            </a:r>
            <a:r>
              <a:rPr lang="ru-RU" dirty="0"/>
              <a:t>")</a:t>
            </a:r>
          </a:p>
          <a:p>
            <a:r>
              <a:rPr lang="ru-RU" dirty="0" err="1"/>
              <a:t>fun</a:t>
            </a:r>
            <a:r>
              <a:rPr lang="ru-RU" dirty="0"/>
              <a:t> </a:t>
            </a:r>
            <a:r>
              <a:rPr lang="ru-RU" dirty="0" err="1"/>
              <a:t>loadAllUsersOlderThan</a:t>
            </a:r>
            <a:r>
              <a:rPr lang="ru-RU" dirty="0"/>
              <a:t>(</a:t>
            </a:r>
            <a:r>
              <a:rPr lang="ru-RU" dirty="0" err="1"/>
              <a:t>minAge</a:t>
            </a:r>
            <a:r>
              <a:rPr lang="ru-RU" dirty="0"/>
              <a:t>: Int): </a:t>
            </a:r>
            <a:r>
              <a:rPr lang="ru-RU" dirty="0" err="1"/>
              <a:t>Array</a:t>
            </a:r>
            <a:r>
              <a:rPr lang="ru-RU" dirty="0"/>
              <a:t>&lt;User&gt;</a:t>
            </a:r>
          </a:p>
        </p:txBody>
      </p:sp>
      <p:sp>
        <p:nvSpPr>
          <p:cNvPr id="13" name="TextBox 12">
            <a:extLst>
              <a:ext uri="{FF2B5EF4-FFF2-40B4-BE49-F238E27FC236}">
                <a16:creationId xmlns:a16="http://schemas.microsoft.com/office/drawing/2014/main" id="{D6D1EA1B-7F0D-4337-8C4B-3E698D95DB49}"/>
              </a:ext>
            </a:extLst>
          </p:cNvPr>
          <p:cNvSpPr txBox="1"/>
          <p:nvPr/>
        </p:nvSpPr>
        <p:spPr>
          <a:xfrm>
            <a:off x="426098" y="911582"/>
            <a:ext cx="11394427" cy="646331"/>
          </a:xfrm>
          <a:prstGeom prst="rect">
            <a:avLst/>
          </a:prstGeom>
          <a:noFill/>
        </p:spPr>
        <p:txBody>
          <a:bodyPr wrap="square" rtlCol="0">
            <a:spAutoFit/>
          </a:bodyPr>
          <a:lstStyle/>
          <a:p>
            <a:r>
              <a:rPr lang="en-US" dirty="0"/>
              <a:t>Most of the time, your DAO methods need to accept parameters so that they can perform filtering operations. Room supports using method parameters as bind parameters in your queries.</a:t>
            </a:r>
          </a:p>
        </p:txBody>
      </p:sp>
      <p:sp>
        <p:nvSpPr>
          <p:cNvPr id="15" name="TextBox 14">
            <a:extLst>
              <a:ext uri="{FF2B5EF4-FFF2-40B4-BE49-F238E27FC236}">
                <a16:creationId xmlns:a16="http://schemas.microsoft.com/office/drawing/2014/main" id="{15FBEB6A-29D4-4796-B9C0-B45BA92056AC}"/>
              </a:ext>
            </a:extLst>
          </p:cNvPr>
          <p:cNvSpPr txBox="1"/>
          <p:nvPr/>
        </p:nvSpPr>
        <p:spPr>
          <a:xfrm>
            <a:off x="426098" y="4890355"/>
            <a:ext cx="6097772" cy="646331"/>
          </a:xfrm>
          <a:prstGeom prst="rect">
            <a:avLst/>
          </a:prstGeom>
          <a:noFill/>
          <a:ln>
            <a:solidFill>
              <a:schemeClr val="tx1"/>
            </a:solidFill>
          </a:ln>
        </p:spPr>
        <p:txBody>
          <a:bodyPr wrap="square">
            <a:spAutoFit/>
          </a:bodyPr>
          <a:lstStyle/>
          <a:p>
            <a:r>
              <a:rPr lang="ru-RU" dirty="0"/>
              <a:t>@Query("SELECT * FROM </a:t>
            </a:r>
            <a:r>
              <a:rPr lang="ru-RU" dirty="0" err="1"/>
              <a:t>user</a:t>
            </a:r>
            <a:r>
              <a:rPr lang="ru-RU" dirty="0"/>
              <a:t> WHERE </a:t>
            </a:r>
            <a:r>
              <a:rPr lang="ru-RU" dirty="0" err="1"/>
              <a:t>region</a:t>
            </a:r>
            <a:r>
              <a:rPr lang="ru-RU" dirty="0"/>
              <a:t> IN (:</a:t>
            </a:r>
            <a:r>
              <a:rPr lang="ru-RU" dirty="0" err="1"/>
              <a:t>regions</a:t>
            </a:r>
            <a:r>
              <a:rPr lang="ru-RU" dirty="0"/>
              <a:t>)")</a:t>
            </a:r>
          </a:p>
          <a:p>
            <a:r>
              <a:rPr lang="ru-RU" dirty="0" err="1"/>
              <a:t>fun</a:t>
            </a:r>
            <a:r>
              <a:rPr lang="ru-RU" dirty="0"/>
              <a:t> </a:t>
            </a:r>
            <a:r>
              <a:rPr lang="ru-RU" dirty="0" err="1"/>
              <a:t>loadUsersFromRegions</a:t>
            </a:r>
            <a:r>
              <a:rPr lang="ru-RU" dirty="0"/>
              <a:t>(</a:t>
            </a:r>
            <a:r>
              <a:rPr lang="ru-RU" dirty="0" err="1"/>
              <a:t>regions</a:t>
            </a:r>
            <a:r>
              <a:rPr lang="ru-RU" dirty="0"/>
              <a:t>: List&lt;</a:t>
            </a:r>
            <a:r>
              <a:rPr lang="ru-RU" dirty="0" err="1"/>
              <a:t>String</a:t>
            </a:r>
            <a:r>
              <a:rPr lang="ru-RU" dirty="0"/>
              <a:t>&gt;): List&lt;User&gt;</a:t>
            </a:r>
          </a:p>
        </p:txBody>
      </p:sp>
      <p:sp>
        <p:nvSpPr>
          <p:cNvPr id="3" name="TextBox 2">
            <a:extLst>
              <a:ext uri="{FF2B5EF4-FFF2-40B4-BE49-F238E27FC236}">
                <a16:creationId xmlns:a16="http://schemas.microsoft.com/office/drawing/2014/main" id="{AE0FE886-6534-B63E-0D57-99ABEC94D5D6}"/>
              </a:ext>
            </a:extLst>
          </p:cNvPr>
          <p:cNvSpPr txBox="1"/>
          <p:nvPr/>
        </p:nvSpPr>
        <p:spPr>
          <a:xfrm>
            <a:off x="426098" y="2613864"/>
            <a:ext cx="7535145" cy="2031325"/>
          </a:xfrm>
          <a:prstGeom prst="rect">
            <a:avLst/>
          </a:prstGeom>
          <a:noFill/>
          <a:ln>
            <a:solidFill>
              <a:schemeClr val="tx1"/>
            </a:solidFill>
          </a:ln>
        </p:spPr>
        <p:txBody>
          <a:bodyPr wrap="square">
            <a:spAutoFit/>
          </a:bodyPr>
          <a:lstStyle/>
          <a:p>
            <a:r>
              <a:rPr lang="ru-RU" dirty="0"/>
              <a:t>@Query("SELECT * FROM </a:t>
            </a:r>
            <a:r>
              <a:rPr lang="ru-RU" dirty="0" err="1"/>
              <a:t>user</a:t>
            </a:r>
            <a:r>
              <a:rPr lang="ru-RU" dirty="0"/>
              <a:t> WHERE </a:t>
            </a:r>
            <a:r>
              <a:rPr lang="ru-RU" dirty="0" err="1"/>
              <a:t>age</a:t>
            </a:r>
            <a:r>
              <a:rPr lang="ru-RU" dirty="0"/>
              <a:t> BETWEEN :</a:t>
            </a:r>
            <a:r>
              <a:rPr lang="ru-RU" dirty="0" err="1"/>
              <a:t>minAge</a:t>
            </a:r>
            <a:r>
              <a:rPr lang="ru-RU" dirty="0"/>
              <a:t> AND :</a:t>
            </a:r>
            <a:r>
              <a:rPr lang="ru-RU" dirty="0" err="1"/>
              <a:t>maxAge</a:t>
            </a:r>
            <a:r>
              <a:rPr lang="ru-RU" dirty="0"/>
              <a:t>")</a:t>
            </a:r>
          </a:p>
          <a:p>
            <a:r>
              <a:rPr lang="ru-RU" dirty="0" err="1"/>
              <a:t>fun</a:t>
            </a:r>
            <a:r>
              <a:rPr lang="ru-RU" dirty="0"/>
              <a:t> </a:t>
            </a:r>
            <a:r>
              <a:rPr lang="ru-RU" dirty="0" err="1"/>
              <a:t>loadAllUsersBetweenAges</a:t>
            </a:r>
            <a:r>
              <a:rPr lang="ru-RU" dirty="0"/>
              <a:t>(</a:t>
            </a:r>
            <a:r>
              <a:rPr lang="ru-RU" dirty="0" err="1"/>
              <a:t>minAge</a:t>
            </a:r>
            <a:r>
              <a:rPr lang="ru-RU" dirty="0"/>
              <a:t>: Int, </a:t>
            </a:r>
            <a:r>
              <a:rPr lang="ru-RU" dirty="0" err="1"/>
              <a:t>maxAge</a:t>
            </a:r>
            <a:r>
              <a:rPr lang="ru-RU" dirty="0"/>
              <a:t>: Int): </a:t>
            </a:r>
            <a:r>
              <a:rPr lang="ru-RU" dirty="0" err="1"/>
              <a:t>Array</a:t>
            </a:r>
            <a:r>
              <a:rPr lang="ru-RU" dirty="0"/>
              <a:t>&lt;User&gt;</a:t>
            </a:r>
          </a:p>
          <a:p>
            <a:endParaRPr lang="ru-RU" dirty="0"/>
          </a:p>
          <a:p>
            <a:r>
              <a:rPr lang="ru-RU" dirty="0"/>
              <a:t>@Query("SELECT * FROM </a:t>
            </a:r>
            <a:r>
              <a:rPr lang="ru-RU" dirty="0" err="1"/>
              <a:t>user</a:t>
            </a:r>
            <a:r>
              <a:rPr lang="ru-RU" dirty="0"/>
              <a:t> WHERE </a:t>
            </a:r>
            <a:r>
              <a:rPr lang="ru-RU" dirty="0" err="1"/>
              <a:t>first_name</a:t>
            </a:r>
            <a:r>
              <a:rPr lang="ru-RU" dirty="0"/>
              <a:t> LIKE :</a:t>
            </a:r>
            <a:r>
              <a:rPr lang="ru-RU" dirty="0" err="1"/>
              <a:t>search</a:t>
            </a:r>
            <a:r>
              <a:rPr lang="ru-RU" dirty="0"/>
              <a:t> " +</a:t>
            </a:r>
          </a:p>
          <a:p>
            <a:r>
              <a:rPr lang="ru-RU" dirty="0"/>
              <a:t>       "OR </a:t>
            </a:r>
            <a:r>
              <a:rPr lang="ru-RU" dirty="0" err="1"/>
              <a:t>last_name</a:t>
            </a:r>
            <a:r>
              <a:rPr lang="ru-RU" dirty="0"/>
              <a:t> LIKE :</a:t>
            </a:r>
            <a:r>
              <a:rPr lang="ru-RU" dirty="0" err="1"/>
              <a:t>search</a:t>
            </a:r>
            <a:r>
              <a:rPr lang="ru-RU" dirty="0"/>
              <a:t>")</a:t>
            </a:r>
          </a:p>
          <a:p>
            <a:r>
              <a:rPr lang="ru-RU" dirty="0" err="1"/>
              <a:t>fun</a:t>
            </a:r>
            <a:r>
              <a:rPr lang="ru-RU" dirty="0"/>
              <a:t> </a:t>
            </a:r>
            <a:r>
              <a:rPr lang="ru-RU" dirty="0" err="1"/>
              <a:t>findUserWithName</a:t>
            </a:r>
            <a:r>
              <a:rPr lang="ru-RU" dirty="0"/>
              <a:t>(</a:t>
            </a:r>
            <a:r>
              <a:rPr lang="ru-RU" dirty="0" err="1"/>
              <a:t>search</a:t>
            </a:r>
            <a:r>
              <a:rPr lang="ru-RU" dirty="0"/>
              <a:t>: </a:t>
            </a:r>
            <a:r>
              <a:rPr lang="ru-RU" dirty="0" err="1"/>
              <a:t>String</a:t>
            </a:r>
            <a:r>
              <a:rPr lang="ru-RU" dirty="0"/>
              <a:t>): List&lt;User&gt;</a:t>
            </a:r>
          </a:p>
          <a:p>
            <a:endParaRPr lang="ru-RU" dirty="0"/>
          </a:p>
        </p:txBody>
      </p:sp>
    </p:spTree>
    <p:extLst>
      <p:ext uri="{BB962C8B-B14F-4D97-AF65-F5344CB8AC3E}">
        <p14:creationId xmlns:p14="http://schemas.microsoft.com/office/powerpoint/2010/main" val="3606555310"/>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9560382" cy="646331"/>
          </a:xfrm>
          <a:prstGeom prst="rect">
            <a:avLst/>
          </a:prstGeom>
          <a:noFill/>
        </p:spPr>
        <p:txBody>
          <a:bodyPr wrap="square" rtlCol="0">
            <a:spAutoFit/>
          </a:bodyPr>
          <a:lstStyle/>
          <a:p>
            <a:r>
              <a:rPr lang="en-US" sz="3600" dirty="0"/>
              <a:t>Data Access Object (DAO) – Query Multiple Tables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41</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6D1EA1B-7F0D-4337-8C4B-3E698D95DB49}"/>
              </a:ext>
            </a:extLst>
          </p:cNvPr>
          <p:cNvSpPr txBox="1"/>
          <p:nvPr/>
        </p:nvSpPr>
        <p:spPr>
          <a:xfrm>
            <a:off x="426098" y="911582"/>
            <a:ext cx="11394427" cy="646331"/>
          </a:xfrm>
          <a:prstGeom prst="rect">
            <a:avLst/>
          </a:prstGeom>
          <a:noFill/>
        </p:spPr>
        <p:txBody>
          <a:bodyPr wrap="square" rtlCol="0">
            <a:spAutoFit/>
          </a:bodyPr>
          <a:lstStyle/>
          <a:p>
            <a:r>
              <a:rPr lang="en-US" dirty="0"/>
              <a:t>Some of your queries might require access to multiple tables to calculate the result. You can use JOIN clauses in your SQL queries to reference more than one table. </a:t>
            </a:r>
          </a:p>
        </p:txBody>
      </p:sp>
      <p:sp>
        <p:nvSpPr>
          <p:cNvPr id="3" name="TextBox 2">
            <a:extLst>
              <a:ext uri="{FF2B5EF4-FFF2-40B4-BE49-F238E27FC236}">
                <a16:creationId xmlns:a16="http://schemas.microsoft.com/office/drawing/2014/main" id="{BED4B75B-6C1D-4935-9C27-5CE7AAC4605B}"/>
              </a:ext>
            </a:extLst>
          </p:cNvPr>
          <p:cNvSpPr txBox="1"/>
          <p:nvPr/>
        </p:nvSpPr>
        <p:spPr>
          <a:xfrm>
            <a:off x="564045" y="1572299"/>
            <a:ext cx="9573868" cy="2031325"/>
          </a:xfrm>
          <a:prstGeom prst="rect">
            <a:avLst/>
          </a:prstGeom>
          <a:noFill/>
          <a:ln>
            <a:solidFill>
              <a:schemeClr val="tx1"/>
            </a:solidFill>
          </a:ln>
        </p:spPr>
        <p:txBody>
          <a:bodyPr wrap="square">
            <a:spAutoFit/>
          </a:bodyPr>
          <a:lstStyle/>
          <a:p>
            <a:r>
              <a:rPr lang="ru-RU" dirty="0"/>
              <a:t>@Query("</a:t>
            </a:r>
          </a:p>
          <a:p>
            <a:r>
              <a:rPr lang="ru-RU" dirty="0"/>
              <a:t>    SELECT * FROM </a:t>
            </a:r>
            <a:r>
              <a:rPr lang="ru-RU" dirty="0" err="1"/>
              <a:t>book</a:t>
            </a:r>
            <a:r>
              <a:rPr lang="ru-RU" dirty="0"/>
              <a:t> </a:t>
            </a:r>
          </a:p>
          <a:p>
            <a:r>
              <a:rPr lang="ru-RU" dirty="0"/>
              <a:t>    INNER JOIN </a:t>
            </a:r>
            <a:r>
              <a:rPr lang="ru-RU" dirty="0" err="1"/>
              <a:t>loan</a:t>
            </a:r>
            <a:r>
              <a:rPr lang="ru-RU" dirty="0"/>
              <a:t> ON </a:t>
            </a:r>
            <a:r>
              <a:rPr lang="ru-RU" dirty="0" err="1"/>
              <a:t>loan.book_id</a:t>
            </a:r>
            <a:r>
              <a:rPr lang="ru-RU" dirty="0"/>
              <a:t> = book.id </a:t>
            </a:r>
          </a:p>
          <a:p>
            <a:r>
              <a:rPr lang="ru-RU" dirty="0"/>
              <a:t>    INNER JOIN </a:t>
            </a:r>
            <a:r>
              <a:rPr lang="ru-RU" dirty="0" err="1"/>
              <a:t>user</a:t>
            </a:r>
            <a:r>
              <a:rPr lang="ru-RU" dirty="0"/>
              <a:t> ON user.id = </a:t>
            </a:r>
            <a:r>
              <a:rPr lang="ru-RU" dirty="0" err="1"/>
              <a:t>loan.user_id</a:t>
            </a:r>
            <a:r>
              <a:rPr lang="ru-RU" dirty="0"/>
              <a:t> </a:t>
            </a:r>
          </a:p>
          <a:p>
            <a:r>
              <a:rPr lang="ru-RU" dirty="0"/>
              <a:t>    WHERE user.name LIKE :</a:t>
            </a:r>
            <a:r>
              <a:rPr lang="ru-RU" dirty="0" err="1"/>
              <a:t>userName</a:t>
            </a:r>
            <a:endParaRPr lang="ru-RU" dirty="0"/>
          </a:p>
          <a:p>
            <a:r>
              <a:rPr lang="ru-RU" dirty="0"/>
              <a:t>")</a:t>
            </a:r>
          </a:p>
          <a:p>
            <a:r>
              <a:rPr lang="ru-RU" dirty="0" err="1"/>
              <a:t>fun</a:t>
            </a:r>
            <a:r>
              <a:rPr lang="ru-RU" dirty="0"/>
              <a:t> </a:t>
            </a:r>
            <a:r>
              <a:rPr lang="ru-RU" dirty="0" err="1"/>
              <a:t>findBooksBorrowedByNameSync</a:t>
            </a:r>
            <a:r>
              <a:rPr lang="ru-RU" dirty="0"/>
              <a:t>(</a:t>
            </a:r>
            <a:r>
              <a:rPr lang="ru-RU" dirty="0" err="1"/>
              <a:t>userName</a:t>
            </a:r>
            <a:r>
              <a:rPr lang="ru-RU" dirty="0"/>
              <a:t>: </a:t>
            </a:r>
            <a:r>
              <a:rPr lang="ru-RU" dirty="0" err="1"/>
              <a:t>String</a:t>
            </a:r>
            <a:r>
              <a:rPr lang="ru-RU" dirty="0"/>
              <a:t>): List&lt;Book&gt;</a:t>
            </a:r>
          </a:p>
        </p:txBody>
      </p:sp>
    </p:spTree>
    <p:extLst>
      <p:ext uri="{BB962C8B-B14F-4D97-AF65-F5344CB8AC3E}">
        <p14:creationId xmlns:p14="http://schemas.microsoft.com/office/powerpoint/2010/main" val="2294607341"/>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9560382" cy="646331"/>
          </a:xfrm>
          <a:prstGeom prst="rect">
            <a:avLst/>
          </a:prstGeom>
          <a:noFill/>
        </p:spPr>
        <p:txBody>
          <a:bodyPr wrap="square" rtlCol="0">
            <a:spAutoFit/>
          </a:bodyPr>
          <a:lstStyle/>
          <a:p>
            <a:r>
              <a:rPr lang="en-US" sz="3600" dirty="0"/>
              <a:t>Database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42</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6D1EA1B-7F0D-4337-8C4B-3E698D95DB49}"/>
              </a:ext>
            </a:extLst>
          </p:cNvPr>
          <p:cNvSpPr txBox="1"/>
          <p:nvPr/>
        </p:nvSpPr>
        <p:spPr>
          <a:xfrm>
            <a:off x="398786" y="920267"/>
            <a:ext cx="11394427" cy="1754326"/>
          </a:xfrm>
          <a:prstGeom prst="rect">
            <a:avLst/>
          </a:prstGeom>
          <a:noFill/>
        </p:spPr>
        <p:txBody>
          <a:bodyPr wrap="square" rtlCol="0">
            <a:spAutoFit/>
          </a:bodyPr>
          <a:lstStyle/>
          <a:p>
            <a:r>
              <a:rPr lang="en-US" dirty="0"/>
              <a:t>To create a database we need to define an abstract class that extends </a:t>
            </a:r>
            <a:r>
              <a:rPr lang="en-US" dirty="0" err="1"/>
              <a:t>RoomDatabase</a:t>
            </a:r>
            <a:r>
              <a:rPr lang="en-US" dirty="0"/>
              <a:t>. </a:t>
            </a:r>
          </a:p>
          <a:p>
            <a:pPr marL="285750" indent="-285750">
              <a:buFont typeface="Arial" panose="020B0604020202020204" pitchFamily="34" charset="0"/>
              <a:buChar char="•"/>
            </a:pPr>
            <a:r>
              <a:rPr lang="en-US" dirty="0"/>
              <a:t>The class must be annotated with a @Database annotation that includes an entities array that lists all of the data entities associated with the database.</a:t>
            </a:r>
          </a:p>
          <a:p>
            <a:pPr marL="285750" indent="-285750">
              <a:buFont typeface="Arial" panose="020B0604020202020204" pitchFamily="34" charset="0"/>
              <a:buChar char="•"/>
            </a:pPr>
            <a:r>
              <a:rPr lang="en-US" dirty="0"/>
              <a:t>The class must be an abstract class that extends </a:t>
            </a:r>
            <a:r>
              <a:rPr lang="en-US" dirty="0" err="1"/>
              <a:t>RoomDatabase</a:t>
            </a:r>
            <a:r>
              <a:rPr lang="en-US" dirty="0"/>
              <a:t>.</a:t>
            </a:r>
          </a:p>
          <a:p>
            <a:pPr marL="285750" indent="-285750">
              <a:buFont typeface="Arial" panose="020B0604020202020204" pitchFamily="34" charset="0"/>
              <a:buChar char="•"/>
            </a:pPr>
            <a:r>
              <a:rPr lang="en-US" dirty="0"/>
              <a:t>For each DAO class that is associated with the database, the database class must define an abstract method that has zero arguments and returns an instance of the DAO class.</a:t>
            </a:r>
          </a:p>
        </p:txBody>
      </p:sp>
      <p:sp>
        <p:nvSpPr>
          <p:cNvPr id="3" name="TextBox 2">
            <a:extLst>
              <a:ext uri="{FF2B5EF4-FFF2-40B4-BE49-F238E27FC236}">
                <a16:creationId xmlns:a16="http://schemas.microsoft.com/office/drawing/2014/main" id="{5F2FA6B9-DA09-5E33-C026-DCDD8C790958}"/>
              </a:ext>
            </a:extLst>
          </p:cNvPr>
          <p:cNvSpPr txBox="1"/>
          <p:nvPr/>
        </p:nvSpPr>
        <p:spPr>
          <a:xfrm>
            <a:off x="593863" y="2781733"/>
            <a:ext cx="7367380" cy="1754326"/>
          </a:xfrm>
          <a:prstGeom prst="rect">
            <a:avLst/>
          </a:prstGeom>
          <a:noFill/>
          <a:ln>
            <a:solidFill>
              <a:schemeClr val="tx1"/>
            </a:solidFill>
          </a:ln>
        </p:spPr>
        <p:txBody>
          <a:bodyPr wrap="square">
            <a:spAutoFit/>
          </a:bodyPr>
          <a:lstStyle/>
          <a:p>
            <a:r>
              <a:rPr lang="ru-RU" dirty="0"/>
              <a:t>@Database(entities = [User::</a:t>
            </a:r>
            <a:r>
              <a:rPr lang="ru-RU" dirty="0" err="1"/>
              <a:t>class</a:t>
            </a:r>
            <a:r>
              <a:rPr lang="ru-RU" dirty="0"/>
              <a:t>, </a:t>
            </a:r>
            <a:r>
              <a:rPr lang="ru-RU" dirty="0" err="1"/>
              <a:t>Loan</a:t>
            </a:r>
            <a:r>
              <a:rPr lang="ru-RU" dirty="0"/>
              <a:t>::</a:t>
            </a:r>
            <a:r>
              <a:rPr lang="ru-RU" dirty="0" err="1"/>
              <a:t>class</a:t>
            </a:r>
            <a:r>
              <a:rPr lang="ru-RU" dirty="0"/>
              <a:t>, Book::</a:t>
            </a:r>
            <a:r>
              <a:rPr lang="ru-RU" dirty="0" err="1"/>
              <a:t>class</a:t>
            </a:r>
            <a:r>
              <a:rPr lang="ru-RU" dirty="0"/>
              <a:t>], </a:t>
            </a:r>
            <a:r>
              <a:rPr lang="ru-RU" dirty="0" err="1"/>
              <a:t>version</a:t>
            </a:r>
            <a:r>
              <a:rPr lang="ru-RU" dirty="0"/>
              <a:t> = 1)</a:t>
            </a:r>
          </a:p>
          <a:p>
            <a:r>
              <a:rPr lang="ru-RU" dirty="0" err="1"/>
              <a:t>abstract</a:t>
            </a:r>
            <a:r>
              <a:rPr lang="ru-RU" dirty="0"/>
              <a:t> </a:t>
            </a:r>
            <a:r>
              <a:rPr lang="ru-RU" dirty="0" err="1"/>
              <a:t>class</a:t>
            </a:r>
            <a:r>
              <a:rPr lang="ru-RU" dirty="0"/>
              <a:t> </a:t>
            </a:r>
            <a:r>
              <a:rPr lang="ru-RU" dirty="0" err="1"/>
              <a:t>AppDatabase</a:t>
            </a:r>
            <a:r>
              <a:rPr lang="ru-RU" dirty="0"/>
              <a:t> : </a:t>
            </a:r>
            <a:r>
              <a:rPr lang="ru-RU" dirty="0" err="1"/>
              <a:t>RoomDatabase</a:t>
            </a:r>
            <a:r>
              <a:rPr lang="ru-RU" dirty="0"/>
              <a:t>() {</a:t>
            </a:r>
          </a:p>
          <a:p>
            <a:r>
              <a:rPr lang="ru-RU" dirty="0"/>
              <a:t>    </a:t>
            </a:r>
            <a:r>
              <a:rPr lang="ru-RU" dirty="0" err="1"/>
              <a:t>abstract</a:t>
            </a:r>
            <a:r>
              <a:rPr lang="ru-RU" dirty="0"/>
              <a:t> </a:t>
            </a:r>
            <a:r>
              <a:rPr lang="ru-RU" dirty="0" err="1"/>
              <a:t>fun</a:t>
            </a:r>
            <a:r>
              <a:rPr lang="ru-RU" dirty="0"/>
              <a:t> </a:t>
            </a:r>
            <a:r>
              <a:rPr lang="ru-RU" dirty="0" err="1"/>
              <a:t>userDao</a:t>
            </a:r>
            <a:r>
              <a:rPr lang="ru-RU" dirty="0"/>
              <a:t>(): </a:t>
            </a:r>
            <a:r>
              <a:rPr lang="ru-RU" dirty="0" err="1"/>
              <a:t>UserDao</a:t>
            </a:r>
            <a:endParaRPr lang="ru-RU" dirty="0"/>
          </a:p>
          <a:p>
            <a:r>
              <a:rPr lang="ru-RU" dirty="0"/>
              <a:t>    </a:t>
            </a:r>
            <a:r>
              <a:rPr lang="ru-RU" dirty="0" err="1"/>
              <a:t>abstract</a:t>
            </a:r>
            <a:r>
              <a:rPr lang="ru-RU" dirty="0"/>
              <a:t> </a:t>
            </a:r>
            <a:r>
              <a:rPr lang="ru-RU" dirty="0" err="1"/>
              <a:t>fun</a:t>
            </a:r>
            <a:r>
              <a:rPr lang="ru-RU" dirty="0"/>
              <a:t> </a:t>
            </a:r>
            <a:r>
              <a:rPr lang="ru-RU" dirty="0" err="1"/>
              <a:t>loanDao</a:t>
            </a:r>
            <a:r>
              <a:rPr lang="ru-RU" dirty="0"/>
              <a:t>(): </a:t>
            </a:r>
            <a:r>
              <a:rPr lang="ru-RU" dirty="0" err="1"/>
              <a:t>LoanDao</a:t>
            </a:r>
            <a:endParaRPr lang="ru-RU" dirty="0"/>
          </a:p>
          <a:p>
            <a:r>
              <a:rPr lang="ru-RU" dirty="0"/>
              <a:t>    </a:t>
            </a:r>
            <a:r>
              <a:rPr lang="ru-RU" dirty="0" err="1"/>
              <a:t>abstract</a:t>
            </a:r>
            <a:r>
              <a:rPr lang="ru-RU" dirty="0"/>
              <a:t> </a:t>
            </a:r>
            <a:r>
              <a:rPr lang="ru-RU" dirty="0" err="1"/>
              <a:t>fun</a:t>
            </a:r>
            <a:r>
              <a:rPr lang="ru-RU" dirty="0"/>
              <a:t> </a:t>
            </a:r>
            <a:r>
              <a:rPr lang="ru-RU" dirty="0" err="1"/>
              <a:t>bookDao</a:t>
            </a:r>
            <a:r>
              <a:rPr lang="ru-RU" dirty="0"/>
              <a:t>(): </a:t>
            </a:r>
            <a:r>
              <a:rPr lang="ru-RU" dirty="0" err="1"/>
              <a:t>BookDao</a:t>
            </a:r>
            <a:endParaRPr lang="ru-RU" dirty="0"/>
          </a:p>
          <a:p>
            <a:r>
              <a:rPr lang="ru-RU" dirty="0"/>
              <a:t>}</a:t>
            </a:r>
          </a:p>
        </p:txBody>
      </p:sp>
    </p:spTree>
    <p:extLst>
      <p:ext uri="{BB962C8B-B14F-4D97-AF65-F5344CB8AC3E}">
        <p14:creationId xmlns:p14="http://schemas.microsoft.com/office/powerpoint/2010/main" val="2659481473"/>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9560382" cy="646331"/>
          </a:xfrm>
          <a:prstGeom prst="rect">
            <a:avLst/>
          </a:prstGeom>
          <a:noFill/>
        </p:spPr>
        <p:txBody>
          <a:bodyPr wrap="square" rtlCol="0">
            <a:spAutoFit/>
          </a:bodyPr>
          <a:lstStyle/>
          <a:p>
            <a:r>
              <a:rPr lang="en-US" sz="3600" dirty="0"/>
              <a:t>Room - Usage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43</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637EDA9-08A2-85DF-AA78-5D902A427E84}"/>
              </a:ext>
            </a:extLst>
          </p:cNvPr>
          <p:cNvSpPr txBox="1"/>
          <p:nvPr/>
        </p:nvSpPr>
        <p:spPr>
          <a:xfrm>
            <a:off x="426098" y="1004575"/>
            <a:ext cx="6097656" cy="2585323"/>
          </a:xfrm>
          <a:prstGeom prst="rect">
            <a:avLst/>
          </a:prstGeom>
          <a:noFill/>
          <a:ln>
            <a:solidFill>
              <a:schemeClr val="tx1"/>
            </a:solidFill>
          </a:ln>
        </p:spPr>
        <p:txBody>
          <a:bodyPr wrap="square">
            <a:spAutoFit/>
          </a:bodyPr>
          <a:lstStyle/>
          <a:p>
            <a:r>
              <a:rPr lang="ru-RU" dirty="0" err="1"/>
              <a:t>val</a:t>
            </a:r>
            <a:r>
              <a:rPr lang="ru-RU" dirty="0"/>
              <a:t> </a:t>
            </a:r>
            <a:r>
              <a:rPr lang="ru-RU" dirty="0" err="1"/>
              <a:t>db</a:t>
            </a:r>
            <a:r>
              <a:rPr lang="ru-RU" dirty="0"/>
              <a:t> = </a:t>
            </a:r>
            <a:r>
              <a:rPr lang="ru-RU" dirty="0" err="1"/>
              <a:t>Room.databaseBuilder</a:t>
            </a:r>
            <a:r>
              <a:rPr lang="ru-RU" dirty="0"/>
              <a:t>(</a:t>
            </a:r>
          </a:p>
          <a:p>
            <a:r>
              <a:rPr lang="ru-RU" dirty="0"/>
              <a:t>    </a:t>
            </a:r>
            <a:r>
              <a:rPr lang="ru-RU" dirty="0" err="1"/>
              <a:t>applicationContext</a:t>
            </a:r>
            <a:r>
              <a:rPr lang="ru-RU" dirty="0"/>
              <a:t>,</a:t>
            </a:r>
          </a:p>
          <a:p>
            <a:r>
              <a:rPr lang="ru-RU" dirty="0"/>
              <a:t>    </a:t>
            </a:r>
            <a:r>
              <a:rPr lang="ru-RU" dirty="0" err="1"/>
              <a:t>AppDatabase</a:t>
            </a:r>
            <a:r>
              <a:rPr lang="ru-RU" dirty="0"/>
              <a:t>::class.java,</a:t>
            </a:r>
          </a:p>
          <a:p>
            <a:r>
              <a:rPr lang="ru-RU" dirty="0"/>
              <a:t>    "</a:t>
            </a:r>
            <a:r>
              <a:rPr lang="ru-RU" dirty="0" err="1"/>
              <a:t>database-name</a:t>
            </a:r>
            <a:r>
              <a:rPr lang="ru-RU" dirty="0"/>
              <a:t>"</a:t>
            </a:r>
          </a:p>
          <a:p>
            <a:r>
              <a:rPr lang="ru-RU" dirty="0"/>
              <a:t>).</a:t>
            </a:r>
            <a:r>
              <a:rPr lang="ru-RU" dirty="0" err="1"/>
              <a:t>build</a:t>
            </a:r>
            <a:r>
              <a:rPr lang="ru-RU" dirty="0"/>
              <a:t>()</a:t>
            </a:r>
          </a:p>
          <a:p>
            <a:endParaRPr lang="ru-RU" dirty="0"/>
          </a:p>
          <a:p>
            <a:r>
              <a:rPr lang="ru-RU" dirty="0" err="1"/>
              <a:t>val</a:t>
            </a:r>
            <a:r>
              <a:rPr lang="ru-RU" dirty="0"/>
              <a:t> </a:t>
            </a:r>
            <a:r>
              <a:rPr lang="ru-RU" dirty="0" err="1"/>
              <a:t>userDao</a:t>
            </a:r>
            <a:r>
              <a:rPr lang="ru-RU" dirty="0"/>
              <a:t> = </a:t>
            </a:r>
            <a:r>
              <a:rPr lang="ru-RU" dirty="0" err="1"/>
              <a:t>db.userDao</a:t>
            </a:r>
            <a:r>
              <a:rPr lang="ru-RU" dirty="0"/>
              <a:t>()</a:t>
            </a:r>
          </a:p>
          <a:p>
            <a:r>
              <a:rPr lang="ru-RU" dirty="0" err="1"/>
              <a:t>val</a:t>
            </a:r>
            <a:r>
              <a:rPr lang="ru-RU" dirty="0"/>
              <a:t> </a:t>
            </a:r>
            <a:r>
              <a:rPr lang="ru-RU" dirty="0" err="1"/>
              <a:t>users</a:t>
            </a:r>
            <a:r>
              <a:rPr lang="ru-RU" dirty="0"/>
              <a:t>: List&lt;User&gt; = </a:t>
            </a:r>
            <a:r>
              <a:rPr lang="ru-RU" dirty="0" err="1"/>
              <a:t>userDao.getAll</a:t>
            </a:r>
            <a:r>
              <a:rPr lang="ru-RU" dirty="0"/>
              <a:t>()</a:t>
            </a:r>
          </a:p>
          <a:p>
            <a:endParaRPr lang="ru-RU" dirty="0"/>
          </a:p>
        </p:txBody>
      </p:sp>
    </p:spTree>
    <p:extLst>
      <p:ext uri="{BB962C8B-B14F-4D97-AF65-F5344CB8AC3E}">
        <p14:creationId xmlns:p14="http://schemas.microsoft.com/office/powerpoint/2010/main" val="2342668336"/>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p:nvPicPr>
        <p:blipFill>
          <a:blip r:embed="rId4"/>
          <a:stretch>
            <a:fillRect/>
          </a:stretch>
        </p:blipFill>
        <p:spPr>
          <a:xfrm>
            <a:off x="360784" y="754321"/>
            <a:ext cx="11582400" cy="142875"/>
          </a:xfrm>
          <a:prstGeom prst="rect">
            <a:avLst/>
          </a:prstGeom>
        </p:spPr>
      </p:pic>
      <p:sp>
        <p:nvSpPr>
          <p:cNvPr id="9" name="TextBox 8"/>
          <p:cNvSpPr txBox="1"/>
          <p:nvPr/>
        </p:nvSpPr>
        <p:spPr>
          <a:xfrm>
            <a:off x="426099" y="107990"/>
            <a:ext cx="9560382" cy="646331"/>
          </a:xfrm>
          <a:prstGeom prst="rect">
            <a:avLst/>
          </a:prstGeom>
          <a:noFill/>
        </p:spPr>
        <p:txBody>
          <a:bodyPr wrap="square" rtlCol="0">
            <a:spAutoFit/>
          </a:bodyPr>
          <a:lstStyle/>
          <a:p>
            <a:r>
              <a:rPr lang="en-US" sz="3600" dirty="0"/>
              <a:t>Room – Add to the Project</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44</a:t>
            </a:fld>
            <a:endParaRPr lang="en-US" sz="1400" dirty="0"/>
          </a:p>
        </p:txBody>
      </p:sp>
      <p:pic>
        <p:nvPicPr>
          <p:cNvPr id="1028" name="Picture 4" descr="Похожее изображение"/>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91FA240F-82F9-4799-8DCB-A6A4B0DE09D4}"/>
              </a:ext>
            </a:extLst>
          </p:cNvPr>
          <p:cNvSpPr txBox="1"/>
          <p:nvPr/>
        </p:nvSpPr>
        <p:spPr>
          <a:xfrm>
            <a:off x="426098" y="1045894"/>
            <a:ext cx="11439837" cy="1754326"/>
          </a:xfrm>
          <a:prstGeom prst="rect">
            <a:avLst/>
          </a:prstGeom>
          <a:noFill/>
          <a:ln>
            <a:solidFill>
              <a:schemeClr val="tx1"/>
            </a:solidFill>
          </a:ln>
        </p:spPr>
        <p:txBody>
          <a:bodyPr wrap="square">
            <a:spAutoFit/>
          </a:bodyPr>
          <a:lstStyle/>
          <a:p>
            <a:r>
              <a:rPr lang="en-US" dirty="0"/>
              <a:t>dependencies {</a:t>
            </a:r>
          </a:p>
          <a:p>
            <a:r>
              <a:rPr lang="en-US" dirty="0"/>
              <a:t>    def </a:t>
            </a:r>
            <a:r>
              <a:rPr lang="en-US" dirty="0" err="1"/>
              <a:t>room_version</a:t>
            </a:r>
            <a:r>
              <a:rPr lang="en-US" dirty="0"/>
              <a:t> = "2.6.1"</a:t>
            </a:r>
          </a:p>
          <a:p>
            <a:endParaRPr lang="en-US" dirty="0"/>
          </a:p>
          <a:p>
            <a:r>
              <a:rPr lang="en-US" dirty="0"/>
              <a:t>    implementation "</a:t>
            </a:r>
            <a:r>
              <a:rPr lang="en-US" dirty="0" err="1"/>
              <a:t>androidx.room:room-runtime</a:t>
            </a:r>
            <a:r>
              <a:rPr lang="en-US" dirty="0"/>
              <a:t>:$</a:t>
            </a:r>
            <a:r>
              <a:rPr lang="en-US" dirty="0" err="1"/>
              <a:t>room_version</a:t>
            </a:r>
            <a:r>
              <a:rPr lang="en-US" dirty="0"/>
              <a:t>"</a:t>
            </a:r>
          </a:p>
          <a:p>
            <a:r>
              <a:rPr lang="en-US" dirty="0"/>
              <a:t>    </a:t>
            </a:r>
            <a:r>
              <a:rPr lang="en-US" dirty="0" err="1"/>
              <a:t>annotationProcessor</a:t>
            </a:r>
            <a:r>
              <a:rPr lang="en-US" dirty="0"/>
              <a:t> "</a:t>
            </a:r>
            <a:r>
              <a:rPr lang="en-US" dirty="0" err="1"/>
              <a:t>androidx.room:room-compiler</a:t>
            </a:r>
            <a:r>
              <a:rPr lang="en-US" dirty="0"/>
              <a:t>:$</a:t>
            </a:r>
            <a:r>
              <a:rPr lang="en-US" dirty="0" err="1"/>
              <a:t>room_version</a:t>
            </a:r>
            <a:r>
              <a:rPr lang="en-US" dirty="0"/>
              <a:t>"</a:t>
            </a:r>
          </a:p>
          <a:p>
            <a:r>
              <a:rPr lang="en-US" dirty="0"/>
              <a:t>}</a:t>
            </a:r>
          </a:p>
        </p:txBody>
      </p:sp>
    </p:spTree>
    <p:extLst>
      <p:ext uri="{BB962C8B-B14F-4D97-AF65-F5344CB8AC3E}">
        <p14:creationId xmlns:p14="http://schemas.microsoft.com/office/powerpoint/2010/main" val="320980088"/>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Content Providers</a:t>
            </a:r>
          </a:p>
          <a:p>
            <a:endParaRPr lang="ru-RU" sz="4400" dirty="0">
              <a:solidFill>
                <a:schemeClr val="bg1"/>
              </a:solidFill>
            </a:endParaRPr>
          </a:p>
        </p:txBody>
      </p:sp>
    </p:spTree>
    <p:extLst>
      <p:ext uri="{BB962C8B-B14F-4D97-AF65-F5344CB8AC3E}">
        <p14:creationId xmlns:p14="http://schemas.microsoft.com/office/powerpoint/2010/main" val="129184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Content Providers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9" y="1076034"/>
            <a:ext cx="6914501" cy="3139321"/>
          </a:xfrm>
          <a:prstGeom prst="rect">
            <a:avLst/>
          </a:prstGeom>
        </p:spPr>
        <p:txBody>
          <a:bodyPr wrap="square">
            <a:spAutoFit/>
          </a:bodyPr>
          <a:lstStyle/>
          <a:p>
            <a:r>
              <a:rPr lang="en-US" dirty="0"/>
              <a:t>Content providers can help an application manage access to data stored by itself, stored by other apps, and provide a way to share data with other apps. They encapsulate the data, and provide mechanisms for defining data security. Content providers are the standard interface that connects data in one process with code running in another process.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Generic interface for data</a:t>
            </a:r>
          </a:p>
          <a:p>
            <a:pPr marL="285750" indent="-285750">
              <a:buFont typeface="Arial" panose="020B0604020202020204" pitchFamily="34" charset="0"/>
              <a:buChar char="•"/>
            </a:pPr>
            <a:r>
              <a:rPr lang="en-US" dirty="0"/>
              <a:t>Permission control and accessing using URI model</a:t>
            </a:r>
          </a:p>
          <a:p>
            <a:pPr marL="285750" indent="-285750">
              <a:buFont typeface="Arial" panose="020B0604020202020204" pitchFamily="34" charset="0"/>
              <a:buChar char="•"/>
            </a:pPr>
            <a:r>
              <a:rPr lang="en-US" dirty="0"/>
              <a:t>Native databases available as Content Providers</a:t>
            </a:r>
          </a:p>
          <a:p>
            <a:pPr marL="285750" indent="-285750">
              <a:buFont typeface="Arial" panose="020B0604020202020204" pitchFamily="34" charset="0"/>
              <a:buChar char="•"/>
            </a:pPr>
            <a:r>
              <a:rPr lang="en-US" dirty="0"/>
              <a:t>Publishing your own data source, other apps can incorporate your database</a:t>
            </a:r>
            <a:endParaRPr lang="ru-RU" dirty="0"/>
          </a:p>
        </p:txBody>
      </p:sp>
      <p:pic>
        <p:nvPicPr>
          <p:cNvPr id="3" name="Picture 4" descr="Image result for android content provider">
            <a:extLst>
              <a:ext uri="{FF2B5EF4-FFF2-40B4-BE49-F238E27FC236}">
                <a16:creationId xmlns:a16="http://schemas.microsoft.com/office/drawing/2014/main" id="{67424F17-89DB-439A-9084-DCA3DB35BD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47405" y="1094189"/>
            <a:ext cx="4613684" cy="2572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00506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Content Resolver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098" y="940247"/>
            <a:ext cx="11384901" cy="3785652"/>
          </a:xfrm>
          <a:prstGeom prst="rect">
            <a:avLst/>
          </a:prstGeom>
        </p:spPr>
        <p:txBody>
          <a:bodyPr wrap="square">
            <a:spAutoFit/>
          </a:bodyPr>
          <a:lstStyle/>
          <a:p>
            <a:r>
              <a:rPr lang="en-US" sz="2000" dirty="0"/>
              <a:t>Application context has Content Resolver which you can use to access data:</a:t>
            </a:r>
          </a:p>
          <a:p>
            <a:r>
              <a:rPr lang="en-US" sz="2000" dirty="0"/>
              <a:t>	</a:t>
            </a:r>
            <a:r>
              <a:rPr lang="en-US" sz="2000" i="1" dirty="0" err="1"/>
              <a:t>ContentResolver</a:t>
            </a:r>
            <a:r>
              <a:rPr lang="en-US" sz="2000" i="1" dirty="0"/>
              <a:t> </a:t>
            </a:r>
            <a:r>
              <a:rPr lang="en-US" sz="2000" i="1" dirty="0" err="1"/>
              <a:t>cr</a:t>
            </a:r>
            <a:r>
              <a:rPr lang="en-US" sz="2000" i="1" dirty="0"/>
              <a:t> = </a:t>
            </a:r>
            <a:r>
              <a:rPr lang="en-US" sz="2000" i="1" dirty="0" err="1"/>
              <a:t>getContentResolver</a:t>
            </a:r>
            <a:r>
              <a:rPr lang="en-US" sz="2000" i="1" dirty="0"/>
              <a:t>();</a:t>
            </a:r>
          </a:p>
          <a:p>
            <a:r>
              <a:rPr lang="en-US" sz="2000" dirty="0"/>
              <a:t>• For accessing other databases, you need a URI</a:t>
            </a:r>
          </a:p>
          <a:p>
            <a:r>
              <a:rPr lang="en-US" sz="2000" dirty="0"/>
              <a:t>• URI is arbitrary String, which is defined in manifest file</a:t>
            </a:r>
          </a:p>
          <a:p>
            <a:endParaRPr lang="en-US" sz="2000" dirty="0"/>
          </a:p>
          <a:p>
            <a:endParaRPr lang="en-US" sz="2000" dirty="0"/>
          </a:p>
          <a:p>
            <a:r>
              <a:rPr lang="en-US" sz="2000" dirty="0">
                <a:latin typeface="Courier New" panose="02070309020205020404" pitchFamily="49" charset="0"/>
                <a:cs typeface="Courier New" panose="02070309020205020404" pitchFamily="49" charset="0"/>
              </a:rPr>
              <a:t>// Query</a:t>
            </a:r>
          </a:p>
          <a:p>
            <a:r>
              <a:rPr lang="en-US" sz="2000" dirty="0">
                <a:latin typeface="Courier New" panose="02070309020205020404" pitchFamily="49" charset="0"/>
                <a:cs typeface="Courier New" panose="02070309020205020404" pitchFamily="49" charset="0"/>
              </a:rPr>
              <a:t>Cursor c = </a:t>
            </a:r>
            <a:r>
              <a:rPr lang="en-US" sz="2000" dirty="0" err="1">
                <a:latin typeface="Courier New" panose="02070309020205020404" pitchFamily="49" charset="0"/>
                <a:cs typeface="Courier New" panose="02070309020205020404" pitchFamily="49" charset="0"/>
              </a:rPr>
              <a:t>getContentResolver</a:t>
            </a:r>
            <a:r>
              <a:rPr lang="en-US" sz="2000" dirty="0">
                <a:latin typeface="Courier New" panose="02070309020205020404" pitchFamily="49" charset="0"/>
                <a:cs typeface="Courier New" panose="02070309020205020404" pitchFamily="49" charset="0"/>
              </a:rPr>
              <a:t>().query(URI, ..., ... ,...);</a:t>
            </a:r>
          </a:p>
          <a:p>
            <a:r>
              <a:rPr lang="en-US" sz="2000" dirty="0">
                <a:latin typeface="Courier New" panose="02070309020205020404" pitchFamily="49" charset="0"/>
                <a:cs typeface="Courier New" panose="02070309020205020404" pitchFamily="49" charset="0"/>
              </a:rPr>
              <a:t>// Insert</a:t>
            </a:r>
          </a:p>
          <a:p>
            <a:r>
              <a:rPr lang="en-US" sz="2000" dirty="0" err="1">
                <a:latin typeface="Courier New" panose="02070309020205020404" pitchFamily="49" charset="0"/>
                <a:cs typeface="Courier New" panose="02070309020205020404" pitchFamily="49" charset="0"/>
              </a:rPr>
              <a:t>getContentResolver</a:t>
            </a:r>
            <a:r>
              <a:rPr lang="en-US" sz="2000" dirty="0">
                <a:latin typeface="Courier New" panose="02070309020205020404" pitchFamily="49" charset="0"/>
                <a:cs typeface="Courier New" panose="02070309020205020404" pitchFamily="49" charset="0"/>
              </a:rPr>
              <a:t>().insert(URI, </a:t>
            </a:r>
            <a:r>
              <a:rPr lang="en-US" sz="2000" dirty="0" err="1">
                <a:latin typeface="Courier New" panose="02070309020205020404" pitchFamily="49" charset="0"/>
                <a:cs typeface="Courier New" panose="02070309020205020404" pitchFamily="49" charset="0"/>
              </a:rPr>
              <a:t>newValues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Delete</a:t>
            </a:r>
          </a:p>
          <a:p>
            <a:r>
              <a:rPr lang="en-US" sz="2000" dirty="0" err="1">
                <a:latin typeface="Courier New" panose="02070309020205020404" pitchFamily="49" charset="0"/>
                <a:cs typeface="Courier New" panose="02070309020205020404" pitchFamily="49" charset="0"/>
              </a:rPr>
              <a:t>getContentResolver</a:t>
            </a:r>
            <a:r>
              <a:rPr lang="en-US" sz="2000" dirty="0">
                <a:latin typeface="Courier New" panose="02070309020205020404" pitchFamily="49" charset="0"/>
                <a:cs typeface="Courier New" panose="02070309020205020404" pitchFamily="49" charset="0"/>
              </a:rPr>
              <a:t>().delete(</a:t>
            </a:r>
            <a:r>
              <a:rPr lang="en-US" sz="2000" dirty="0" err="1">
                <a:latin typeface="Courier New" panose="02070309020205020404" pitchFamily="49" charset="0"/>
                <a:cs typeface="Courier New" panose="02070309020205020404" pitchFamily="49" charset="0"/>
              </a:rPr>
              <a:t>URIofTheRow</a:t>
            </a:r>
            <a:r>
              <a:rPr lang="en-US" sz="2000" dirty="0">
                <a:latin typeface="Courier New" panose="02070309020205020404" pitchFamily="49" charset="0"/>
                <a:cs typeface="Courier New" panose="02070309020205020404" pitchFamily="49" charset="0"/>
              </a:rPr>
              <a:t>, ...);</a:t>
            </a:r>
            <a:endParaRPr lang="ru-RU"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92271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URIs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897196"/>
            <a:ext cx="8895701" cy="3416320"/>
          </a:xfrm>
          <a:prstGeom prst="rect">
            <a:avLst/>
          </a:prstGeom>
        </p:spPr>
        <p:txBody>
          <a:bodyPr wrap="square">
            <a:spAutoFit/>
          </a:bodyPr>
          <a:lstStyle/>
          <a:p>
            <a:r>
              <a:rPr lang="en-US" dirty="0"/>
              <a:t>Content URIs must be unique between providers.</a:t>
            </a:r>
          </a:p>
          <a:p>
            <a:endParaRPr lang="en-US" dirty="0"/>
          </a:p>
          <a:p>
            <a:r>
              <a:rPr lang="en-US" dirty="0"/>
              <a:t>• Use your package name</a:t>
            </a:r>
          </a:p>
          <a:p>
            <a:endParaRPr lang="en-US" dirty="0"/>
          </a:p>
          <a:p>
            <a:r>
              <a:rPr lang="en-US" dirty="0"/>
              <a:t>• General form</a:t>
            </a:r>
          </a:p>
          <a:p>
            <a:r>
              <a:rPr lang="en-US" dirty="0"/>
              <a:t>content://com.&lt;company&gt;.provider.&lt;app&gt;/&lt;data&gt;</a:t>
            </a:r>
          </a:p>
          <a:p>
            <a:endParaRPr lang="en-US" dirty="0"/>
          </a:p>
          <a:p>
            <a:r>
              <a:rPr lang="en-US" dirty="0"/>
              <a:t>• Example for querying all items</a:t>
            </a:r>
          </a:p>
          <a:p>
            <a:r>
              <a:rPr lang="en-US" dirty="0"/>
              <a:t>content://fi.pohjolainen_jussi.provider.myapp/items</a:t>
            </a:r>
          </a:p>
          <a:p>
            <a:endParaRPr lang="en-US" dirty="0"/>
          </a:p>
          <a:p>
            <a:r>
              <a:rPr lang="en-US" dirty="0"/>
              <a:t>• Example for querying single item </a:t>
            </a:r>
          </a:p>
          <a:p>
            <a:r>
              <a:rPr lang="en-US" dirty="0"/>
              <a:t>content://fi.pohjolainen_jussi.provider.myapp/items/5</a:t>
            </a:r>
            <a:endParaRPr lang="ru-RU" dirty="0"/>
          </a:p>
        </p:txBody>
      </p:sp>
    </p:spTree>
    <p:extLst>
      <p:ext uri="{BB962C8B-B14F-4D97-AF65-F5344CB8AC3E}">
        <p14:creationId xmlns:p14="http://schemas.microsoft.com/office/powerpoint/2010/main" val="3073782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Get Data via Content Resolver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49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8" y="943610"/>
            <a:ext cx="10776272" cy="3416320"/>
          </a:xfrm>
          <a:prstGeom prst="rect">
            <a:avLst/>
          </a:prstGeom>
        </p:spPr>
        <p:txBody>
          <a:bodyPr wrap="square">
            <a:spAutoFit/>
          </a:bodyPr>
          <a:lstStyle/>
          <a:p>
            <a:pPr eaLnBrk="1" hangingPunct="1">
              <a:lnSpc>
                <a:spcPct val="150000"/>
              </a:lnSpc>
            </a:pPr>
            <a:r>
              <a:rPr lang="en-US" dirty="0">
                <a:cs typeface="Arial" charset="0"/>
              </a:rPr>
              <a:t>Data query via </a:t>
            </a:r>
            <a:r>
              <a:rPr lang="en-US" dirty="0" err="1">
                <a:cs typeface="Arial" charset="0"/>
              </a:rPr>
              <a:t>ContentResolver</a:t>
            </a:r>
            <a:r>
              <a:rPr lang="en-US" dirty="0">
                <a:cs typeface="Arial" charset="0"/>
              </a:rPr>
              <a:t> is performed by method query()</a:t>
            </a:r>
            <a:r>
              <a:rPr lang="ru-RU" dirty="0">
                <a:cs typeface="Arial" charset="0"/>
              </a:rPr>
              <a:t>. </a:t>
            </a:r>
          </a:p>
          <a:p>
            <a:pPr eaLnBrk="1" hangingPunct="1">
              <a:lnSpc>
                <a:spcPct val="150000"/>
              </a:lnSpc>
            </a:pPr>
            <a:r>
              <a:rPr lang="en-US" i="1" dirty="0">
                <a:cs typeface="Arial" charset="0"/>
              </a:rPr>
              <a:t>public final Cursor query (Uri </a:t>
            </a:r>
            <a:r>
              <a:rPr lang="en-US" i="1" dirty="0" err="1">
                <a:cs typeface="Arial" charset="0"/>
              </a:rPr>
              <a:t>uri</a:t>
            </a:r>
            <a:r>
              <a:rPr lang="en-US" i="1" dirty="0">
                <a:cs typeface="Arial" charset="0"/>
              </a:rPr>
              <a:t>, String[</a:t>
            </a:r>
            <a:r>
              <a:rPr lang="ru-RU" i="1" dirty="0">
                <a:cs typeface="Arial" charset="0"/>
              </a:rPr>
              <a:t> </a:t>
            </a:r>
            <a:r>
              <a:rPr lang="en-US" i="1" dirty="0">
                <a:cs typeface="Arial" charset="0"/>
              </a:rPr>
              <a:t>] projection, String selection, String[</a:t>
            </a:r>
            <a:r>
              <a:rPr lang="ru-RU" i="1" dirty="0">
                <a:cs typeface="Arial" charset="0"/>
              </a:rPr>
              <a:t> </a:t>
            </a:r>
            <a:r>
              <a:rPr lang="en-US" i="1" dirty="0">
                <a:cs typeface="Arial" charset="0"/>
              </a:rPr>
              <a:t>] </a:t>
            </a:r>
            <a:r>
              <a:rPr lang="en-US" i="1" dirty="0" err="1">
                <a:cs typeface="Arial" charset="0"/>
              </a:rPr>
              <a:t>selectionArgs</a:t>
            </a:r>
            <a:r>
              <a:rPr lang="en-US" i="1" dirty="0">
                <a:cs typeface="Arial" charset="0"/>
              </a:rPr>
              <a:t>, String </a:t>
            </a:r>
            <a:r>
              <a:rPr lang="en-US" i="1" dirty="0" err="1">
                <a:cs typeface="Arial" charset="0"/>
              </a:rPr>
              <a:t>sortOrder</a:t>
            </a:r>
            <a:r>
              <a:rPr lang="en-US" i="1" dirty="0">
                <a:cs typeface="Arial" charset="0"/>
              </a:rPr>
              <a:t>)</a:t>
            </a:r>
            <a:endParaRPr lang="ru-RU" i="1" dirty="0">
              <a:cs typeface="Arial" charset="0"/>
            </a:endParaRPr>
          </a:p>
          <a:p>
            <a:pPr eaLnBrk="1" hangingPunct="1">
              <a:lnSpc>
                <a:spcPct val="150000"/>
              </a:lnSpc>
            </a:pPr>
            <a:r>
              <a:rPr lang="en-US" dirty="0">
                <a:cs typeface="Arial" charset="0"/>
              </a:rPr>
              <a:t>Arguments</a:t>
            </a:r>
            <a:r>
              <a:rPr lang="ru-RU" dirty="0">
                <a:cs typeface="Arial" charset="0"/>
              </a:rPr>
              <a:t>:</a:t>
            </a:r>
            <a:endParaRPr lang="en-US" dirty="0">
              <a:cs typeface="Arial" charset="0"/>
            </a:endParaRPr>
          </a:p>
          <a:p>
            <a:pPr marL="285750" indent="-285750" eaLnBrk="1" hangingPunct="1">
              <a:lnSpc>
                <a:spcPct val="150000"/>
              </a:lnSpc>
              <a:buFont typeface="Arial" pitchFamily="34" charset="0"/>
              <a:buChar char="•"/>
            </a:pPr>
            <a:r>
              <a:rPr lang="en-US" dirty="0" err="1">
                <a:cs typeface="Arial" charset="0"/>
              </a:rPr>
              <a:t>uri</a:t>
            </a:r>
            <a:r>
              <a:rPr lang="en-US" dirty="0">
                <a:cs typeface="Arial" charset="0"/>
              </a:rPr>
              <a:t> – content URI</a:t>
            </a:r>
            <a:r>
              <a:rPr lang="ru-RU" dirty="0">
                <a:cs typeface="Arial" charset="0"/>
              </a:rPr>
              <a:t> </a:t>
            </a:r>
            <a:endParaRPr lang="en-US" dirty="0">
              <a:cs typeface="Arial" charset="0"/>
            </a:endParaRPr>
          </a:p>
          <a:p>
            <a:pPr marL="285750" indent="-285750" eaLnBrk="1" hangingPunct="1">
              <a:lnSpc>
                <a:spcPct val="150000"/>
              </a:lnSpc>
              <a:buFont typeface="Arial" pitchFamily="34" charset="0"/>
              <a:buChar char="•"/>
            </a:pPr>
            <a:r>
              <a:rPr lang="en-US" dirty="0">
                <a:cs typeface="Arial" charset="0"/>
              </a:rPr>
              <a:t>projection – columns we want to get</a:t>
            </a:r>
            <a:endParaRPr lang="ru-RU" dirty="0">
              <a:cs typeface="Arial" charset="0"/>
            </a:endParaRPr>
          </a:p>
          <a:p>
            <a:pPr marL="285750" indent="-285750" eaLnBrk="1" hangingPunct="1">
              <a:lnSpc>
                <a:spcPct val="150000"/>
              </a:lnSpc>
              <a:buFont typeface="Arial" pitchFamily="34" charset="0"/>
              <a:buChar char="•"/>
            </a:pPr>
            <a:r>
              <a:rPr lang="en-US" dirty="0">
                <a:cs typeface="Arial" charset="0"/>
              </a:rPr>
              <a:t>selection – where clause with ? as parameter placeholders</a:t>
            </a:r>
          </a:p>
          <a:p>
            <a:pPr marL="285750" indent="-285750" eaLnBrk="1" hangingPunct="1">
              <a:lnSpc>
                <a:spcPct val="150000"/>
              </a:lnSpc>
              <a:buFont typeface="Arial" pitchFamily="34" charset="0"/>
              <a:buChar char="•"/>
            </a:pPr>
            <a:r>
              <a:rPr lang="en-US" dirty="0" err="1">
                <a:cs typeface="Arial" charset="0"/>
              </a:rPr>
              <a:t>selectionArgs</a:t>
            </a:r>
            <a:r>
              <a:rPr lang="en-US" dirty="0">
                <a:cs typeface="Arial" charset="0"/>
              </a:rPr>
              <a:t> – </a:t>
            </a:r>
            <a:r>
              <a:rPr lang="en-US" dirty="0" err="1">
                <a:cs typeface="Arial" charset="0"/>
              </a:rPr>
              <a:t>args</a:t>
            </a:r>
            <a:r>
              <a:rPr lang="en-US" dirty="0">
                <a:cs typeface="Arial" charset="0"/>
              </a:rPr>
              <a:t> for where clause</a:t>
            </a:r>
            <a:endParaRPr lang="ru-RU" dirty="0">
              <a:cs typeface="Arial" charset="0"/>
            </a:endParaRPr>
          </a:p>
          <a:p>
            <a:pPr marL="285750" indent="-285750" eaLnBrk="1" hangingPunct="1">
              <a:lnSpc>
                <a:spcPct val="150000"/>
              </a:lnSpc>
              <a:buFont typeface="Arial" pitchFamily="34" charset="0"/>
              <a:buChar char="•"/>
            </a:pPr>
            <a:r>
              <a:rPr lang="en-US" dirty="0" err="1">
                <a:cs typeface="Arial" charset="0"/>
              </a:rPr>
              <a:t>sortOrder</a:t>
            </a:r>
            <a:r>
              <a:rPr lang="en-US" dirty="0">
                <a:cs typeface="Arial" charset="0"/>
              </a:rPr>
              <a:t> – ordering and grouping</a:t>
            </a:r>
          </a:p>
        </p:txBody>
      </p:sp>
      <p:sp>
        <p:nvSpPr>
          <p:cNvPr id="12" name="Rectangle 11"/>
          <p:cNvSpPr/>
          <p:nvPr/>
        </p:nvSpPr>
        <p:spPr>
          <a:xfrm>
            <a:off x="4578999" y="3444875"/>
            <a:ext cx="7364185" cy="2862322"/>
          </a:xfrm>
          <a:prstGeom prst="rect">
            <a:avLst/>
          </a:prstGeom>
          <a:ln>
            <a:solidFill>
              <a:schemeClr val="accent1"/>
            </a:solidFill>
          </a:ln>
        </p:spPr>
        <p:txBody>
          <a:bodyPr wrap="square">
            <a:spAutoFit/>
          </a:bodyPr>
          <a:lstStyle/>
          <a:p>
            <a:r>
              <a:rPr lang="en-US" dirty="0"/>
              <a:t>// Return all rows</a:t>
            </a:r>
          </a:p>
          <a:p>
            <a:r>
              <a:rPr lang="en-US" dirty="0">
                <a:solidFill>
                  <a:srgbClr val="FF0000"/>
                </a:solidFill>
              </a:rPr>
              <a:t>Cursor </a:t>
            </a:r>
            <a:r>
              <a:rPr lang="en-US" dirty="0" err="1">
                <a:solidFill>
                  <a:srgbClr val="FF0000"/>
                </a:solidFill>
              </a:rPr>
              <a:t>allRows</a:t>
            </a:r>
            <a:r>
              <a:rPr lang="en-US" dirty="0">
                <a:solidFill>
                  <a:srgbClr val="FF0000"/>
                </a:solidFill>
              </a:rPr>
              <a:t> = </a:t>
            </a:r>
            <a:r>
              <a:rPr lang="en-US" dirty="0" err="1">
                <a:solidFill>
                  <a:srgbClr val="FF0000"/>
                </a:solidFill>
              </a:rPr>
              <a:t>getContentResolver</a:t>
            </a:r>
            <a:r>
              <a:rPr lang="en-US" dirty="0">
                <a:solidFill>
                  <a:srgbClr val="FF0000"/>
                </a:solidFill>
              </a:rPr>
              <a:t>().query(</a:t>
            </a:r>
            <a:r>
              <a:rPr lang="en-US" dirty="0" err="1">
                <a:solidFill>
                  <a:srgbClr val="FF0000"/>
                </a:solidFill>
              </a:rPr>
              <a:t>MyProvider.CONTENT_URI</a:t>
            </a:r>
            <a:r>
              <a:rPr lang="en-US" dirty="0">
                <a:solidFill>
                  <a:srgbClr val="FF0000"/>
                </a:solidFill>
              </a:rPr>
              <a:t>,</a:t>
            </a:r>
          </a:p>
          <a:p>
            <a:r>
              <a:rPr lang="en-US" dirty="0">
                <a:solidFill>
                  <a:srgbClr val="FF0000"/>
                </a:solidFill>
              </a:rPr>
              <a:t>null, null, null, null);</a:t>
            </a:r>
          </a:p>
          <a:p>
            <a:endParaRPr lang="ru-RU" dirty="0"/>
          </a:p>
          <a:p>
            <a:r>
              <a:rPr lang="en-US" dirty="0"/>
              <a:t>// Return all columns for rows where column 3 equals </a:t>
            </a:r>
          </a:p>
          <a:p>
            <a:r>
              <a:rPr lang="en-US" dirty="0"/>
              <a:t>//a set value and the rows are ordered by column 5.</a:t>
            </a:r>
          </a:p>
          <a:p>
            <a:r>
              <a:rPr lang="en-US" dirty="0"/>
              <a:t>String where = KEY_COL3 + “=” + </a:t>
            </a:r>
            <a:r>
              <a:rPr lang="en-US" dirty="0" err="1"/>
              <a:t>requiredValue</a:t>
            </a:r>
            <a:r>
              <a:rPr lang="en-US" dirty="0"/>
              <a:t>;</a:t>
            </a:r>
          </a:p>
          <a:p>
            <a:r>
              <a:rPr lang="en-US" dirty="0"/>
              <a:t>String order = KEY_COL5;</a:t>
            </a:r>
          </a:p>
          <a:p>
            <a:r>
              <a:rPr lang="en-US" dirty="0">
                <a:solidFill>
                  <a:srgbClr val="FF0000"/>
                </a:solidFill>
              </a:rPr>
              <a:t>Cursor </a:t>
            </a:r>
            <a:r>
              <a:rPr lang="en-US" dirty="0" err="1">
                <a:solidFill>
                  <a:srgbClr val="FF0000"/>
                </a:solidFill>
              </a:rPr>
              <a:t>someRows</a:t>
            </a:r>
            <a:r>
              <a:rPr lang="en-US" dirty="0">
                <a:solidFill>
                  <a:srgbClr val="FF0000"/>
                </a:solidFill>
              </a:rPr>
              <a:t> = </a:t>
            </a:r>
            <a:r>
              <a:rPr lang="en-US" dirty="0" err="1">
                <a:solidFill>
                  <a:srgbClr val="FF0000"/>
                </a:solidFill>
              </a:rPr>
              <a:t>getContentResolver</a:t>
            </a:r>
            <a:r>
              <a:rPr lang="en-US" dirty="0">
                <a:solidFill>
                  <a:srgbClr val="FF0000"/>
                </a:solidFill>
              </a:rPr>
              <a:t>().query(</a:t>
            </a:r>
            <a:r>
              <a:rPr lang="en-US" dirty="0" err="1">
                <a:solidFill>
                  <a:srgbClr val="FF0000"/>
                </a:solidFill>
              </a:rPr>
              <a:t>MyProvider.CONTENT_URI</a:t>
            </a:r>
            <a:r>
              <a:rPr lang="en-US" dirty="0">
                <a:solidFill>
                  <a:srgbClr val="FF0000"/>
                </a:solidFill>
              </a:rPr>
              <a:t>,</a:t>
            </a:r>
          </a:p>
          <a:p>
            <a:r>
              <a:rPr lang="en-US" dirty="0">
                <a:solidFill>
                  <a:srgbClr val="FF0000"/>
                </a:solidFill>
              </a:rPr>
              <a:t>null, where, null, order);</a:t>
            </a:r>
            <a:endParaRPr lang="ru-RU" dirty="0">
              <a:solidFill>
                <a:srgbClr val="FF0000"/>
              </a:solidFill>
            </a:endParaRPr>
          </a:p>
        </p:txBody>
      </p:sp>
    </p:spTree>
    <p:extLst>
      <p:ext uri="{BB962C8B-B14F-4D97-AF65-F5344CB8AC3E}">
        <p14:creationId xmlns:p14="http://schemas.microsoft.com/office/powerpoint/2010/main" val="424985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93625" cy="646331"/>
          </a:xfrm>
          <a:prstGeom prst="rect">
            <a:avLst/>
          </a:prstGeom>
          <a:noFill/>
        </p:spPr>
        <p:txBody>
          <a:bodyPr wrap="square" rtlCol="0">
            <a:spAutoFit/>
          </a:bodyPr>
          <a:lstStyle/>
          <a:p>
            <a:r>
              <a:rPr lang="en-US" sz="3600" dirty="0"/>
              <a:t>Request the permissions you need</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2CA8D27-0108-FE7C-3D99-16AEBB43E98E}"/>
              </a:ext>
            </a:extLst>
          </p:cNvPr>
          <p:cNvSpPr txBox="1"/>
          <p:nvPr/>
        </p:nvSpPr>
        <p:spPr>
          <a:xfrm>
            <a:off x="426098" y="996521"/>
            <a:ext cx="10993016" cy="3139321"/>
          </a:xfrm>
          <a:prstGeom prst="rect">
            <a:avLst/>
          </a:prstGeom>
          <a:noFill/>
          <a:ln>
            <a:solidFill>
              <a:schemeClr val="tx1"/>
            </a:solidFill>
          </a:ln>
        </p:spPr>
        <p:txBody>
          <a:bodyPr wrap="square">
            <a:spAutoFit/>
          </a:bodyPr>
          <a:lstStyle/>
          <a:p>
            <a:r>
              <a:rPr lang="en-US" dirty="0"/>
              <a:t>if (</a:t>
            </a:r>
            <a:r>
              <a:rPr lang="en-US" dirty="0" err="1"/>
              <a:t>ContextCompat.checkSelfPermission</a:t>
            </a:r>
            <a:r>
              <a:rPr lang="en-US" dirty="0"/>
              <a:t>(</a:t>
            </a:r>
            <a:r>
              <a:rPr lang="en-US" dirty="0" err="1"/>
              <a:t>thisActivity</a:t>
            </a:r>
            <a:r>
              <a:rPr lang="en-US" dirty="0"/>
              <a:t>, </a:t>
            </a:r>
            <a:r>
              <a:rPr lang="en-US" dirty="0" err="1"/>
              <a:t>Manifest.permission.READ_CONTACTS</a:t>
            </a:r>
            <a:r>
              <a:rPr lang="en-US" dirty="0"/>
              <a:t>) != </a:t>
            </a:r>
            <a:r>
              <a:rPr lang="en-US" dirty="0" err="1"/>
              <a:t>PackageManager.PERMISSION_GRANTED</a:t>
            </a:r>
            <a:r>
              <a:rPr lang="en-US" dirty="0"/>
              <a:t>) {</a:t>
            </a:r>
          </a:p>
          <a:p>
            <a:r>
              <a:rPr lang="en-US" dirty="0"/>
              <a:t>    if (</a:t>
            </a:r>
            <a:r>
              <a:rPr lang="en-US" dirty="0" err="1"/>
              <a:t>ActivityCompat.shouldShowRequestPermissionRationale</a:t>
            </a:r>
            <a:r>
              <a:rPr lang="en-US" dirty="0"/>
              <a:t>(</a:t>
            </a:r>
            <a:r>
              <a:rPr lang="en-US" dirty="0" err="1"/>
              <a:t>thisActivity</a:t>
            </a:r>
            <a:r>
              <a:rPr lang="en-US" dirty="0"/>
              <a:t>, </a:t>
            </a:r>
            <a:r>
              <a:rPr lang="en-US" dirty="0" err="1"/>
              <a:t>Manifest.permission.READ_CONTACTS</a:t>
            </a:r>
            <a:r>
              <a:rPr lang="en-US" dirty="0"/>
              <a:t>)) {</a:t>
            </a:r>
          </a:p>
          <a:p>
            <a:r>
              <a:rPr lang="en-US" dirty="0"/>
              <a:t>        // Show an explanation to the user</a:t>
            </a:r>
          </a:p>
          <a:p>
            <a:r>
              <a:rPr lang="en-US" dirty="0"/>
              <a:t>    } else {</a:t>
            </a:r>
          </a:p>
          <a:p>
            <a:r>
              <a:rPr lang="en-US" dirty="0"/>
              <a:t>        // No explanation needed, we can request the permission.</a:t>
            </a:r>
          </a:p>
          <a:p>
            <a:r>
              <a:rPr lang="en-US" dirty="0"/>
              <a:t>        </a:t>
            </a:r>
            <a:r>
              <a:rPr lang="en-US" dirty="0" err="1"/>
              <a:t>ActivityCompat.requestPermissions</a:t>
            </a:r>
            <a:r>
              <a:rPr lang="en-US" dirty="0"/>
              <a:t>(</a:t>
            </a:r>
            <a:r>
              <a:rPr lang="en-US" dirty="0" err="1"/>
              <a:t>thisActivity</a:t>
            </a:r>
            <a:r>
              <a:rPr lang="en-US" dirty="0"/>
              <a:t>, </a:t>
            </a:r>
            <a:r>
              <a:rPr lang="en-US" dirty="0" err="1"/>
              <a:t>arrayOf</a:t>
            </a:r>
            <a:r>
              <a:rPr lang="en-US" dirty="0"/>
              <a:t>(</a:t>
            </a:r>
            <a:r>
              <a:rPr lang="en-US" dirty="0" err="1"/>
              <a:t>Manifest.permission.READ_CONTACTS</a:t>
            </a:r>
            <a:r>
              <a:rPr lang="en-US" dirty="0"/>
              <a:t>), MY_PERMISSIONS_REQUEST_READ_CONTACTS)</a:t>
            </a:r>
          </a:p>
          <a:p>
            <a:r>
              <a:rPr lang="en-US" dirty="0"/>
              <a:t>    }</a:t>
            </a:r>
          </a:p>
          <a:p>
            <a:r>
              <a:rPr lang="en-US" dirty="0"/>
              <a:t>}</a:t>
            </a:r>
          </a:p>
          <a:p>
            <a:endParaRPr lang="en-US" dirty="0"/>
          </a:p>
        </p:txBody>
      </p:sp>
    </p:spTree>
    <p:extLst>
      <p:ext uri="{BB962C8B-B14F-4D97-AF65-F5344CB8AC3E}">
        <p14:creationId xmlns:p14="http://schemas.microsoft.com/office/powerpoint/2010/main" val="32964819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Insert Data via Content Resolver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26099" y="1445366"/>
            <a:ext cx="6913314" cy="2031325"/>
          </a:xfrm>
          <a:prstGeom prst="rect">
            <a:avLst/>
          </a:prstGeom>
          <a:ln>
            <a:solidFill>
              <a:schemeClr val="accent1"/>
            </a:solidFill>
          </a:ln>
        </p:spPr>
        <p:txBody>
          <a:bodyPr wrap="square">
            <a:spAutoFit/>
          </a:bodyPr>
          <a:lstStyle/>
          <a:p>
            <a:r>
              <a:rPr lang="en-US" dirty="0"/>
              <a:t>// Create a new row of values to insert.</a:t>
            </a:r>
          </a:p>
          <a:p>
            <a:r>
              <a:rPr lang="en-US" dirty="0" err="1"/>
              <a:t>ContentValues</a:t>
            </a:r>
            <a:r>
              <a:rPr lang="en-US" dirty="0"/>
              <a:t> </a:t>
            </a:r>
            <a:r>
              <a:rPr lang="en-US" dirty="0" err="1"/>
              <a:t>newValues</a:t>
            </a:r>
            <a:r>
              <a:rPr lang="en-US" dirty="0"/>
              <a:t> = new </a:t>
            </a:r>
            <a:r>
              <a:rPr lang="en-US" dirty="0" err="1"/>
              <a:t>ContentValues</a:t>
            </a:r>
            <a:r>
              <a:rPr lang="en-US" dirty="0"/>
              <a:t>();</a:t>
            </a:r>
          </a:p>
          <a:p>
            <a:r>
              <a:rPr lang="en-US" dirty="0"/>
              <a:t>// Assign values for each row.</a:t>
            </a:r>
          </a:p>
          <a:p>
            <a:r>
              <a:rPr lang="en-US" dirty="0" err="1"/>
              <a:t>newValues.put</a:t>
            </a:r>
            <a:r>
              <a:rPr lang="en-US" dirty="0"/>
              <a:t>(COLUMN_NAME, </a:t>
            </a:r>
            <a:r>
              <a:rPr lang="en-US" dirty="0" err="1"/>
              <a:t>newValue</a:t>
            </a:r>
            <a:r>
              <a:rPr lang="en-US" dirty="0"/>
              <a:t>);</a:t>
            </a:r>
          </a:p>
          <a:p>
            <a:r>
              <a:rPr lang="en-US" dirty="0"/>
              <a:t>…</a:t>
            </a:r>
          </a:p>
          <a:p>
            <a:r>
              <a:rPr lang="en-US" dirty="0" err="1">
                <a:solidFill>
                  <a:srgbClr val="FF0000"/>
                </a:solidFill>
              </a:rPr>
              <a:t>getContentResolver</a:t>
            </a:r>
            <a:r>
              <a:rPr lang="en-US" dirty="0">
                <a:solidFill>
                  <a:srgbClr val="FF0000"/>
                </a:solidFill>
              </a:rPr>
              <a:t>().insert(</a:t>
            </a:r>
            <a:r>
              <a:rPr lang="en-US" dirty="0" err="1">
                <a:solidFill>
                  <a:srgbClr val="FF0000"/>
                </a:solidFill>
              </a:rPr>
              <a:t>MyProvider.CONTENT_URI</a:t>
            </a:r>
            <a:r>
              <a:rPr lang="en-US" dirty="0">
                <a:solidFill>
                  <a:srgbClr val="FF0000"/>
                </a:solidFill>
              </a:rPr>
              <a:t>,</a:t>
            </a:r>
          </a:p>
          <a:p>
            <a:r>
              <a:rPr lang="en-US" dirty="0" err="1">
                <a:solidFill>
                  <a:srgbClr val="FF0000"/>
                </a:solidFill>
              </a:rPr>
              <a:t>newValues</a:t>
            </a:r>
            <a:r>
              <a:rPr lang="en-US" dirty="0">
                <a:solidFill>
                  <a:srgbClr val="FF0000"/>
                </a:solidFill>
              </a:rPr>
              <a:t>);</a:t>
            </a:r>
            <a:endParaRPr lang="ru-RU" dirty="0">
              <a:solidFill>
                <a:srgbClr val="FF0000"/>
              </a:solidFill>
            </a:endParaRPr>
          </a:p>
        </p:txBody>
      </p:sp>
      <p:sp>
        <p:nvSpPr>
          <p:cNvPr id="13" name="Rectangle 12"/>
          <p:cNvSpPr/>
          <p:nvPr/>
        </p:nvSpPr>
        <p:spPr>
          <a:xfrm>
            <a:off x="415819" y="4137766"/>
            <a:ext cx="6913314" cy="1477328"/>
          </a:xfrm>
          <a:prstGeom prst="rect">
            <a:avLst/>
          </a:prstGeom>
          <a:ln>
            <a:solidFill>
              <a:schemeClr val="accent1"/>
            </a:solidFill>
          </a:ln>
        </p:spPr>
        <p:txBody>
          <a:bodyPr wrap="square">
            <a:spAutoFit/>
          </a:bodyPr>
          <a:lstStyle/>
          <a:p>
            <a:r>
              <a:rPr lang="en-US" dirty="0"/>
              <a:t>// Create a new row of values to insert.</a:t>
            </a:r>
          </a:p>
          <a:p>
            <a:r>
              <a:rPr lang="en-US" dirty="0" err="1"/>
              <a:t>ContentValues</a:t>
            </a:r>
            <a:r>
              <a:rPr lang="en-US" dirty="0"/>
              <a:t>[] </a:t>
            </a:r>
            <a:r>
              <a:rPr lang="en-US" dirty="0" err="1"/>
              <a:t>valueArray</a:t>
            </a:r>
            <a:r>
              <a:rPr lang="en-US" dirty="0"/>
              <a:t> = new </a:t>
            </a:r>
            <a:r>
              <a:rPr lang="en-US" dirty="0" err="1"/>
              <a:t>ContentValues</a:t>
            </a:r>
            <a:r>
              <a:rPr lang="en-US" dirty="0"/>
              <a:t>[5];</a:t>
            </a:r>
          </a:p>
          <a:p>
            <a:r>
              <a:rPr lang="en-US" dirty="0"/>
              <a:t>// TODO: Create an array of new rows</a:t>
            </a:r>
          </a:p>
          <a:p>
            <a:r>
              <a:rPr lang="en-US" dirty="0" err="1">
                <a:solidFill>
                  <a:srgbClr val="FF0000"/>
                </a:solidFill>
              </a:rPr>
              <a:t>int</a:t>
            </a:r>
            <a:r>
              <a:rPr lang="en-US" dirty="0">
                <a:solidFill>
                  <a:srgbClr val="FF0000"/>
                </a:solidFill>
              </a:rPr>
              <a:t> count = </a:t>
            </a:r>
            <a:r>
              <a:rPr lang="en-US" dirty="0" err="1">
                <a:solidFill>
                  <a:srgbClr val="FF0000"/>
                </a:solidFill>
              </a:rPr>
              <a:t>getContentResolver</a:t>
            </a:r>
            <a:r>
              <a:rPr lang="en-US" dirty="0">
                <a:solidFill>
                  <a:srgbClr val="FF0000"/>
                </a:solidFill>
              </a:rPr>
              <a:t>().</a:t>
            </a:r>
            <a:r>
              <a:rPr lang="en-US" dirty="0" err="1">
                <a:solidFill>
                  <a:srgbClr val="FF0000"/>
                </a:solidFill>
              </a:rPr>
              <a:t>bulkInsert</a:t>
            </a:r>
            <a:r>
              <a:rPr lang="en-US" dirty="0">
                <a:solidFill>
                  <a:srgbClr val="FF0000"/>
                </a:solidFill>
              </a:rPr>
              <a:t>(</a:t>
            </a:r>
            <a:r>
              <a:rPr lang="en-US" dirty="0" err="1">
                <a:solidFill>
                  <a:srgbClr val="FF0000"/>
                </a:solidFill>
              </a:rPr>
              <a:t>MyProvider.CONTENT_URI</a:t>
            </a:r>
            <a:r>
              <a:rPr lang="en-US" dirty="0">
                <a:solidFill>
                  <a:srgbClr val="FF0000"/>
                </a:solidFill>
              </a:rPr>
              <a:t>,</a:t>
            </a:r>
          </a:p>
          <a:p>
            <a:r>
              <a:rPr lang="en-US" dirty="0" err="1">
                <a:solidFill>
                  <a:srgbClr val="FF0000"/>
                </a:solidFill>
              </a:rPr>
              <a:t>valueArray</a:t>
            </a:r>
            <a:r>
              <a:rPr lang="en-US" dirty="0">
                <a:solidFill>
                  <a:srgbClr val="FF0000"/>
                </a:solidFill>
              </a:rPr>
              <a:t>);</a:t>
            </a:r>
            <a:endParaRPr lang="ru-RU" dirty="0">
              <a:solidFill>
                <a:srgbClr val="FF0000"/>
              </a:solidFill>
            </a:endParaRPr>
          </a:p>
        </p:txBody>
      </p:sp>
      <p:sp>
        <p:nvSpPr>
          <p:cNvPr id="2" name="TextBox 1"/>
          <p:cNvSpPr txBox="1"/>
          <p:nvPr/>
        </p:nvSpPr>
        <p:spPr>
          <a:xfrm>
            <a:off x="426099" y="1076034"/>
            <a:ext cx="3041001" cy="369332"/>
          </a:xfrm>
          <a:prstGeom prst="rect">
            <a:avLst/>
          </a:prstGeom>
          <a:noFill/>
        </p:spPr>
        <p:txBody>
          <a:bodyPr wrap="square" rtlCol="0">
            <a:spAutoFit/>
          </a:bodyPr>
          <a:lstStyle/>
          <a:p>
            <a:r>
              <a:rPr lang="en-US" b="1" dirty="0"/>
              <a:t>Option #1</a:t>
            </a:r>
            <a:endParaRPr lang="ru-RU" b="1" dirty="0"/>
          </a:p>
        </p:txBody>
      </p:sp>
      <p:sp>
        <p:nvSpPr>
          <p:cNvPr id="14" name="TextBox 13"/>
          <p:cNvSpPr txBox="1"/>
          <p:nvPr/>
        </p:nvSpPr>
        <p:spPr>
          <a:xfrm>
            <a:off x="426099" y="3768434"/>
            <a:ext cx="3041001" cy="369332"/>
          </a:xfrm>
          <a:prstGeom prst="rect">
            <a:avLst/>
          </a:prstGeom>
          <a:noFill/>
        </p:spPr>
        <p:txBody>
          <a:bodyPr wrap="square" rtlCol="0">
            <a:spAutoFit/>
          </a:bodyPr>
          <a:lstStyle/>
          <a:p>
            <a:r>
              <a:rPr lang="en-US" b="1" dirty="0"/>
              <a:t>Option #2</a:t>
            </a:r>
            <a:endParaRPr lang="ru-RU" b="1" dirty="0"/>
          </a:p>
        </p:txBody>
      </p:sp>
    </p:spTree>
    <p:extLst>
      <p:ext uri="{BB962C8B-B14F-4D97-AF65-F5344CB8AC3E}">
        <p14:creationId xmlns:p14="http://schemas.microsoft.com/office/powerpoint/2010/main" val="26752418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Delete and Update Data via Content Resolver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14"/>
          <p:cNvSpPr/>
          <p:nvPr/>
        </p:nvSpPr>
        <p:spPr>
          <a:xfrm>
            <a:off x="415819" y="1124744"/>
            <a:ext cx="9254520" cy="1754326"/>
          </a:xfrm>
          <a:prstGeom prst="rect">
            <a:avLst/>
          </a:prstGeom>
          <a:ln>
            <a:solidFill>
              <a:schemeClr val="accent1"/>
            </a:solidFill>
          </a:ln>
        </p:spPr>
        <p:txBody>
          <a:bodyPr wrap="square">
            <a:spAutoFit/>
          </a:bodyPr>
          <a:lstStyle/>
          <a:p>
            <a:r>
              <a:rPr lang="en-US" dirty="0"/>
              <a:t>// Remove a specific row.</a:t>
            </a:r>
          </a:p>
          <a:p>
            <a:r>
              <a:rPr lang="en-US" dirty="0" err="1">
                <a:solidFill>
                  <a:srgbClr val="FF0000"/>
                </a:solidFill>
              </a:rPr>
              <a:t>getContentResolver</a:t>
            </a:r>
            <a:r>
              <a:rPr lang="en-US" dirty="0">
                <a:solidFill>
                  <a:srgbClr val="FF0000"/>
                </a:solidFill>
              </a:rPr>
              <a:t>().delete(</a:t>
            </a:r>
            <a:r>
              <a:rPr lang="en-US" dirty="0" err="1">
                <a:solidFill>
                  <a:srgbClr val="FF0000"/>
                </a:solidFill>
              </a:rPr>
              <a:t>myRowUri</a:t>
            </a:r>
            <a:r>
              <a:rPr lang="en-US" dirty="0">
                <a:solidFill>
                  <a:srgbClr val="FF0000"/>
                </a:solidFill>
              </a:rPr>
              <a:t>, null, null);</a:t>
            </a:r>
          </a:p>
          <a:p>
            <a:endParaRPr lang="ru-RU" dirty="0"/>
          </a:p>
          <a:p>
            <a:r>
              <a:rPr lang="en-US" dirty="0"/>
              <a:t>// Remove the first five rows.</a:t>
            </a:r>
          </a:p>
          <a:p>
            <a:r>
              <a:rPr lang="en-US" dirty="0"/>
              <a:t>String where = “_id &lt; 5”;</a:t>
            </a:r>
          </a:p>
          <a:p>
            <a:r>
              <a:rPr lang="en-US" dirty="0" err="1">
                <a:solidFill>
                  <a:srgbClr val="FF0000"/>
                </a:solidFill>
              </a:rPr>
              <a:t>getContentResolver</a:t>
            </a:r>
            <a:r>
              <a:rPr lang="en-US" dirty="0">
                <a:solidFill>
                  <a:srgbClr val="FF0000"/>
                </a:solidFill>
              </a:rPr>
              <a:t>().delete(</a:t>
            </a:r>
            <a:r>
              <a:rPr lang="en-US" dirty="0" err="1">
                <a:solidFill>
                  <a:srgbClr val="FF0000"/>
                </a:solidFill>
              </a:rPr>
              <a:t>MyProvider.CONTENT_URI</a:t>
            </a:r>
            <a:r>
              <a:rPr lang="en-US" dirty="0">
                <a:solidFill>
                  <a:srgbClr val="FF0000"/>
                </a:solidFill>
              </a:rPr>
              <a:t>, where, null);</a:t>
            </a:r>
            <a:endParaRPr lang="ru-RU" dirty="0">
              <a:solidFill>
                <a:srgbClr val="FF0000"/>
              </a:solidFill>
            </a:endParaRPr>
          </a:p>
        </p:txBody>
      </p:sp>
      <p:sp>
        <p:nvSpPr>
          <p:cNvPr id="16" name="Rectangle 15"/>
          <p:cNvSpPr/>
          <p:nvPr/>
        </p:nvSpPr>
        <p:spPr>
          <a:xfrm>
            <a:off x="3578509" y="3069570"/>
            <a:ext cx="8212275" cy="2862322"/>
          </a:xfrm>
          <a:prstGeom prst="rect">
            <a:avLst/>
          </a:prstGeom>
          <a:ln>
            <a:solidFill>
              <a:schemeClr val="accent1"/>
            </a:solidFill>
          </a:ln>
        </p:spPr>
        <p:txBody>
          <a:bodyPr wrap="square">
            <a:spAutoFit/>
          </a:bodyPr>
          <a:lstStyle/>
          <a:p>
            <a:r>
              <a:rPr lang="en-US" dirty="0"/>
              <a:t>// Create a new row of values to insert.</a:t>
            </a:r>
          </a:p>
          <a:p>
            <a:r>
              <a:rPr lang="en-US" dirty="0" err="1"/>
              <a:t>ContentValues</a:t>
            </a:r>
            <a:r>
              <a:rPr lang="en-US" dirty="0"/>
              <a:t> </a:t>
            </a:r>
            <a:r>
              <a:rPr lang="en-US" dirty="0" err="1"/>
              <a:t>newValues</a:t>
            </a:r>
            <a:r>
              <a:rPr lang="en-US" dirty="0"/>
              <a:t> = new </a:t>
            </a:r>
            <a:r>
              <a:rPr lang="en-US" dirty="0" err="1"/>
              <a:t>ContentValues</a:t>
            </a:r>
            <a:r>
              <a:rPr lang="en-US" dirty="0"/>
              <a:t>();</a:t>
            </a:r>
          </a:p>
          <a:p>
            <a:endParaRPr lang="ru-RU" dirty="0"/>
          </a:p>
          <a:p>
            <a:r>
              <a:rPr lang="en-US" dirty="0"/>
              <a:t>// Create a replacement map, specifying which columns you want to</a:t>
            </a:r>
          </a:p>
          <a:p>
            <a:r>
              <a:rPr lang="en-US" dirty="0"/>
              <a:t>// update, and what values to assign to each of them.</a:t>
            </a:r>
          </a:p>
          <a:p>
            <a:r>
              <a:rPr lang="en-US" dirty="0" err="1"/>
              <a:t>newValues.put</a:t>
            </a:r>
            <a:r>
              <a:rPr lang="en-US" dirty="0"/>
              <a:t>(COLUMN_NAME, </a:t>
            </a:r>
            <a:r>
              <a:rPr lang="en-US" dirty="0" err="1"/>
              <a:t>newValue</a:t>
            </a:r>
            <a:r>
              <a:rPr lang="en-US" dirty="0"/>
              <a:t>);</a:t>
            </a:r>
          </a:p>
          <a:p>
            <a:endParaRPr lang="ru-RU" dirty="0"/>
          </a:p>
          <a:p>
            <a:r>
              <a:rPr lang="en-US" dirty="0"/>
              <a:t>// Apply to the first 5 rows.</a:t>
            </a:r>
          </a:p>
          <a:p>
            <a:r>
              <a:rPr lang="en-US" dirty="0"/>
              <a:t>String where = “_id &lt; 5”;</a:t>
            </a:r>
          </a:p>
          <a:p>
            <a:r>
              <a:rPr lang="en-US" dirty="0" err="1">
                <a:solidFill>
                  <a:srgbClr val="FF0000"/>
                </a:solidFill>
              </a:rPr>
              <a:t>getContentResolver</a:t>
            </a:r>
            <a:r>
              <a:rPr lang="en-US" dirty="0">
                <a:solidFill>
                  <a:srgbClr val="FF0000"/>
                </a:solidFill>
              </a:rPr>
              <a:t>().update(</a:t>
            </a:r>
            <a:r>
              <a:rPr lang="en-US" dirty="0" err="1">
                <a:solidFill>
                  <a:srgbClr val="FF0000"/>
                </a:solidFill>
              </a:rPr>
              <a:t>MyProvider.CONTENT_URI</a:t>
            </a:r>
            <a:r>
              <a:rPr lang="en-US" dirty="0">
                <a:solidFill>
                  <a:srgbClr val="FF0000"/>
                </a:solidFill>
              </a:rPr>
              <a:t>, </a:t>
            </a:r>
            <a:r>
              <a:rPr lang="en-US" dirty="0" err="1">
                <a:solidFill>
                  <a:srgbClr val="FF0000"/>
                </a:solidFill>
              </a:rPr>
              <a:t>newValues</a:t>
            </a:r>
            <a:r>
              <a:rPr lang="en-US" dirty="0">
                <a:solidFill>
                  <a:srgbClr val="FF0000"/>
                </a:solidFill>
              </a:rPr>
              <a:t>, where,</a:t>
            </a:r>
            <a:r>
              <a:rPr lang="ru-RU" dirty="0">
                <a:solidFill>
                  <a:srgbClr val="FF0000"/>
                </a:solidFill>
              </a:rPr>
              <a:t> </a:t>
            </a:r>
            <a:r>
              <a:rPr lang="en-US" dirty="0">
                <a:solidFill>
                  <a:srgbClr val="FF0000"/>
                </a:solidFill>
              </a:rPr>
              <a:t>null);</a:t>
            </a:r>
            <a:endParaRPr lang="ru-RU" dirty="0">
              <a:solidFill>
                <a:srgbClr val="FF0000"/>
              </a:solidFill>
            </a:endParaRPr>
          </a:p>
        </p:txBody>
      </p:sp>
    </p:spTree>
    <p:extLst>
      <p:ext uri="{BB962C8B-B14F-4D97-AF65-F5344CB8AC3E}">
        <p14:creationId xmlns:p14="http://schemas.microsoft.com/office/powerpoint/2010/main" val="380498599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Work with Files via Content Provider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86148" y="1421967"/>
            <a:ext cx="8568952" cy="2031325"/>
          </a:xfrm>
          <a:prstGeom prst="rect">
            <a:avLst/>
          </a:prstGeom>
          <a:ln>
            <a:solidFill>
              <a:schemeClr val="accent1"/>
            </a:solidFill>
          </a:ln>
        </p:spPr>
        <p:txBody>
          <a:bodyPr wrap="square">
            <a:spAutoFit/>
          </a:bodyPr>
          <a:lstStyle/>
          <a:p>
            <a:r>
              <a:rPr lang="en-US" dirty="0"/>
              <a:t>try {</a:t>
            </a:r>
          </a:p>
          <a:p>
            <a:r>
              <a:rPr lang="en-US" dirty="0"/>
              <a:t>    // Open an output stream using the new row’s URI.</a:t>
            </a:r>
          </a:p>
          <a:p>
            <a:r>
              <a:rPr lang="en-US" dirty="0"/>
              <a:t>    </a:t>
            </a:r>
            <a:r>
              <a:rPr lang="en-US" dirty="0" err="1"/>
              <a:t>OutputStream</a:t>
            </a:r>
            <a:r>
              <a:rPr lang="en-US" dirty="0"/>
              <a:t> </a:t>
            </a:r>
            <a:r>
              <a:rPr lang="en-US" dirty="0" err="1"/>
              <a:t>outStream</a:t>
            </a:r>
            <a:r>
              <a:rPr lang="en-US" dirty="0"/>
              <a:t> = </a:t>
            </a:r>
            <a:r>
              <a:rPr lang="en-US" dirty="0" err="1"/>
              <a:t>getContentResolver</a:t>
            </a:r>
            <a:r>
              <a:rPr lang="en-US" dirty="0"/>
              <a:t>().</a:t>
            </a:r>
            <a:r>
              <a:rPr lang="en-US" dirty="0" err="1"/>
              <a:t>openOutputStream</a:t>
            </a:r>
            <a:r>
              <a:rPr lang="en-US" dirty="0"/>
              <a:t>(</a:t>
            </a:r>
            <a:r>
              <a:rPr lang="en-US" dirty="0" err="1"/>
              <a:t>uri</a:t>
            </a:r>
            <a:r>
              <a:rPr lang="en-US" dirty="0"/>
              <a:t>);</a:t>
            </a:r>
          </a:p>
          <a:p>
            <a:r>
              <a:rPr lang="en-US" dirty="0"/>
              <a:t>    // Compress your bitmap and save it into your provider.</a:t>
            </a:r>
          </a:p>
          <a:p>
            <a:r>
              <a:rPr lang="en-US" dirty="0"/>
              <a:t>    </a:t>
            </a:r>
            <a:r>
              <a:rPr lang="en-US" dirty="0" err="1"/>
              <a:t>sourceBitmap.compress</a:t>
            </a:r>
            <a:r>
              <a:rPr lang="en-US" dirty="0"/>
              <a:t>(Bitmap.CompressFormat.JPEG, 50, </a:t>
            </a:r>
            <a:r>
              <a:rPr lang="en-US" dirty="0" err="1"/>
              <a:t>outStream</a:t>
            </a:r>
            <a:r>
              <a:rPr lang="en-US" dirty="0"/>
              <a:t>);</a:t>
            </a:r>
          </a:p>
          <a:p>
            <a:r>
              <a:rPr lang="en-US" dirty="0"/>
              <a:t>}</a:t>
            </a:r>
          </a:p>
          <a:p>
            <a:r>
              <a:rPr lang="en-US" dirty="0"/>
              <a:t>catch (</a:t>
            </a:r>
            <a:r>
              <a:rPr lang="en-US" dirty="0" err="1"/>
              <a:t>FileNotFoundException</a:t>
            </a:r>
            <a:r>
              <a:rPr lang="en-US" dirty="0"/>
              <a:t> e) { }</a:t>
            </a:r>
            <a:endParaRPr lang="ru-RU" dirty="0"/>
          </a:p>
        </p:txBody>
      </p:sp>
      <p:sp>
        <p:nvSpPr>
          <p:cNvPr id="13" name="Rectangle 12"/>
          <p:cNvSpPr/>
          <p:nvPr/>
        </p:nvSpPr>
        <p:spPr>
          <a:xfrm>
            <a:off x="486148" y="1002455"/>
            <a:ext cx="9470652" cy="369332"/>
          </a:xfrm>
          <a:prstGeom prst="rect">
            <a:avLst/>
          </a:prstGeom>
        </p:spPr>
        <p:txBody>
          <a:bodyPr wrap="square">
            <a:spAutoFit/>
          </a:bodyPr>
          <a:lstStyle/>
          <a:p>
            <a:r>
              <a:rPr lang="en-US" dirty="0">
                <a:cs typeface="Arial" charset="0"/>
              </a:rPr>
              <a:t>Files are retrieved via URI</a:t>
            </a:r>
          </a:p>
        </p:txBody>
      </p:sp>
    </p:spTree>
    <p:extLst>
      <p:ext uri="{BB962C8B-B14F-4D97-AF65-F5344CB8AC3E}">
        <p14:creationId xmlns:p14="http://schemas.microsoft.com/office/powerpoint/2010/main" val="15259370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Platform Native Content Providers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53</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23527" y="1002455"/>
            <a:ext cx="10515891" cy="4524315"/>
          </a:xfrm>
          <a:prstGeom prst="rect">
            <a:avLst/>
          </a:prstGeom>
        </p:spPr>
        <p:txBody>
          <a:bodyPr wrap="square">
            <a:spAutoFit/>
          </a:bodyPr>
          <a:lstStyle/>
          <a:p>
            <a:pPr marL="285750" indent="-285750">
              <a:buFont typeface="Arial" panose="020B0604020202020204" pitchFamily="34" charset="0"/>
              <a:buChar char="•"/>
            </a:pPr>
            <a:r>
              <a:rPr lang="en-US" dirty="0">
                <a:cs typeface="Arial" charset="0"/>
              </a:rPr>
              <a:t>Browser </a:t>
            </a:r>
            <a:r>
              <a:rPr lang="ru-RU" dirty="0">
                <a:cs typeface="Arial" charset="0"/>
              </a:rPr>
              <a:t>– </a:t>
            </a:r>
            <a:r>
              <a:rPr lang="en-US" dirty="0">
                <a:cs typeface="Arial" charset="0"/>
              </a:rPr>
              <a:t>access to bookmarks, browser history, web searches.</a:t>
            </a:r>
          </a:p>
          <a:p>
            <a:pPr marL="285750" indent="-285750">
              <a:buFont typeface="Arial" panose="020B0604020202020204" pitchFamily="34" charset="0"/>
              <a:buChar char="•"/>
            </a:pPr>
            <a:endParaRPr lang="ru-RU" dirty="0">
              <a:cs typeface="Arial" charset="0"/>
            </a:endParaRPr>
          </a:p>
          <a:p>
            <a:pPr marL="285750" indent="-285750">
              <a:buFont typeface="Arial" panose="020B0604020202020204" pitchFamily="34" charset="0"/>
              <a:buChar char="•"/>
            </a:pPr>
            <a:r>
              <a:rPr lang="en-US" dirty="0">
                <a:cs typeface="Arial" charset="0"/>
              </a:rPr>
              <a:t>Calendar – access to calendar and events</a:t>
            </a:r>
          </a:p>
          <a:p>
            <a:pPr marL="285750" indent="-285750">
              <a:buFont typeface="Arial" panose="020B0604020202020204" pitchFamily="34" charset="0"/>
              <a:buChar char="•"/>
            </a:pPr>
            <a:endParaRPr lang="en-US" dirty="0">
              <a:cs typeface="Arial" charset="0"/>
            </a:endParaRPr>
          </a:p>
          <a:p>
            <a:pPr marL="285750" indent="-285750">
              <a:buFont typeface="Arial" panose="020B0604020202020204" pitchFamily="34" charset="0"/>
              <a:buChar char="•"/>
            </a:pPr>
            <a:r>
              <a:rPr lang="en-US" dirty="0" err="1">
                <a:cs typeface="Arial" charset="0"/>
              </a:rPr>
              <a:t>CallLog</a:t>
            </a:r>
            <a:r>
              <a:rPr lang="en-US" dirty="0">
                <a:cs typeface="Arial" charset="0"/>
              </a:rPr>
              <a:t> </a:t>
            </a:r>
            <a:r>
              <a:rPr lang="ru-RU" dirty="0">
                <a:cs typeface="Arial" charset="0"/>
              </a:rPr>
              <a:t>– </a:t>
            </a:r>
            <a:r>
              <a:rPr lang="en-US" dirty="0">
                <a:cs typeface="Arial" charset="0"/>
              </a:rPr>
              <a:t>access to call history</a:t>
            </a:r>
            <a:endParaRPr lang="ru-RU" dirty="0">
              <a:cs typeface="Arial" charset="0"/>
            </a:endParaRPr>
          </a:p>
          <a:p>
            <a:pPr marL="285750" indent="-285750">
              <a:buFont typeface="Arial" panose="020B0604020202020204" pitchFamily="34" charset="0"/>
              <a:buChar char="•"/>
            </a:pPr>
            <a:endParaRPr lang="ru-RU" dirty="0">
              <a:cs typeface="Arial" charset="0"/>
            </a:endParaRPr>
          </a:p>
          <a:p>
            <a:pPr marL="285750" indent="-285750">
              <a:buFont typeface="Arial" panose="020B0604020202020204" pitchFamily="34" charset="0"/>
              <a:buChar char="•"/>
            </a:pPr>
            <a:r>
              <a:rPr lang="en-US" dirty="0">
                <a:cs typeface="Arial" charset="0"/>
              </a:rPr>
              <a:t>Contacts </a:t>
            </a:r>
            <a:r>
              <a:rPr lang="ru-RU" dirty="0">
                <a:cs typeface="Arial" charset="0"/>
              </a:rPr>
              <a:t>– </a:t>
            </a:r>
            <a:r>
              <a:rPr lang="en-US" dirty="0">
                <a:cs typeface="Arial" charset="0"/>
              </a:rPr>
              <a:t>access to contacts</a:t>
            </a:r>
            <a:endParaRPr lang="ru-RU" dirty="0">
              <a:cs typeface="Arial" charset="0"/>
            </a:endParaRPr>
          </a:p>
          <a:p>
            <a:pPr marL="285750" indent="-285750">
              <a:buFont typeface="Arial" panose="020B0604020202020204" pitchFamily="34" charset="0"/>
              <a:buChar char="•"/>
            </a:pPr>
            <a:endParaRPr lang="ru-RU" dirty="0">
              <a:cs typeface="Arial" charset="0"/>
            </a:endParaRPr>
          </a:p>
          <a:p>
            <a:pPr marL="285750" indent="-285750">
              <a:buFont typeface="Arial" panose="020B0604020202020204" pitchFamily="34" charset="0"/>
              <a:buChar char="•"/>
            </a:pPr>
            <a:r>
              <a:rPr lang="en-US" dirty="0" err="1">
                <a:cs typeface="Arial" charset="0"/>
              </a:rPr>
              <a:t>MediaStore</a:t>
            </a:r>
            <a:r>
              <a:rPr lang="en-US" dirty="0">
                <a:cs typeface="Arial" charset="0"/>
              </a:rPr>
              <a:t> </a:t>
            </a:r>
            <a:r>
              <a:rPr lang="ru-RU" dirty="0">
                <a:cs typeface="Arial" charset="0"/>
              </a:rPr>
              <a:t>– </a:t>
            </a:r>
            <a:r>
              <a:rPr lang="en-US" dirty="0">
                <a:cs typeface="Arial" charset="0"/>
              </a:rPr>
              <a:t>access to media </a:t>
            </a:r>
            <a:endParaRPr lang="ru-RU" dirty="0">
              <a:cs typeface="Arial" charset="0"/>
            </a:endParaRPr>
          </a:p>
          <a:p>
            <a:pPr marL="285750" indent="-285750">
              <a:buFont typeface="Arial" panose="020B0604020202020204" pitchFamily="34" charset="0"/>
              <a:buChar char="•"/>
            </a:pPr>
            <a:endParaRPr lang="ru-RU" dirty="0">
              <a:cs typeface="Arial" charset="0"/>
            </a:endParaRPr>
          </a:p>
          <a:p>
            <a:pPr marL="285750" indent="-285750">
              <a:buFont typeface="Arial" panose="020B0604020202020204" pitchFamily="34" charset="0"/>
              <a:buChar char="•"/>
            </a:pPr>
            <a:r>
              <a:rPr lang="en-US" dirty="0">
                <a:cs typeface="Arial" charset="0"/>
              </a:rPr>
              <a:t>Settings</a:t>
            </a:r>
            <a:r>
              <a:rPr lang="ru-RU" dirty="0">
                <a:cs typeface="Arial" charset="0"/>
              </a:rPr>
              <a:t> – </a:t>
            </a:r>
            <a:r>
              <a:rPr lang="en-US" dirty="0">
                <a:cs typeface="Arial" charset="0"/>
              </a:rPr>
              <a:t>access to settings</a:t>
            </a:r>
          </a:p>
          <a:p>
            <a:pPr marL="285750" indent="-285750">
              <a:buFontTx/>
              <a:buChar char="-"/>
            </a:pPr>
            <a:endParaRPr lang="en-US" dirty="0">
              <a:cs typeface="Arial" charset="0"/>
            </a:endParaRPr>
          </a:p>
          <a:p>
            <a:r>
              <a:rPr lang="en-US" dirty="0">
                <a:cs typeface="Arial" charset="0"/>
              </a:rPr>
              <a:t>Attention</a:t>
            </a:r>
            <a:r>
              <a:rPr lang="ru-RU" dirty="0">
                <a:cs typeface="Arial" charset="0"/>
              </a:rPr>
              <a:t>! </a:t>
            </a:r>
            <a:r>
              <a:rPr lang="en-US" dirty="0">
                <a:cs typeface="Arial" charset="0"/>
              </a:rPr>
              <a:t>You need to ask for permissions in order to work with native providers. E.g. for contacts:</a:t>
            </a:r>
            <a:endParaRPr lang="ru-RU" dirty="0">
              <a:cs typeface="Arial" charset="0"/>
            </a:endParaRPr>
          </a:p>
          <a:p>
            <a:endParaRPr lang="ru-RU" b="1" dirty="0">
              <a:solidFill>
                <a:srgbClr val="000099"/>
              </a:solidFill>
              <a:cs typeface="Arial" charset="0"/>
            </a:endParaRPr>
          </a:p>
          <a:p>
            <a:r>
              <a:rPr lang="en-US" dirty="0"/>
              <a:t>	&lt;uses-permission </a:t>
            </a:r>
            <a:r>
              <a:rPr lang="en-US" dirty="0" err="1"/>
              <a:t>android:name</a:t>
            </a:r>
            <a:r>
              <a:rPr lang="en-US" dirty="0"/>
              <a:t>=</a:t>
            </a:r>
            <a:r>
              <a:rPr lang="en-US" i="1" dirty="0"/>
              <a:t>"</a:t>
            </a:r>
            <a:r>
              <a:rPr lang="en-US" i="1" dirty="0" err="1"/>
              <a:t>android.permission.READ_CONTACTS</a:t>
            </a:r>
            <a:r>
              <a:rPr lang="en-US" i="1" dirty="0"/>
              <a:t>" /&gt;</a:t>
            </a:r>
            <a:endParaRPr lang="ru-RU" b="1" dirty="0">
              <a:solidFill>
                <a:srgbClr val="000099"/>
              </a:solidFill>
              <a:cs typeface="Arial" charset="0"/>
            </a:endParaRPr>
          </a:p>
          <a:p>
            <a:endParaRPr lang="en-US" b="1" dirty="0">
              <a:solidFill>
                <a:srgbClr val="000099"/>
              </a:solidFill>
              <a:cs typeface="Arial" charset="0"/>
            </a:endParaRPr>
          </a:p>
        </p:txBody>
      </p:sp>
    </p:spTree>
    <p:extLst>
      <p:ext uri="{BB962C8B-B14F-4D97-AF65-F5344CB8AC3E}">
        <p14:creationId xmlns:p14="http://schemas.microsoft.com/office/powerpoint/2010/main" val="37845464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Platform Native Content Providers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54</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26098" y="1076034"/>
            <a:ext cx="11517085" cy="2585323"/>
          </a:xfrm>
          <a:prstGeom prst="rect">
            <a:avLst/>
          </a:prstGeom>
        </p:spPr>
        <p:txBody>
          <a:bodyPr wrap="square">
            <a:spAutoFit/>
          </a:bodyPr>
          <a:lstStyle/>
          <a:p>
            <a:r>
              <a:rPr lang="en-US" b="1" dirty="0"/>
              <a:t>Uri </a:t>
            </a:r>
            <a:r>
              <a:rPr lang="en-US" b="1" dirty="0" err="1"/>
              <a:t>allCalls</a:t>
            </a:r>
            <a:r>
              <a:rPr lang="en-US" b="1" dirty="0"/>
              <a:t> = </a:t>
            </a:r>
            <a:r>
              <a:rPr lang="en-US" b="1" dirty="0" err="1"/>
              <a:t>Uri.parse</a:t>
            </a:r>
            <a:r>
              <a:rPr lang="en-US" b="1" dirty="0"/>
              <a:t>("content://</a:t>
            </a:r>
            <a:r>
              <a:rPr lang="en-US" b="1" dirty="0" err="1"/>
              <a:t>call_log</a:t>
            </a:r>
            <a:r>
              <a:rPr lang="en-US" b="1" dirty="0"/>
              <a:t>/calls");</a:t>
            </a:r>
          </a:p>
          <a:p>
            <a:r>
              <a:rPr lang="en-US" b="1" dirty="0"/>
              <a:t>Cursor c = </a:t>
            </a:r>
            <a:r>
              <a:rPr lang="en-US" b="1" dirty="0" err="1"/>
              <a:t>managedQuery</a:t>
            </a:r>
            <a:r>
              <a:rPr lang="en-US" b="1" dirty="0"/>
              <a:t>(</a:t>
            </a:r>
            <a:r>
              <a:rPr lang="en-US" b="1" dirty="0" err="1"/>
              <a:t>allCalls</a:t>
            </a:r>
            <a:r>
              <a:rPr lang="en-US" b="1" dirty="0"/>
              <a:t>, null, null, null, null);</a:t>
            </a:r>
          </a:p>
          <a:p>
            <a:r>
              <a:rPr lang="en-US" b="1" dirty="0"/>
              <a:t>while (</a:t>
            </a:r>
            <a:r>
              <a:rPr lang="en-US" b="1" dirty="0" err="1"/>
              <a:t>c.moveToNext</a:t>
            </a:r>
            <a:r>
              <a:rPr lang="en-US" b="1" dirty="0"/>
              <a:t>()) {</a:t>
            </a:r>
          </a:p>
          <a:p>
            <a:r>
              <a:rPr lang="en-US" b="1" dirty="0"/>
              <a:t>    String </a:t>
            </a:r>
            <a:r>
              <a:rPr lang="en-US" b="1" dirty="0" err="1"/>
              <a:t>num</a:t>
            </a:r>
            <a:r>
              <a:rPr lang="en-US" b="1" dirty="0"/>
              <a:t> = </a:t>
            </a:r>
            <a:r>
              <a:rPr lang="en-US" b="1" dirty="0" err="1"/>
              <a:t>c.getString</a:t>
            </a:r>
            <a:r>
              <a:rPr lang="en-US" b="1" dirty="0"/>
              <a:t>(</a:t>
            </a:r>
            <a:r>
              <a:rPr lang="en-US" b="1" dirty="0" err="1"/>
              <a:t>c.getColumnIndex</a:t>
            </a:r>
            <a:r>
              <a:rPr lang="en-US" b="1" dirty="0"/>
              <a:t>(</a:t>
            </a:r>
            <a:r>
              <a:rPr lang="en-US" b="1" dirty="0" err="1"/>
              <a:t>CallLog.Calls.NUMBER</a:t>
            </a:r>
            <a:r>
              <a:rPr lang="en-US" b="1" dirty="0"/>
              <a:t>));// for  number</a:t>
            </a:r>
          </a:p>
          <a:p>
            <a:r>
              <a:rPr lang="en-US" b="1" dirty="0"/>
              <a:t>    String name = </a:t>
            </a:r>
            <a:r>
              <a:rPr lang="en-US" b="1" dirty="0" err="1"/>
              <a:t>c.getString</a:t>
            </a:r>
            <a:r>
              <a:rPr lang="en-US" b="1" dirty="0"/>
              <a:t>(</a:t>
            </a:r>
            <a:r>
              <a:rPr lang="en-US" b="1" dirty="0" err="1"/>
              <a:t>c.getColumnIndex</a:t>
            </a:r>
            <a:r>
              <a:rPr lang="en-US" b="1" dirty="0"/>
              <a:t>(</a:t>
            </a:r>
            <a:r>
              <a:rPr lang="en-US" b="1" dirty="0" err="1"/>
              <a:t>CallLog.Calls.CACHED_NAME</a:t>
            </a:r>
            <a:r>
              <a:rPr lang="en-US" b="1" dirty="0"/>
              <a:t>));// for name</a:t>
            </a:r>
          </a:p>
          <a:p>
            <a:r>
              <a:rPr lang="en-US" b="1" dirty="0"/>
              <a:t>    String duration = </a:t>
            </a:r>
            <a:r>
              <a:rPr lang="en-US" b="1" dirty="0" err="1"/>
              <a:t>c.getString</a:t>
            </a:r>
            <a:r>
              <a:rPr lang="en-US" b="1" dirty="0"/>
              <a:t>(</a:t>
            </a:r>
            <a:r>
              <a:rPr lang="en-US" b="1" dirty="0" err="1"/>
              <a:t>c.getColumnIndex</a:t>
            </a:r>
            <a:r>
              <a:rPr lang="en-US" b="1" dirty="0"/>
              <a:t>(</a:t>
            </a:r>
            <a:r>
              <a:rPr lang="en-US" b="1" dirty="0" err="1"/>
              <a:t>CallLog.Calls.DURATION</a:t>
            </a:r>
            <a:r>
              <a:rPr lang="en-US" b="1" dirty="0"/>
              <a:t>));// for duration</a:t>
            </a:r>
          </a:p>
          <a:p>
            <a:r>
              <a:rPr lang="en-US" b="1" dirty="0"/>
              <a:t>    </a:t>
            </a:r>
            <a:r>
              <a:rPr lang="en-US" b="1" dirty="0" err="1"/>
              <a:t>int</a:t>
            </a:r>
            <a:r>
              <a:rPr lang="en-US" b="1" dirty="0"/>
              <a:t> type = </a:t>
            </a:r>
            <a:r>
              <a:rPr lang="en-US" b="1" dirty="0" err="1"/>
              <a:t>Integer.parseInt</a:t>
            </a:r>
            <a:r>
              <a:rPr lang="en-US" b="1" dirty="0"/>
              <a:t>(</a:t>
            </a:r>
            <a:r>
              <a:rPr lang="en-US" b="1" dirty="0" err="1"/>
              <a:t>c.getString</a:t>
            </a:r>
            <a:r>
              <a:rPr lang="en-US" b="1" dirty="0"/>
              <a:t>(</a:t>
            </a:r>
            <a:r>
              <a:rPr lang="en-US" b="1" dirty="0" err="1"/>
              <a:t>c.getColumnIndex</a:t>
            </a:r>
            <a:r>
              <a:rPr lang="en-US" b="1" dirty="0"/>
              <a:t>(</a:t>
            </a:r>
            <a:r>
              <a:rPr lang="en-US" b="1" dirty="0" err="1"/>
              <a:t>CallLog.Calls.TYPE</a:t>
            </a:r>
            <a:r>
              <a:rPr lang="en-US" b="1" dirty="0"/>
              <a:t>)));// for call type, Incoming or out going.</a:t>
            </a:r>
          </a:p>
          <a:p>
            <a:r>
              <a:rPr lang="en-US" b="1" dirty="0"/>
              <a:t>    </a:t>
            </a:r>
            <a:r>
              <a:rPr lang="en-US" b="1" dirty="0" err="1"/>
              <a:t>Toast.makeText</a:t>
            </a:r>
            <a:r>
              <a:rPr lang="en-US" b="1" dirty="0"/>
              <a:t>(</a:t>
            </a:r>
            <a:r>
              <a:rPr lang="en-US" b="1" dirty="0" err="1"/>
              <a:t>getApplicationContext</a:t>
            </a:r>
            <a:r>
              <a:rPr lang="en-US" b="1" dirty="0"/>
              <a:t>(), </a:t>
            </a:r>
            <a:r>
              <a:rPr lang="en-US" b="1" dirty="0" err="1"/>
              <a:t>num</a:t>
            </a:r>
            <a:r>
              <a:rPr lang="en-US" b="1" dirty="0"/>
              <a:t> + name + duration + type, </a:t>
            </a:r>
            <a:r>
              <a:rPr lang="en-US" b="1" dirty="0" err="1"/>
              <a:t>Toast.LENGTH_SHORT</a:t>
            </a:r>
            <a:r>
              <a:rPr lang="en-US" b="1" dirty="0"/>
              <a:t>).show();</a:t>
            </a:r>
          </a:p>
          <a:p>
            <a:r>
              <a:rPr lang="en-US" b="1" dirty="0"/>
              <a:t>}</a:t>
            </a:r>
            <a:endParaRPr lang="ru-RU" b="1" dirty="0"/>
          </a:p>
        </p:txBody>
      </p:sp>
      <p:sp>
        <p:nvSpPr>
          <p:cNvPr id="8" name="Cloud 7">
            <a:extLst>
              <a:ext uri="{FF2B5EF4-FFF2-40B4-BE49-F238E27FC236}">
                <a16:creationId xmlns:a16="http://schemas.microsoft.com/office/drawing/2014/main" id="{43860F23-007D-4A3B-A95A-8526450EC1F3}"/>
              </a:ext>
            </a:extLst>
          </p:cNvPr>
          <p:cNvSpPr/>
          <p:nvPr/>
        </p:nvSpPr>
        <p:spPr>
          <a:xfrm>
            <a:off x="8350122" y="4219971"/>
            <a:ext cx="2888084"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CallLogSample</a:t>
            </a:r>
            <a:endParaRPr lang="ru-RU" sz="2000" b="1" dirty="0">
              <a:solidFill>
                <a:schemeClr val="tx1"/>
              </a:solidFill>
            </a:endParaRPr>
          </a:p>
        </p:txBody>
      </p:sp>
    </p:spTree>
    <p:extLst>
      <p:ext uri="{BB962C8B-B14F-4D97-AF65-F5344CB8AC3E}">
        <p14:creationId xmlns:p14="http://schemas.microsoft.com/office/powerpoint/2010/main" val="2718498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Create Custom Content Provider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55</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6098" y="1015286"/>
            <a:ext cx="11251552" cy="3970318"/>
          </a:xfrm>
          <a:prstGeom prst="rect">
            <a:avLst/>
          </a:prstGeom>
        </p:spPr>
        <p:txBody>
          <a:bodyPr wrap="square">
            <a:spAutoFit/>
          </a:bodyPr>
          <a:lstStyle/>
          <a:p>
            <a:r>
              <a:rPr lang="en-US" dirty="0"/>
              <a:t>This involves number of simple steps to create your own content provider.</a:t>
            </a:r>
          </a:p>
          <a:p>
            <a:pPr marL="285750" indent="-285750">
              <a:buFont typeface="Arial" panose="020B0604020202020204" pitchFamily="34" charset="0"/>
              <a:buChar char="•"/>
            </a:pPr>
            <a:r>
              <a:rPr lang="en-US" dirty="0"/>
              <a:t>First of all you need to create a Content Provider class that extends the </a:t>
            </a:r>
            <a:r>
              <a:rPr lang="en-US" i="1" dirty="0" err="1"/>
              <a:t>ContentProvider</a:t>
            </a:r>
            <a:r>
              <a:rPr lang="en-US" i="1" dirty="0"/>
              <a:t> </a:t>
            </a:r>
            <a:r>
              <a:rPr lang="en-US" dirty="0"/>
              <a:t>base class</a:t>
            </a:r>
            <a:r>
              <a:rPr lang="en-US" i="1" dirty="0"/>
              <a:t>.</a:t>
            </a:r>
            <a:endParaRPr lang="en-US" dirty="0"/>
          </a:p>
          <a:p>
            <a:pPr marL="285750" indent="-285750">
              <a:buFont typeface="Arial" panose="020B0604020202020204" pitchFamily="34" charset="0"/>
              <a:buChar char="•"/>
            </a:pPr>
            <a:r>
              <a:rPr lang="en-US" dirty="0"/>
              <a:t>Second, you need to define your content provider URI address which will be used to access the content.</a:t>
            </a:r>
          </a:p>
          <a:p>
            <a:pPr marL="285750" indent="-285750">
              <a:buFont typeface="Arial" panose="020B0604020202020204" pitchFamily="34" charset="0"/>
              <a:buChar char="•"/>
            </a:pPr>
            <a:r>
              <a:rPr lang="en-US" dirty="0"/>
              <a:t>Next you will need to create your own database to keep the content. Usually, Android uses SQLite database and framework needs to override </a:t>
            </a:r>
            <a:r>
              <a:rPr lang="en-US" i="1" dirty="0" err="1"/>
              <a:t>onCreate</a:t>
            </a:r>
            <a:r>
              <a:rPr lang="en-US" i="1" dirty="0"/>
              <a:t>()</a:t>
            </a:r>
            <a:r>
              <a:rPr lang="en-US" dirty="0"/>
              <a:t> method which will use SQLite Open Helper method to create or open the provider's database. When your application is launched, the </a:t>
            </a:r>
            <a:r>
              <a:rPr lang="en-US" i="1" dirty="0" err="1"/>
              <a:t>onCreate</a:t>
            </a:r>
            <a:r>
              <a:rPr lang="en-US" i="1" dirty="0"/>
              <a:t>()</a:t>
            </a:r>
            <a:r>
              <a:rPr lang="en-US" dirty="0"/>
              <a:t> handler of each of its Content Providers is called on the main application thread.</a:t>
            </a:r>
          </a:p>
          <a:p>
            <a:pPr marL="285750" indent="-285750">
              <a:buFont typeface="Arial" panose="020B0604020202020204" pitchFamily="34" charset="0"/>
              <a:buChar char="•"/>
            </a:pPr>
            <a:r>
              <a:rPr lang="en-US" dirty="0"/>
              <a:t>Next you will have to implement Content Provider queries to perform different database specific operations:</a:t>
            </a:r>
          </a:p>
          <a:p>
            <a:pPr marL="742950" lvl="1" indent="-285750">
              <a:buFont typeface="Wingdings" panose="05000000000000000000" pitchFamily="2" charset="2"/>
              <a:buChar char="v"/>
            </a:pPr>
            <a:r>
              <a:rPr lang="en-US" b="1" dirty="0"/>
              <a:t>query()</a:t>
            </a:r>
            <a:r>
              <a:rPr lang="en-US" dirty="0"/>
              <a:t> This method receives a request from a client. The result is returned as a Cursor object.</a:t>
            </a:r>
          </a:p>
          <a:p>
            <a:pPr marL="742950" lvl="1" indent="-285750">
              <a:buFont typeface="Wingdings" panose="05000000000000000000" pitchFamily="2" charset="2"/>
              <a:buChar char="v"/>
            </a:pPr>
            <a:r>
              <a:rPr lang="en-US" b="1" dirty="0"/>
              <a:t>insert()</a:t>
            </a:r>
            <a:r>
              <a:rPr lang="en-US" dirty="0"/>
              <a:t>This method inserts a new record into the content provider.</a:t>
            </a:r>
          </a:p>
          <a:p>
            <a:pPr marL="742950" lvl="1" indent="-285750">
              <a:buFont typeface="Wingdings" panose="05000000000000000000" pitchFamily="2" charset="2"/>
              <a:buChar char="v"/>
            </a:pPr>
            <a:r>
              <a:rPr lang="en-US" b="1" dirty="0"/>
              <a:t>delete()</a:t>
            </a:r>
            <a:r>
              <a:rPr lang="en-US" dirty="0"/>
              <a:t> This method deletes an existing record from the content provider.</a:t>
            </a:r>
          </a:p>
          <a:p>
            <a:pPr marL="742950" lvl="1" indent="-285750">
              <a:buFont typeface="Wingdings" panose="05000000000000000000" pitchFamily="2" charset="2"/>
              <a:buChar char="v"/>
            </a:pPr>
            <a:r>
              <a:rPr lang="en-US" b="1" dirty="0"/>
              <a:t>update()</a:t>
            </a:r>
            <a:r>
              <a:rPr lang="en-US" dirty="0"/>
              <a:t> This method updates an existing record from the content provider.</a:t>
            </a:r>
          </a:p>
          <a:p>
            <a:pPr marL="742950" lvl="1" indent="-285750">
              <a:buFont typeface="Wingdings" panose="05000000000000000000" pitchFamily="2" charset="2"/>
              <a:buChar char="v"/>
            </a:pPr>
            <a:r>
              <a:rPr lang="en-US" b="1" dirty="0" err="1"/>
              <a:t>getType</a:t>
            </a:r>
            <a:r>
              <a:rPr lang="en-US" b="1" dirty="0"/>
              <a:t>()</a:t>
            </a:r>
            <a:r>
              <a:rPr lang="en-US" dirty="0"/>
              <a:t> This method returns the MIME type of the data at the given URI.</a:t>
            </a:r>
          </a:p>
          <a:p>
            <a:pPr marL="285750" indent="-285750">
              <a:buFont typeface="Arial" panose="020B0604020202020204" pitchFamily="34" charset="0"/>
              <a:buChar char="•"/>
            </a:pPr>
            <a:r>
              <a:rPr lang="en-US" dirty="0"/>
              <a:t>Finally register your Content Provider in </a:t>
            </a:r>
            <a:r>
              <a:rPr lang="en-US"/>
              <a:t>your manifest </a:t>
            </a:r>
            <a:r>
              <a:rPr lang="en-US" dirty="0"/>
              <a:t>file using &lt;provider&gt; tag.</a:t>
            </a:r>
          </a:p>
        </p:txBody>
      </p:sp>
      <p:pic>
        <p:nvPicPr>
          <p:cNvPr id="12" name="Picture 2" descr="Overview diagram of how content providers manage access to storage.">
            <a:extLst>
              <a:ext uri="{FF2B5EF4-FFF2-40B4-BE49-F238E27FC236}">
                <a16:creationId xmlns:a16="http://schemas.microsoft.com/office/drawing/2014/main" id="{FE1F7A2F-9C31-4E5C-A64B-A4F1780264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4935" y="3533904"/>
            <a:ext cx="3718249" cy="290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514583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Custom Content Provider - methods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23528" y="1002455"/>
            <a:ext cx="10903272" cy="4247317"/>
          </a:xfrm>
          <a:prstGeom prst="rect">
            <a:avLst/>
          </a:prstGeom>
        </p:spPr>
        <p:txBody>
          <a:bodyPr wrap="square">
            <a:spAutoFit/>
          </a:bodyPr>
          <a:lstStyle/>
          <a:p>
            <a:r>
              <a:rPr lang="en-US" dirty="0"/>
              <a:t>public class </a:t>
            </a:r>
            <a:r>
              <a:rPr lang="en-US" dirty="0" err="1"/>
              <a:t>MyProvider</a:t>
            </a:r>
            <a:r>
              <a:rPr lang="en-US" dirty="0"/>
              <a:t> extends </a:t>
            </a:r>
            <a:r>
              <a:rPr lang="en-US" dirty="0" err="1"/>
              <a:t>ContentProvider</a:t>
            </a:r>
            <a:r>
              <a:rPr lang="en-US" dirty="0"/>
              <a:t> {</a:t>
            </a:r>
          </a:p>
          <a:p>
            <a:r>
              <a:rPr lang="en-US" dirty="0"/>
              <a:t>    </a:t>
            </a:r>
          </a:p>
          <a:p>
            <a:r>
              <a:rPr lang="en-US" dirty="0"/>
              <a:t>    public </a:t>
            </a:r>
            <a:r>
              <a:rPr lang="en-US" dirty="0" err="1"/>
              <a:t>boolean</a:t>
            </a:r>
            <a:r>
              <a:rPr lang="en-US" dirty="0"/>
              <a:t> </a:t>
            </a:r>
            <a:r>
              <a:rPr lang="en-US" dirty="0" err="1"/>
              <a:t>onCreate</a:t>
            </a:r>
            <a:r>
              <a:rPr lang="en-US" dirty="0"/>
              <a:t>() { }</a:t>
            </a:r>
          </a:p>
          <a:p>
            <a:endParaRPr lang="en-US" dirty="0"/>
          </a:p>
          <a:p>
            <a:r>
              <a:rPr lang="en-US" dirty="0"/>
              <a:t>    public String </a:t>
            </a:r>
            <a:r>
              <a:rPr lang="en-US" dirty="0" err="1"/>
              <a:t>getType</a:t>
            </a:r>
            <a:r>
              <a:rPr lang="en-US" dirty="0"/>
              <a:t>(Uri </a:t>
            </a:r>
            <a:r>
              <a:rPr lang="en-US" dirty="0" err="1"/>
              <a:t>url</a:t>
            </a:r>
            <a:r>
              <a:rPr lang="en-US" dirty="0"/>
              <a:t>) { }</a:t>
            </a:r>
          </a:p>
          <a:p>
            <a:endParaRPr lang="en-US" dirty="0"/>
          </a:p>
          <a:p>
            <a:r>
              <a:rPr lang="en-US" dirty="0"/>
              <a:t>   public Cursor query(Uri </a:t>
            </a:r>
            <a:r>
              <a:rPr lang="en-US" dirty="0" err="1"/>
              <a:t>url</a:t>
            </a:r>
            <a:r>
              <a:rPr lang="en-US" dirty="0"/>
              <a:t>, String[] projection, String selection,</a:t>
            </a:r>
          </a:p>
          <a:p>
            <a:r>
              <a:rPr lang="en-US" dirty="0"/>
              <a:t>                 String[] </a:t>
            </a:r>
            <a:r>
              <a:rPr lang="en-US" dirty="0" err="1"/>
              <a:t>selectionArgs</a:t>
            </a:r>
            <a:r>
              <a:rPr lang="en-US" dirty="0"/>
              <a:t>, String sort) { }</a:t>
            </a:r>
          </a:p>
          <a:p>
            <a:endParaRPr lang="en-US" dirty="0"/>
          </a:p>
          <a:p>
            <a:r>
              <a:rPr lang="en-US" dirty="0"/>
              <a:t>    public Uri insert(Uri _</a:t>
            </a:r>
            <a:r>
              <a:rPr lang="en-US" dirty="0" err="1"/>
              <a:t>url</a:t>
            </a:r>
            <a:r>
              <a:rPr lang="en-US" dirty="0"/>
              <a:t>, </a:t>
            </a:r>
            <a:r>
              <a:rPr lang="en-US" dirty="0" err="1"/>
              <a:t>ContentValues</a:t>
            </a:r>
            <a:r>
              <a:rPr lang="en-US" dirty="0"/>
              <a:t> _</a:t>
            </a:r>
            <a:r>
              <a:rPr lang="en-US" dirty="0" err="1"/>
              <a:t>initialValues</a:t>
            </a:r>
            <a:r>
              <a:rPr lang="en-US" dirty="0"/>
              <a:t>) { }</a:t>
            </a:r>
          </a:p>
          <a:p>
            <a:endParaRPr lang="en-US" dirty="0"/>
          </a:p>
          <a:p>
            <a:r>
              <a:rPr lang="en-US" dirty="0"/>
              <a:t>    public </a:t>
            </a:r>
            <a:r>
              <a:rPr lang="en-US" dirty="0" err="1"/>
              <a:t>int</a:t>
            </a:r>
            <a:r>
              <a:rPr lang="en-US" dirty="0"/>
              <a:t> delete(Uri </a:t>
            </a:r>
            <a:r>
              <a:rPr lang="en-US" dirty="0" err="1"/>
              <a:t>url</a:t>
            </a:r>
            <a:r>
              <a:rPr lang="en-US" dirty="0"/>
              <a:t>, String where, String[] </a:t>
            </a:r>
            <a:r>
              <a:rPr lang="en-US" dirty="0" err="1"/>
              <a:t>whereArgs</a:t>
            </a:r>
            <a:r>
              <a:rPr lang="en-US" dirty="0"/>
              <a:t>) { }</a:t>
            </a:r>
          </a:p>
          <a:p>
            <a:endParaRPr lang="en-US" dirty="0"/>
          </a:p>
          <a:p>
            <a:r>
              <a:rPr lang="en-US" dirty="0"/>
              <a:t>    public </a:t>
            </a:r>
            <a:r>
              <a:rPr lang="en-US" dirty="0" err="1"/>
              <a:t>int</a:t>
            </a:r>
            <a:r>
              <a:rPr lang="en-US" dirty="0"/>
              <a:t> update(Uri </a:t>
            </a:r>
            <a:r>
              <a:rPr lang="en-US" dirty="0" err="1"/>
              <a:t>url</a:t>
            </a:r>
            <a:r>
              <a:rPr lang="en-US" dirty="0"/>
              <a:t>, </a:t>
            </a:r>
            <a:r>
              <a:rPr lang="en-US" dirty="0" err="1"/>
              <a:t>ContentValues</a:t>
            </a:r>
            <a:r>
              <a:rPr lang="en-US" dirty="0"/>
              <a:t> values, String where, String[] </a:t>
            </a:r>
            <a:r>
              <a:rPr lang="en-US" dirty="0" err="1"/>
              <a:t>wArgs</a:t>
            </a:r>
            <a:r>
              <a:rPr lang="en-US" dirty="0"/>
              <a:t>) { }</a:t>
            </a:r>
          </a:p>
          <a:p>
            <a:r>
              <a:rPr lang="en-US" dirty="0"/>
              <a:t>}</a:t>
            </a:r>
          </a:p>
        </p:txBody>
      </p:sp>
      <p:pic>
        <p:nvPicPr>
          <p:cNvPr id="8" name="Picture 2" descr="content provider">
            <a:extLst>
              <a:ext uri="{FF2B5EF4-FFF2-40B4-BE49-F238E27FC236}">
                <a16:creationId xmlns:a16="http://schemas.microsoft.com/office/drawing/2014/main" id="{33DE233D-88C7-44E5-8CF9-6940D88E2D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0888" y="1286170"/>
            <a:ext cx="2085912" cy="269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0450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Custom Content Provider – static members</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57</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8" y="1002455"/>
            <a:ext cx="11271572" cy="4801314"/>
          </a:xfrm>
          <a:prstGeom prst="rect">
            <a:avLst/>
          </a:prstGeom>
        </p:spPr>
        <p:txBody>
          <a:bodyPr wrap="square">
            <a:spAutoFit/>
          </a:bodyPr>
          <a:lstStyle/>
          <a:p>
            <a:r>
              <a:rPr lang="en-US" dirty="0"/>
              <a:t>public class </a:t>
            </a:r>
            <a:r>
              <a:rPr lang="en-US" dirty="0" err="1"/>
              <a:t>MyProvider</a:t>
            </a:r>
            <a:r>
              <a:rPr lang="en-US" dirty="0"/>
              <a:t> extends </a:t>
            </a:r>
            <a:r>
              <a:rPr lang="en-US" dirty="0" err="1"/>
              <a:t>ContentProvider</a:t>
            </a:r>
            <a:r>
              <a:rPr lang="en-US" dirty="0"/>
              <a:t> {</a:t>
            </a:r>
          </a:p>
          <a:p>
            <a:r>
              <a:rPr lang="ru-RU" dirty="0"/>
              <a:t>    </a:t>
            </a:r>
            <a:r>
              <a:rPr lang="en-US" dirty="0"/>
              <a:t>private static final String </a:t>
            </a:r>
            <a:r>
              <a:rPr lang="en-US" dirty="0" err="1"/>
              <a:t>myURI</a:t>
            </a:r>
            <a:r>
              <a:rPr lang="en-US" dirty="0"/>
              <a:t> =</a:t>
            </a:r>
            <a:r>
              <a:rPr lang="ru-RU" dirty="0"/>
              <a:t> </a:t>
            </a:r>
            <a:r>
              <a:rPr lang="en-US" dirty="0"/>
              <a:t>“content://</a:t>
            </a:r>
            <a:r>
              <a:rPr lang="en-US" dirty="0" err="1"/>
              <a:t>com.paad.provider.myapp</a:t>
            </a:r>
            <a:r>
              <a:rPr lang="en-US" dirty="0"/>
              <a:t>/items”;</a:t>
            </a:r>
          </a:p>
          <a:p>
            <a:r>
              <a:rPr lang="ru-RU" dirty="0"/>
              <a:t>    </a:t>
            </a:r>
            <a:r>
              <a:rPr lang="en-US" dirty="0"/>
              <a:t>public static final Uri CONTENT_URI = </a:t>
            </a:r>
            <a:r>
              <a:rPr lang="en-US" dirty="0" err="1"/>
              <a:t>Uri.parse</a:t>
            </a:r>
            <a:r>
              <a:rPr lang="en-US" dirty="0"/>
              <a:t>(</a:t>
            </a:r>
            <a:r>
              <a:rPr lang="en-US" dirty="0" err="1"/>
              <a:t>myURI</a:t>
            </a:r>
            <a:r>
              <a:rPr lang="en-US" dirty="0"/>
              <a:t>);</a:t>
            </a:r>
          </a:p>
          <a:p>
            <a:r>
              <a:rPr lang="ru-RU" dirty="0"/>
              <a:t>    </a:t>
            </a:r>
            <a:r>
              <a:rPr lang="en-US" dirty="0"/>
              <a:t>public </a:t>
            </a:r>
            <a:r>
              <a:rPr lang="en-US" dirty="0" err="1"/>
              <a:t>boolean</a:t>
            </a:r>
            <a:r>
              <a:rPr lang="en-US" dirty="0"/>
              <a:t> </a:t>
            </a:r>
            <a:r>
              <a:rPr lang="en-US" dirty="0" err="1"/>
              <a:t>onCreate</a:t>
            </a:r>
            <a:r>
              <a:rPr lang="en-US" dirty="0"/>
              <a:t>() {</a:t>
            </a:r>
          </a:p>
          <a:p>
            <a:r>
              <a:rPr lang="ru-RU" dirty="0"/>
              <a:t>        </a:t>
            </a:r>
            <a:r>
              <a:rPr lang="en-US" dirty="0"/>
              <a:t>// TODO: Construct the underlying database.</a:t>
            </a:r>
          </a:p>
          <a:p>
            <a:r>
              <a:rPr lang="ru-RU" dirty="0"/>
              <a:t>        </a:t>
            </a:r>
            <a:r>
              <a:rPr lang="en-US" dirty="0"/>
              <a:t>return true;</a:t>
            </a:r>
          </a:p>
          <a:p>
            <a:r>
              <a:rPr lang="ru-RU" dirty="0"/>
              <a:t>     </a:t>
            </a:r>
            <a:r>
              <a:rPr lang="en-US" dirty="0"/>
              <a:t>}</a:t>
            </a:r>
          </a:p>
          <a:p>
            <a:r>
              <a:rPr lang="ru-RU" dirty="0"/>
              <a:t>     </a:t>
            </a:r>
            <a:r>
              <a:rPr lang="en-US" dirty="0"/>
              <a:t>// Create the constants used to differentiate between the different URI requests.</a:t>
            </a:r>
          </a:p>
          <a:p>
            <a:r>
              <a:rPr lang="ru-RU" dirty="0"/>
              <a:t>     </a:t>
            </a:r>
            <a:r>
              <a:rPr lang="en-US" dirty="0"/>
              <a:t>private static final </a:t>
            </a:r>
            <a:r>
              <a:rPr lang="en-US" dirty="0" err="1"/>
              <a:t>int</a:t>
            </a:r>
            <a:r>
              <a:rPr lang="en-US" dirty="0"/>
              <a:t> ALLROWS = 1;</a:t>
            </a:r>
          </a:p>
          <a:p>
            <a:r>
              <a:rPr lang="ru-RU" dirty="0"/>
              <a:t>     </a:t>
            </a:r>
            <a:r>
              <a:rPr lang="en-US" dirty="0"/>
              <a:t>private static final </a:t>
            </a:r>
            <a:r>
              <a:rPr lang="en-US" dirty="0" err="1"/>
              <a:t>int</a:t>
            </a:r>
            <a:r>
              <a:rPr lang="en-US" dirty="0"/>
              <a:t> SINGLE_ROW = 2;</a:t>
            </a:r>
          </a:p>
          <a:p>
            <a:r>
              <a:rPr lang="ru-RU" dirty="0"/>
              <a:t>     </a:t>
            </a:r>
            <a:r>
              <a:rPr lang="en-US" dirty="0"/>
              <a:t>private static final </a:t>
            </a:r>
            <a:r>
              <a:rPr lang="en-US" dirty="0" err="1"/>
              <a:t>UriMatcher</a:t>
            </a:r>
            <a:r>
              <a:rPr lang="en-US" dirty="0"/>
              <a:t> </a:t>
            </a:r>
            <a:r>
              <a:rPr lang="en-US" dirty="0" err="1"/>
              <a:t>uriMatcher</a:t>
            </a:r>
            <a:r>
              <a:rPr lang="en-US" dirty="0"/>
              <a:t>;</a:t>
            </a:r>
          </a:p>
          <a:p>
            <a:r>
              <a:rPr lang="ru-RU" dirty="0"/>
              <a:t>     </a:t>
            </a:r>
            <a:r>
              <a:rPr lang="en-US" dirty="0"/>
              <a:t>static {</a:t>
            </a:r>
          </a:p>
          <a:p>
            <a:r>
              <a:rPr lang="ru-RU" dirty="0"/>
              <a:t>         </a:t>
            </a:r>
            <a:r>
              <a:rPr lang="en-US" dirty="0" err="1"/>
              <a:t>uriMatcher</a:t>
            </a:r>
            <a:r>
              <a:rPr lang="en-US" dirty="0"/>
              <a:t> = new </a:t>
            </a:r>
            <a:r>
              <a:rPr lang="en-US" dirty="0" err="1"/>
              <a:t>UriMatcher</a:t>
            </a:r>
            <a:r>
              <a:rPr lang="en-US" dirty="0"/>
              <a:t>(</a:t>
            </a:r>
            <a:r>
              <a:rPr lang="en-US" dirty="0" err="1"/>
              <a:t>UriMatcher.NO_MATCH</a:t>
            </a:r>
            <a:r>
              <a:rPr lang="en-US" dirty="0"/>
              <a:t>);</a:t>
            </a:r>
          </a:p>
          <a:p>
            <a:r>
              <a:rPr lang="ru-RU" dirty="0"/>
              <a:t>         </a:t>
            </a:r>
            <a:r>
              <a:rPr lang="en-US" dirty="0" err="1"/>
              <a:t>uriMatcher.addURI</a:t>
            </a:r>
            <a:r>
              <a:rPr lang="en-US" dirty="0"/>
              <a:t>(“</a:t>
            </a:r>
            <a:r>
              <a:rPr lang="en-US" dirty="0" err="1"/>
              <a:t>com.paad.provider.myApp</a:t>
            </a:r>
            <a:r>
              <a:rPr lang="en-US" dirty="0"/>
              <a:t>”, “items”, ALLROWS);</a:t>
            </a:r>
          </a:p>
          <a:p>
            <a:r>
              <a:rPr lang="ru-RU" dirty="0"/>
              <a:t>         </a:t>
            </a:r>
            <a:r>
              <a:rPr lang="en-US" dirty="0" err="1"/>
              <a:t>uriMatcher.addURI</a:t>
            </a:r>
            <a:r>
              <a:rPr lang="en-US" dirty="0"/>
              <a:t>(“</a:t>
            </a:r>
            <a:r>
              <a:rPr lang="en-US" dirty="0" err="1"/>
              <a:t>com.paad.provider.myApp</a:t>
            </a:r>
            <a:r>
              <a:rPr lang="en-US" dirty="0"/>
              <a:t>”, “items/#”,</a:t>
            </a:r>
            <a:r>
              <a:rPr lang="ru-RU" dirty="0"/>
              <a:t> </a:t>
            </a:r>
            <a:r>
              <a:rPr lang="en-US" dirty="0"/>
              <a:t>SINGLE_ROW);</a:t>
            </a:r>
          </a:p>
          <a:p>
            <a:r>
              <a:rPr lang="ru-RU" dirty="0"/>
              <a:t>     </a:t>
            </a:r>
            <a:r>
              <a:rPr lang="en-US" dirty="0"/>
              <a:t>}</a:t>
            </a:r>
          </a:p>
          <a:p>
            <a:r>
              <a:rPr lang="en-US" dirty="0"/>
              <a:t>}</a:t>
            </a:r>
            <a:r>
              <a:rPr lang="ru-RU" dirty="0"/>
              <a:t>  </a:t>
            </a:r>
            <a:endParaRPr lang="en-US" dirty="0"/>
          </a:p>
        </p:txBody>
      </p:sp>
    </p:spTree>
    <p:extLst>
      <p:ext uri="{BB962C8B-B14F-4D97-AF65-F5344CB8AC3E}">
        <p14:creationId xmlns:p14="http://schemas.microsoft.com/office/powerpoint/2010/main" val="42670109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Custom Content Provider – query()</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23528" y="1002455"/>
            <a:ext cx="10865172" cy="2862322"/>
          </a:xfrm>
          <a:prstGeom prst="rect">
            <a:avLst/>
          </a:prstGeom>
        </p:spPr>
        <p:txBody>
          <a:bodyPr wrap="square">
            <a:spAutoFit/>
          </a:bodyPr>
          <a:lstStyle/>
          <a:p>
            <a:r>
              <a:rPr lang="en-US" dirty="0"/>
              <a:t>@Override</a:t>
            </a:r>
          </a:p>
          <a:p>
            <a:r>
              <a:rPr lang="en-US" dirty="0"/>
              <a:t>public Cursor query(Uri </a:t>
            </a:r>
            <a:r>
              <a:rPr lang="en-US" dirty="0" err="1"/>
              <a:t>uri</a:t>
            </a:r>
            <a:r>
              <a:rPr lang="en-US" dirty="0"/>
              <a:t>, String[] projection, String selection, String[] </a:t>
            </a:r>
            <a:r>
              <a:rPr lang="en-US" dirty="0" err="1"/>
              <a:t>selectionArgs</a:t>
            </a:r>
            <a:r>
              <a:rPr lang="en-US" dirty="0"/>
              <a:t>, String sort) {</a:t>
            </a:r>
          </a:p>
          <a:p>
            <a:r>
              <a:rPr lang="en-US" dirty="0"/>
              <a:t>    // If this is a row query, limit the result set to the passed in row.</a:t>
            </a:r>
          </a:p>
          <a:p>
            <a:r>
              <a:rPr lang="en-US" dirty="0"/>
              <a:t>    switch (</a:t>
            </a:r>
            <a:r>
              <a:rPr lang="en-US" dirty="0" err="1"/>
              <a:t>uriMatcher.match</a:t>
            </a:r>
            <a:r>
              <a:rPr lang="en-US" dirty="0"/>
              <a:t>(</a:t>
            </a:r>
            <a:r>
              <a:rPr lang="en-US" dirty="0" err="1"/>
              <a:t>uri</a:t>
            </a:r>
            <a:r>
              <a:rPr lang="en-US" dirty="0"/>
              <a:t>)) {</a:t>
            </a:r>
          </a:p>
          <a:p>
            <a:r>
              <a:rPr lang="en-US" dirty="0"/>
              <a:t>        case SINGLE_ROW :</a:t>
            </a:r>
          </a:p>
          <a:p>
            <a:r>
              <a:rPr lang="en-US" dirty="0"/>
              <a:t>            // TODO: Modify selection based on row id, where:</a:t>
            </a:r>
          </a:p>
          <a:p>
            <a:r>
              <a:rPr lang="en-US" dirty="0"/>
              <a:t>            // </a:t>
            </a:r>
            <a:r>
              <a:rPr lang="en-US" dirty="0" err="1"/>
              <a:t>rowNumber</a:t>
            </a:r>
            <a:r>
              <a:rPr lang="en-US" dirty="0"/>
              <a:t> = </a:t>
            </a:r>
            <a:r>
              <a:rPr lang="en-US" dirty="0" err="1"/>
              <a:t>uri.getPathSegments</a:t>
            </a:r>
            <a:r>
              <a:rPr lang="en-US" dirty="0"/>
              <a:t>().get(1));</a:t>
            </a:r>
          </a:p>
          <a:p>
            <a:r>
              <a:rPr lang="en-US" dirty="0"/>
              <a:t>     }</a:t>
            </a:r>
          </a:p>
          <a:p>
            <a:r>
              <a:rPr lang="en-US" dirty="0"/>
              <a:t>     return null;</a:t>
            </a:r>
          </a:p>
          <a:p>
            <a:r>
              <a:rPr lang="en-US" dirty="0"/>
              <a:t>}</a:t>
            </a:r>
          </a:p>
        </p:txBody>
      </p:sp>
    </p:spTree>
    <p:extLst>
      <p:ext uri="{BB962C8B-B14F-4D97-AF65-F5344CB8AC3E}">
        <p14:creationId xmlns:p14="http://schemas.microsoft.com/office/powerpoint/2010/main" val="15302711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Custom Content Provider – insert()</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59</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8" y="1002455"/>
            <a:ext cx="8928992" cy="2585323"/>
          </a:xfrm>
          <a:prstGeom prst="rect">
            <a:avLst/>
          </a:prstGeom>
        </p:spPr>
        <p:txBody>
          <a:bodyPr wrap="square">
            <a:spAutoFit/>
          </a:bodyPr>
          <a:lstStyle/>
          <a:p>
            <a:r>
              <a:rPr lang="en-US" dirty="0"/>
              <a:t>@Override</a:t>
            </a:r>
          </a:p>
          <a:p>
            <a:r>
              <a:rPr lang="en-US" dirty="0"/>
              <a:t>public Uri insert(Uri _</a:t>
            </a:r>
            <a:r>
              <a:rPr lang="en-US" dirty="0" err="1"/>
              <a:t>uri</a:t>
            </a:r>
            <a:r>
              <a:rPr lang="en-US" dirty="0"/>
              <a:t>, </a:t>
            </a:r>
            <a:r>
              <a:rPr lang="en-US" dirty="0" err="1"/>
              <a:t>ContentValues</a:t>
            </a:r>
            <a:r>
              <a:rPr lang="en-US" dirty="0"/>
              <a:t> _</a:t>
            </a:r>
            <a:r>
              <a:rPr lang="en-US" dirty="0" err="1"/>
              <a:t>initialValues</a:t>
            </a:r>
            <a:r>
              <a:rPr lang="en-US" dirty="0"/>
              <a:t>) {</a:t>
            </a:r>
          </a:p>
          <a:p>
            <a:r>
              <a:rPr lang="en-US" dirty="0"/>
              <a:t>    long </a:t>
            </a:r>
            <a:r>
              <a:rPr lang="en-US" dirty="0" err="1"/>
              <a:t>rowID</a:t>
            </a:r>
            <a:r>
              <a:rPr lang="en-US" dirty="0"/>
              <a:t> = [ ... Add a new item ... ]</a:t>
            </a:r>
          </a:p>
          <a:p>
            <a:r>
              <a:rPr lang="en-US" dirty="0"/>
              <a:t>    // Return a URI to the newly added item.</a:t>
            </a:r>
          </a:p>
          <a:p>
            <a:r>
              <a:rPr lang="en-US" dirty="0"/>
              <a:t>    if (</a:t>
            </a:r>
            <a:r>
              <a:rPr lang="en-US" dirty="0" err="1"/>
              <a:t>rowID</a:t>
            </a:r>
            <a:r>
              <a:rPr lang="en-US" dirty="0"/>
              <a:t> &gt; 0) {</a:t>
            </a:r>
          </a:p>
          <a:p>
            <a:r>
              <a:rPr lang="en-US" dirty="0"/>
              <a:t>        return </a:t>
            </a:r>
            <a:r>
              <a:rPr lang="en-US" dirty="0" err="1"/>
              <a:t>ContentUris.withAppendedId</a:t>
            </a:r>
            <a:r>
              <a:rPr lang="en-US" dirty="0"/>
              <a:t>(CONTENT_URI, </a:t>
            </a:r>
            <a:r>
              <a:rPr lang="en-US" dirty="0" err="1"/>
              <a:t>rowID</a:t>
            </a:r>
            <a:r>
              <a:rPr lang="en-US" dirty="0"/>
              <a:t>);</a:t>
            </a:r>
          </a:p>
          <a:p>
            <a:r>
              <a:rPr lang="en-US" dirty="0"/>
              <a:t>    }</a:t>
            </a:r>
          </a:p>
          <a:p>
            <a:r>
              <a:rPr lang="en-US" dirty="0"/>
              <a:t>    throw new </a:t>
            </a:r>
            <a:r>
              <a:rPr lang="en-US" dirty="0" err="1"/>
              <a:t>SQLException</a:t>
            </a:r>
            <a:r>
              <a:rPr lang="en-US" dirty="0"/>
              <a:t>(“Failed to add new item into “ + _</a:t>
            </a:r>
            <a:r>
              <a:rPr lang="en-US" dirty="0" err="1"/>
              <a:t>uri</a:t>
            </a:r>
            <a:r>
              <a:rPr lang="en-US" dirty="0"/>
              <a:t>);</a:t>
            </a:r>
          </a:p>
          <a:p>
            <a:r>
              <a:rPr lang="en-US" dirty="0"/>
              <a:t>}</a:t>
            </a:r>
          </a:p>
        </p:txBody>
      </p:sp>
    </p:spTree>
    <p:extLst>
      <p:ext uri="{BB962C8B-B14F-4D97-AF65-F5344CB8AC3E}">
        <p14:creationId xmlns:p14="http://schemas.microsoft.com/office/powerpoint/2010/main" val="42740053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93625" cy="646331"/>
          </a:xfrm>
          <a:prstGeom prst="rect">
            <a:avLst/>
          </a:prstGeom>
          <a:noFill/>
        </p:spPr>
        <p:txBody>
          <a:bodyPr wrap="square" rtlCol="0">
            <a:spAutoFit/>
          </a:bodyPr>
          <a:lstStyle/>
          <a:p>
            <a:r>
              <a:rPr lang="en-US" sz="3600" dirty="0"/>
              <a:t>Request the permissions you need</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6</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EBA4734-CE5D-B33A-121A-8271EF3073E4}"/>
              </a:ext>
            </a:extLst>
          </p:cNvPr>
          <p:cNvSpPr txBox="1"/>
          <p:nvPr/>
        </p:nvSpPr>
        <p:spPr>
          <a:xfrm>
            <a:off x="360783" y="1025366"/>
            <a:ext cx="11337573" cy="3970318"/>
          </a:xfrm>
          <a:prstGeom prst="rect">
            <a:avLst/>
          </a:prstGeom>
          <a:noFill/>
          <a:ln>
            <a:solidFill>
              <a:schemeClr val="tx1"/>
            </a:solidFill>
          </a:ln>
        </p:spPr>
        <p:txBody>
          <a:bodyPr wrap="square">
            <a:spAutoFit/>
          </a:bodyPr>
          <a:lstStyle/>
          <a:p>
            <a:r>
              <a:rPr lang="en-US" dirty="0"/>
              <a:t>override fun </a:t>
            </a:r>
            <a:r>
              <a:rPr lang="en-US" dirty="0" err="1"/>
              <a:t>onRequestPermissionsResult</a:t>
            </a:r>
            <a:r>
              <a:rPr lang="en-US" dirty="0"/>
              <a:t>(</a:t>
            </a:r>
            <a:r>
              <a:rPr lang="en-US" dirty="0" err="1"/>
              <a:t>requestCode</a:t>
            </a:r>
            <a:r>
              <a:rPr lang="en-US" dirty="0"/>
              <a:t>: Int, permissions: Array&lt;out String&gt;, </a:t>
            </a:r>
            <a:r>
              <a:rPr lang="en-US" dirty="0" err="1"/>
              <a:t>grantResults</a:t>
            </a:r>
            <a:r>
              <a:rPr lang="en-US" dirty="0"/>
              <a:t>: </a:t>
            </a:r>
            <a:r>
              <a:rPr lang="en-US" dirty="0" err="1"/>
              <a:t>IntArray</a:t>
            </a:r>
            <a:r>
              <a:rPr lang="en-US" dirty="0"/>
              <a:t>) {</a:t>
            </a:r>
          </a:p>
          <a:p>
            <a:r>
              <a:rPr lang="en-US" dirty="0"/>
              <a:t>    when (</a:t>
            </a:r>
            <a:r>
              <a:rPr lang="en-US" dirty="0" err="1"/>
              <a:t>requestCode</a:t>
            </a:r>
            <a:r>
              <a:rPr lang="en-US" dirty="0"/>
              <a:t>) {</a:t>
            </a:r>
          </a:p>
          <a:p>
            <a:r>
              <a:rPr lang="en-US" dirty="0"/>
              <a:t>        MY_PERMISSIONS_REQUEST_READ_CONTACTS -&gt; {</a:t>
            </a:r>
          </a:p>
          <a:p>
            <a:r>
              <a:rPr lang="en-US" dirty="0"/>
              <a:t>            // If request is cancelled, the result arrays are empty.</a:t>
            </a:r>
          </a:p>
          <a:p>
            <a:r>
              <a:rPr lang="en-US" dirty="0"/>
              <a:t>            if (</a:t>
            </a:r>
            <a:r>
              <a:rPr lang="en-US" dirty="0" err="1"/>
              <a:t>grantResults.isNotEmpty</a:t>
            </a:r>
            <a:r>
              <a:rPr lang="en-US" dirty="0"/>
              <a:t>() &amp;&amp; </a:t>
            </a:r>
            <a:r>
              <a:rPr lang="en-US" dirty="0" err="1"/>
              <a:t>grantResults</a:t>
            </a:r>
            <a:r>
              <a:rPr lang="en-US" dirty="0"/>
              <a:t>[0] == </a:t>
            </a:r>
            <a:r>
              <a:rPr lang="en-US" dirty="0" err="1"/>
              <a:t>PackageManager.PERMISSION_GRANTED</a:t>
            </a:r>
            <a:r>
              <a:rPr lang="en-US" dirty="0"/>
              <a:t>) {</a:t>
            </a:r>
          </a:p>
          <a:p>
            <a:r>
              <a:rPr lang="en-US" dirty="0"/>
              <a:t>                // permission was granted, yay! </a:t>
            </a:r>
          </a:p>
          <a:p>
            <a:r>
              <a:rPr lang="en-US" dirty="0"/>
              <a:t>            } else {</a:t>
            </a:r>
          </a:p>
          <a:p>
            <a:r>
              <a:rPr lang="en-US" dirty="0"/>
              <a:t>                // permission denied, boo! Disable the functionality that depends on this permission.</a:t>
            </a:r>
          </a:p>
          <a:p>
            <a:r>
              <a:rPr lang="en-US" dirty="0"/>
              <a:t>            }</a:t>
            </a:r>
          </a:p>
          <a:p>
            <a:r>
              <a:rPr lang="en-US" dirty="0"/>
              <a:t>        }</a:t>
            </a:r>
          </a:p>
          <a:p>
            <a:r>
              <a:rPr lang="en-US" dirty="0"/>
              <a:t>        // other 'when' branches to check for other permissions this app might request</a:t>
            </a:r>
          </a:p>
          <a:p>
            <a:r>
              <a:rPr lang="en-US" dirty="0"/>
              <a:t>    }</a:t>
            </a:r>
          </a:p>
          <a:p>
            <a:r>
              <a:rPr lang="en-US" dirty="0"/>
              <a:t>}</a:t>
            </a:r>
          </a:p>
          <a:p>
            <a:endParaRPr lang="en-US" dirty="0"/>
          </a:p>
        </p:txBody>
      </p:sp>
    </p:spTree>
    <p:extLst>
      <p:ext uri="{BB962C8B-B14F-4D97-AF65-F5344CB8AC3E}">
        <p14:creationId xmlns:p14="http://schemas.microsoft.com/office/powerpoint/2010/main" val="24501047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Custom Content Provider – delete()</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60</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p:cNvSpPr/>
          <p:nvPr/>
        </p:nvSpPr>
        <p:spPr>
          <a:xfrm>
            <a:off x="323528" y="1002455"/>
            <a:ext cx="8928992" cy="2308324"/>
          </a:xfrm>
          <a:prstGeom prst="rect">
            <a:avLst/>
          </a:prstGeom>
        </p:spPr>
        <p:txBody>
          <a:bodyPr wrap="square">
            <a:spAutoFit/>
          </a:bodyPr>
          <a:lstStyle/>
          <a:p>
            <a:r>
              <a:rPr lang="en-US" dirty="0"/>
              <a:t>@Override</a:t>
            </a:r>
          </a:p>
          <a:p>
            <a:r>
              <a:rPr lang="en-US" dirty="0"/>
              <a:t>public </a:t>
            </a:r>
            <a:r>
              <a:rPr lang="en-US" dirty="0" err="1"/>
              <a:t>int</a:t>
            </a:r>
            <a:r>
              <a:rPr lang="en-US" dirty="0"/>
              <a:t> delete(Uri </a:t>
            </a:r>
            <a:r>
              <a:rPr lang="en-US" dirty="0" err="1"/>
              <a:t>uri</a:t>
            </a:r>
            <a:r>
              <a:rPr lang="en-US" dirty="0"/>
              <a:t>, String where, String[] </a:t>
            </a:r>
            <a:r>
              <a:rPr lang="en-US" dirty="0" err="1"/>
              <a:t>whereArgs</a:t>
            </a:r>
            <a:r>
              <a:rPr lang="en-US" dirty="0"/>
              <a:t>) {</a:t>
            </a:r>
          </a:p>
          <a:p>
            <a:r>
              <a:rPr lang="en-US" dirty="0"/>
              <a:t>    switch (</a:t>
            </a:r>
            <a:r>
              <a:rPr lang="en-US" dirty="0" err="1"/>
              <a:t>uriMatcher.match</a:t>
            </a:r>
            <a:r>
              <a:rPr lang="en-US" dirty="0"/>
              <a:t>(</a:t>
            </a:r>
            <a:r>
              <a:rPr lang="en-US" dirty="0" err="1"/>
              <a:t>uri</a:t>
            </a:r>
            <a:r>
              <a:rPr lang="en-US" dirty="0"/>
              <a:t>)) {</a:t>
            </a:r>
          </a:p>
          <a:p>
            <a:r>
              <a:rPr lang="en-US" dirty="0"/>
              <a:t>        case ALLROWS:</a:t>
            </a:r>
          </a:p>
          <a:p>
            <a:r>
              <a:rPr lang="en-US" dirty="0"/>
              <a:t>        case SINGLE_ROW:</a:t>
            </a:r>
          </a:p>
          <a:p>
            <a:r>
              <a:rPr lang="en-US" dirty="0"/>
              <a:t>        default: throw new </a:t>
            </a:r>
            <a:r>
              <a:rPr lang="en-US" dirty="0" err="1"/>
              <a:t>IllegalArgumentException</a:t>
            </a:r>
            <a:r>
              <a:rPr lang="en-US" dirty="0"/>
              <a:t>(“Unsupported URI:” + </a:t>
            </a:r>
            <a:r>
              <a:rPr lang="en-US" dirty="0" err="1"/>
              <a:t>uri</a:t>
            </a:r>
            <a:r>
              <a:rPr lang="en-US" dirty="0"/>
              <a:t>);</a:t>
            </a:r>
          </a:p>
          <a:p>
            <a:r>
              <a:rPr lang="en-US" dirty="0"/>
              <a:t>     }   </a:t>
            </a:r>
          </a:p>
          <a:p>
            <a:r>
              <a:rPr lang="en-US" dirty="0"/>
              <a:t>}</a:t>
            </a:r>
          </a:p>
        </p:txBody>
      </p:sp>
    </p:spTree>
    <p:extLst>
      <p:ext uri="{BB962C8B-B14F-4D97-AF65-F5344CB8AC3E}">
        <p14:creationId xmlns:p14="http://schemas.microsoft.com/office/powerpoint/2010/main" val="16342672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Custom Content Provider – </a:t>
            </a:r>
            <a:r>
              <a:rPr lang="en-US" sz="3600" dirty="0" err="1"/>
              <a:t>getType</a:t>
            </a:r>
            <a:r>
              <a:rPr lang="en-US" sz="3600" dirty="0"/>
              <a:t>()</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61</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8" y="1002455"/>
            <a:ext cx="8928992" cy="2308324"/>
          </a:xfrm>
          <a:prstGeom prst="rect">
            <a:avLst/>
          </a:prstGeom>
        </p:spPr>
        <p:txBody>
          <a:bodyPr wrap="square">
            <a:spAutoFit/>
          </a:bodyPr>
          <a:lstStyle/>
          <a:p>
            <a:r>
              <a:rPr lang="en-US" dirty="0"/>
              <a:t>@Override</a:t>
            </a:r>
          </a:p>
          <a:p>
            <a:r>
              <a:rPr lang="en-US" dirty="0"/>
              <a:t>public String </a:t>
            </a:r>
            <a:r>
              <a:rPr lang="en-US" dirty="0" err="1"/>
              <a:t>getType</a:t>
            </a:r>
            <a:r>
              <a:rPr lang="en-US" dirty="0"/>
              <a:t>(Uri _</a:t>
            </a:r>
            <a:r>
              <a:rPr lang="en-US" dirty="0" err="1"/>
              <a:t>uri</a:t>
            </a:r>
            <a:r>
              <a:rPr lang="en-US" dirty="0"/>
              <a:t>) {</a:t>
            </a:r>
          </a:p>
          <a:p>
            <a:r>
              <a:rPr lang="ru-RU" dirty="0"/>
              <a:t>    </a:t>
            </a:r>
            <a:r>
              <a:rPr lang="en-US" dirty="0"/>
              <a:t>switch (</a:t>
            </a:r>
            <a:r>
              <a:rPr lang="en-US" dirty="0" err="1"/>
              <a:t>uriMatcher.match</a:t>
            </a:r>
            <a:r>
              <a:rPr lang="en-US" dirty="0"/>
              <a:t>(_</a:t>
            </a:r>
            <a:r>
              <a:rPr lang="en-US" dirty="0" err="1"/>
              <a:t>uri</a:t>
            </a:r>
            <a:r>
              <a:rPr lang="en-US" dirty="0"/>
              <a:t>)) {</a:t>
            </a:r>
          </a:p>
          <a:p>
            <a:r>
              <a:rPr lang="ru-RU" dirty="0"/>
              <a:t>       </a:t>
            </a:r>
            <a:r>
              <a:rPr lang="en-US" dirty="0"/>
              <a:t>case ALLROWS: return “</a:t>
            </a:r>
            <a:r>
              <a:rPr lang="en-US" dirty="0" err="1"/>
              <a:t>vnd.paad.cursor.dir</a:t>
            </a:r>
            <a:r>
              <a:rPr lang="en-US" dirty="0"/>
              <a:t>/</a:t>
            </a:r>
            <a:r>
              <a:rPr lang="en-US" dirty="0" err="1"/>
              <a:t>myprovidercontent</a:t>
            </a:r>
            <a:r>
              <a:rPr lang="en-US" dirty="0"/>
              <a:t>”;</a:t>
            </a:r>
          </a:p>
          <a:p>
            <a:r>
              <a:rPr lang="ru-RU" dirty="0"/>
              <a:t>       </a:t>
            </a:r>
            <a:r>
              <a:rPr lang="en-US" dirty="0"/>
              <a:t>case SINGLE_ROW: return “</a:t>
            </a:r>
            <a:r>
              <a:rPr lang="en-US" dirty="0" err="1"/>
              <a:t>vnd.paad.cursor.item</a:t>
            </a:r>
            <a:r>
              <a:rPr lang="en-US" dirty="0"/>
              <a:t>/</a:t>
            </a:r>
            <a:r>
              <a:rPr lang="en-US" dirty="0" err="1"/>
              <a:t>myprovidercontent</a:t>
            </a:r>
            <a:r>
              <a:rPr lang="en-US" dirty="0"/>
              <a:t>”;</a:t>
            </a:r>
          </a:p>
          <a:p>
            <a:r>
              <a:rPr lang="ru-RU" dirty="0"/>
              <a:t>       </a:t>
            </a:r>
            <a:r>
              <a:rPr lang="en-US" dirty="0"/>
              <a:t>default: throw new </a:t>
            </a:r>
            <a:r>
              <a:rPr lang="en-US" dirty="0" err="1"/>
              <a:t>IllegalArgumentException</a:t>
            </a:r>
            <a:r>
              <a:rPr lang="en-US" dirty="0"/>
              <a:t>(“Unsupported URI: “ +</a:t>
            </a:r>
            <a:r>
              <a:rPr lang="ru-RU" dirty="0"/>
              <a:t> </a:t>
            </a:r>
            <a:r>
              <a:rPr lang="en-US" dirty="0"/>
              <a:t>_</a:t>
            </a:r>
            <a:r>
              <a:rPr lang="en-US" dirty="0" err="1"/>
              <a:t>uri</a:t>
            </a:r>
            <a:r>
              <a:rPr lang="en-US" dirty="0"/>
              <a:t>);</a:t>
            </a:r>
          </a:p>
          <a:p>
            <a:r>
              <a:rPr lang="ru-RU" dirty="0"/>
              <a:t>    </a:t>
            </a:r>
            <a:r>
              <a:rPr lang="en-US" dirty="0"/>
              <a:t>}</a:t>
            </a:r>
          </a:p>
          <a:p>
            <a:r>
              <a:rPr lang="en-US" dirty="0"/>
              <a:t>}</a:t>
            </a:r>
          </a:p>
        </p:txBody>
      </p:sp>
    </p:spTree>
    <p:extLst>
      <p:ext uri="{BB962C8B-B14F-4D97-AF65-F5344CB8AC3E}">
        <p14:creationId xmlns:p14="http://schemas.microsoft.com/office/powerpoint/2010/main" val="41744591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29001" cy="646331"/>
          </a:xfrm>
          <a:prstGeom prst="rect">
            <a:avLst/>
          </a:prstGeom>
          <a:noFill/>
        </p:spPr>
        <p:txBody>
          <a:bodyPr wrap="square" rtlCol="0">
            <a:spAutoFit/>
          </a:bodyPr>
          <a:lstStyle/>
          <a:p>
            <a:r>
              <a:rPr lang="en-US" sz="3600" dirty="0"/>
              <a:t>Custom Content Provider – register</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Threads and Networking</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62</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323528" y="1002455"/>
            <a:ext cx="8928992" cy="923330"/>
          </a:xfrm>
          <a:prstGeom prst="rect">
            <a:avLst/>
          </a:prstGeom>
        </p:spPr>
        <p:txBody>
          <a:bodyPr wrap="square">
            <a:spAutoFit/>
          </a:bodyPr>
          <a:lstStyle/>
          <a:p>
            <a:r>
              <a:rPr lang="en-US" dirty="0">
                <a:cs typeface="Arial" charset="0"/>
              </a:rPr>
              <a:t>You need to register your provider in </a:t>
            </a:r>
            <a:r>
              <a:rPr lang="en-US" dirty="0" err="1">
                <a:cs typeface="Arial" charset="0"/>
              </a:rPr>
              <a:t>AndroidManifest</a:t>
            </a:r>
            <a:r>
              <a:rPr lang="en-US" dirty="0">
                <a:cs typeface="Arial" charset="0"/>
              </a:rPr>
              <a:t>:</a:t>
            </a:r>
          </a:p>
          <a:p>
            <a:endParaRPr lang="en-US" dirty="0"/>
          </a:p>
          <a:p>
            <a:r>
              <a:rPr lang="en-US" dirty="0"/>
              <a:t>&lt;provider </a:t>
            </a:r>
            <a:r>
              <a:rPr lang="en-US" dirty="0" err="1"/>
              <a:t>android:name</a:t>
            </a:r>
            <a:r>
              <a:rPr lang="en-US" dirty="0"/>
              <a:t>=”</a:t>
            </a:r>
            <a:r>
              <a:rPr lang="en-US" dirty="0" err="1"/>
              <a:t>MyProvider</a:t>
            </a:r>
            <a:r>
              <a:rPr lang="en-US" dirty="0"/>
              <a:t>” </a:t>
            </a:r>
            <a:r>
              <a:rPr lang="en-US" dirty="0" err="1"/>
              <a:t>android:authorities</a:t>
            </a:r>
            <a:r>
              <a:rPr lang="en-US" dirty="0"/>
              <a:t>=”</a:t>
            </a:r>
            <a:r>
              <a:rPr lang="en-US" dirty="0" err="1"/>
              <a:t>com.paad.provider.myapp</a:t>
            </a:r>
            <a:r>
              <a:rPr lang="en-US" dirty="0"/>
              <a:t>”/&gt;</a:t>
            </a:r>
          </a:p>
        </p:txBody>
      </p:sp>
      <p:sp>
        <p:nvSpPr>
          <p:cNvPr id="13" name="Cloud 12"/>
          <p:cNvSpPr/>
          <p:nvPr/>
        </p:nvSpPr>
        <p:spPr>
          <a:xfrm>
            <a:off x="8226297" y="2145332"/>
            <a:ext cx="2888084" cy="1667669"/>
          </a:xfrm>
          <a:prstGeom prst="clou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Sample: </a:t>
            </a:r>
            <a:r>
              <a:rPr lang="en-US" sz="2000" b="1" dirty="0" err="1">
                <a:solidFill>
                  <a:schemeClr val="tx1"/>
                </a:solidFill>
              </a:rPr>
              <a:t>CProvider</a:t>
            </a:r>
            <a:endParaRPr lang="ru-RU" sz="2000" b="1" dirty="0">
              <a:solidFill>
                <a:schemeClr val="tx1"/>
              </a:solidFill>
            </a:endParaRPr>
          </a:p>
        </p:txBody>
      </p:sp>
    </p:spTree>
    <p:extLst>
      <p:ext uri="{BB962C8B-B14F-4D97-AF65-F5344CB8AC3E}">
        <p14:creationId xmlns:p14="http://schemas.microsoft.com/office/powerpoint/2010/main" val="2144388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Data Storages</a:t>
            </a:r>
          </a:p>
          <a:p>
            <a:endParaRPr lang="ru-RU" sz="4400" dirty="0">
              <a:solidFill>
                <a:schemeClr val="bg1"/>
              </a:solidFill>
            </a:endParaRPr>
          </a:p>
        </p:txBody>
      </p:sp>
    </p:spTree>
    <p:extLst>
      <p:ext uri="{BB962C8B-B14F-4D97-AF65-F5344CB8AC3E}">
        <p14:creationId xmlns:p14="http://schemas.microsoft.com/office/powerpoint/2010/main" val="1318627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360784" y="754321"/>
            <a:ext cx="11582400" cy="142875"/>
          </a:xfrm>
          <a:prstGeom prst="rect">
            <a:avLst/>
          </a:prstGeom>
        </p:spPr>
      </p:pic>
      <p:sp>
        <p:nvSpPr>
          <p:cNvPr id="9" name="TextBox 8"/>
          <p:cNvSpPr txBox="1"/>
          <p:nvPr/>
        </p:nvSpPr>
        <p:spPr>
          <a:xfrm>
            <a:off x="426099" y="107990"/>
            <a:ext cx="8693625" cy="646331"/>
          </a:xfrm>
          <a:prstGeom prst="rect">
            <a:avLst/>
          </a:prstGeom>
          <a:noFill/>
        </p:spPr>
        <p:txBody>
          <a:bodyPr wrap="square" rtlCol="0">
            <a:spAutoFit/>
          </a:bodyPr>
          <a:lstStyle/>
          <a:p>
            <a:r>
              <a:rPr lang="en-US" sz="3600" dirty="0"/>
              <a:t>Approaches to Store Data</a:t>
            </a:r>
          </a:p>
        </p:txBody>
      </p:sp>
      <p:sp>
        <p:nvSpPr>
          <p:cNvPr id="10" name="Footer Placeholder 9"/>
          <p:cNvSpPr>
            <a:spLocks noGrp="1"/>
          </p:cNvSpPr>
          <p:nvPr>
            <p:ph type="ftr" sz="quarter" idx="11"/>
          </p:nvPr>
        </p:nvSpPr>
        <p:spPr>
          <a:xfrm>
            <a:off x="426098" y="6356349"/>
            <a:ext cx="10117493" cy="365125"/>
          </a:xfrm>
        </p:spPr>
        <p:txBody>
          <a:bodyPr/>
          <a:lstStyle/>
          <a:p>
            <a:pPr algn="l"/>
            <a:r>
              <a:rPr lang="en-US" sz="1400" dirty="0"/>
              <a:t>Android Programming – Storages and Permissions</a:t>
            </a:r>
          </a:p>
        </p:txBody>
      </p:sp>
      <p:sp>
        <p:nvSpPr>
          <p:cNvPr id="11" name="Slide Number Placeholder 10"/>
          <p:cNvSpPr>
            <a:spLocks noGrp="1"/>
          </p:cNvSpPr>
          <p:nvPr>
            <p:ph type="sldNum" sz="quarter" idx="12"/>
          </p:nvPr>
        </p:nvSpPr>
        <p:spPr/>
        <p:txBody>
          <a:bodyPr/>
          <a:lstStyle/>
          <a:p>
            <a:fld id="{E1407D26-B173-446C-A9D0-4CDCE7C7994D}" type="slidenum">
              <a:rPr lang="en-US" sz="1400" smtClean="0"/>
              <a:t>8</a:t>
            </a:fld>
            <a:endParaRPr lang="en-US" sz="1400" dirty="0"/>
          </a:p>
        </p:txBody>
      </p:sp>
      <p:pic>
        <p:nvPicPr>
          <p:cNvPr id="1028" name="Picture 4" descr="Похожее изображение"/>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0339" y="-213725"/>
            <a:ext cx="2338160" cy="1289759"/>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23528" y="943610"/>
            <a:ext cx="10001572" cy="3831818"/>
          </a:xfrm>
          <a:prstGeom prst="rect">
            <a:avLst/>
          </a:prstGeom>
        </p:spPr>
        <p:txBody>
          <a:bodyPr wrap="square">
            <a:spAutoFit/>
          </a:bodyPr>
          <a:lstStyle/>
          <a:p>
            <a:pPr eaLnBrk="1" hangingPunct="1">
              <a:lnSpc>
                <a:spcPct val="150000"/>
              </a:lnSpc>
            </a:pPr>
            <a:r>
              <a:rPr lang="en-US" dirty="0">
                <a:cs typeface="Arial" charset="0"/>
              </a:rPr>
              <a:t>In Android there are following methods to store data:</a:t>
            </a:r>
          </a:p>
          <a:p>
            <a:pPr marL="285750" indent="-285750">
              <a:lnSpc>
                <a:spcPct val="150000"/>
              </a:lnSpc>
              <a:buFont typeface="Arial" panose="020B0604020202020204" pitchFamily="34" charset="0"/>
              <a:buChar char="•"/>
            </a:pPr>
            <a:r>
              <a:rPr lang="en-US" dirty="0">
                <a:cs typeface="Arial" charset="0"/>
              </a:rPr>
              <a:t>Shared preferences - store private primitive data in key-value pairs</a:t>
            </a:r>
          </a:p>
          <a:p>
            <a:pPr marL="285750" indent="-285750">
              <a:lnSpc>
                <a:spcPct val="150000"/>
              </a:lnSpc>
              <a:buFont typeface="Arial" panose="020B0604020202020204" pitchFamily="34" charset="0"/>
              <a:buChar char="•"/>
            </a:pPr>
            <a:r>
              <a:rPr lang="en-US" dirty="0">
                <a:cs typeface="Arial" charset="0"/>
              </a:rPr>
              <a:t>Files – arbitrary files</a:t>
            </a:r>
          </a:p>
          <a:p>
            <a:pPr marL="742950" lvl="1" indent="-285750">
              <a:lnSpc>
                <a:spcPct val="150000"/>
              </a:lnSpc>
              <a:buFont typeface="Wingdings" panose="05000000000000000000" pitchFamily="2" charset="2"/>
              <a:buChar char="v"/>
            </a:pPr>
            <a:r>
              <a:rPr lang="en-US" dirty="0">
                <a:cs typeface="Arial" charset="0"/>
              </a:rPr>
              <a:t>Resources of the application</a:t>
            </a:r>
          </a:p>
          <a:p>
            <a:pPr marL="742950" lvl="1" indent="-285750">
              <a:lnSpc>
                <a:spcPct val="150000"/>
              </a:lnSpc>
              <a:buFont typeface="Wingdings" panose="05000000000000000000" pitchFamily="2" charset="2"/>
              <a:buChar char="v"/>
            </a:pPr>
            <a:r>
              <a:rPr lang="en-US" dirty="0">
                <a:cs typeface="Arial" charset="0"/>
              </a:rPr>
              <a:t>Internal storage - store private data on the device memory</a:t>
            </a:r>
          </a:p>
          <a:p>
            <a:pPr marL="742950" lvl="1" indent="-285750">
              <a:lnSpc>
                <a:spcPct val="150000"/>
              </a:lnSpc>
              <a:buFont typeface="Wingdings" panose="05000000000000000000" pitchFamily="2" charset="2"/>
              <a:buChar char="v"/>
            </a:pPr>
            <a:r>
              <a:rPr lang="en-US" dirty="0">
                <a:cs typeface="Arial" charset="0"/>
              </a:rPr>
              <a:t>External storage - store public data on the shared external storage.</a:t>
            </a:r>
          </a:p>
          <a:p>
            <a:pPr marL="285750" indent="-285750">
              <a:lnSpc>
                <a:spcPct val="150000"/>
              </a:lnSpc>
              <a:buFont typeface="Arial" panose="020B0604020202020204" pitchFamily="34" charset="0"/>
              <a:buChar char="•"/>
            </a:pPr>
            <a:r>
              <a:rPr lang="en-US" dirty="0">
                <a:cs typeface="Arial" charset="0"/>
              </a:rPr>
              <a:t>SQLite databases - store structured data in a private database.</a:t>
            </a:r>
          </a:p>
          <a:p>
            <a:pPr eaLnBrk="1" hangingPunct="1">
              <a:lnSpc>
                <a:spcPct val="150000"/>
              </a:lnSpc>
            </a:pPr>
            <a:endParaRPr lang="en-US" dirty="0">
              <a:cs typeface="Arial" charset="0"/>
            </a:endParaRPr>
          </a:p>
          <a:p>
            <a:pPr eaLnBrk="1" hangingPunct="1">
              <a:lnSpc>
                <a:spcPct val="150000"/>
              </a:lnSpc>
            </a:pPr>
            <a:r>
              <a:rPr lang="en-US" dirty="0">
                <a:cs typeface="Arial" charset="0"/>
              </a:rPr>
              <a:t>To access data we can use Content Providers.</a:t>
            </a:r>
          </a:p>
        </p:txBody>
      </p:sp>
    </p:spTree>
    <p:extLst>
      <p:ext uri="{BB962C8B-B14F-4D97-AF65-F5344CB8AC3E}">
        <p14:creationId xmlns:p14="http://schemas.microsoft.com/office/powerpoint/2010/main" val="107969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stretch>
            <a:fillRect/>
          </a:stretch>
        </p:blipFill>
        <p:spPr>
          <a:xfrm>
            <a:off x="0" y="0"/>
            <a:ext cx="12192000" cy="4937760"/>
          </a:xfrm>
          <a:prstGeom prst="rect">
            <a:avLst/>
          </a:prstGeom>
        </p:spPr>
      </p:pic>
      <p:sp>
        <p:nvSpPr>
          <p:cNvPr id="2" name="TextBox 1"/>
          <p:cNvSpPr txBox="1"/>
          <p:nvPr/>
        </p:nvSpPr>
        <p:spPr>
          <a:xfrm>
            <a:off x="6096000" y="2468880"/>
            <a:ext cx="6072188" cy="1446550"/>
          </a:xfrm>
          <a:prstGeom prst="rect">
            <a:avLst/>
          </a:prstGeom>
          <a:solidFill>
            <a:srgbClr val="002060"/>
          </a:solidFill>
        </p:spPr>
        <p:txBody>
          <a:bodyPr wrap="square" rtlCol="0">
            <a:spAutoFit/>
          </a:bodyPr>
          <a:lstStyle/>
          <a:p>
            <a:r>
              <a:rPr lang="en-US" sz="4400" dirty="0">
                <a:solidFill>
                  <a:schemeClr val="bg1"/>
                </a:solidFill>
              </a:rPr>
              <a:t>Shared Preferences</a:t>
            </a:r>
          </a:p>
          <a:p>
            <a:endParaRPr lang="ru-RU" sz="4400" dirty="0">
              <a:solidFill>
                <a:schemeClr val="bg1"/>
              </a:solidFill>
            </a:endParaRPr>
          </a:p>
        </p:txBody>
      </p:sp>
    </p:spTree>
    <p:extLst>
      <p:ext uri="{BB962C8B-B14F-4D97-AF65-F5344CB8AC3E}">
        <p14:creationId xmlns:p14="http://schemas.microsoft.com/office/powerpoint/2010/main" val="2121737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4618258C-AC0A-4224-A965-816A7694FA7F}" vid="{1913DF06-3719-44EC-B86F-3587A4C387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1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9591</TotalTime>
  <Words>7324</Words>
  <Application>Microsoft Office PowerPoint</Application>
  <PresentationFormat>Widescreen</PresentationFormat>
  <Paragraphs>809</Paragraphs>
  <Slides>62</Slides>
  <Notes>54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62</vt:i4>
      </vt:variant>
    </vt:vector>
  </HeadingPairs>
  <TitlesOfParts>
    <vt:vector size="68" baseType="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Leykin, Maxim</dc:creator>
  <cp:lastModifiedBy>Maxim  Leykin</cp:lastModifiedBy>
  <cp:revision>290</cp:revision>
  <dcterms:created xsi:type="dcterms:W3CDTF">2017-06-08T15:33:41Z</dcterms:created>
  <dcterms:modified xsi:type="dcterms:W3CDTF">2024-12-05T20:54:30Z</dcterms:modified>
</cp:coreProperties>
</file>