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73" r:id="rId4"/>
    <p:sldId id="279" r:id="rId5"/>
    <p:sldId id="280" r:id="rId6"/>
    <p:sldId id="281" r:id="rId7"/>
    <p:sldId id="283" r:id="rId8"/>
    <p:sldId id="282" r:id="rId9"/>
    <p:sldId id="286" r:id="rId10"/>
    <p:sldId id="287" r:id="rId11"/>
    <p:sldId id="285" r:id="rId12"/>
    <p:sldId id="258" r:id="rId13"/>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472BA40A-5AD4-4D55-8A54-B63FCD0B4E2A}">
          <p14:sldIdLst>
            <p14:sldId id="256"/>
            <p14:sldId id="272"/>
            <p14:sldId id="273"/>
            <p14:sldId id="279"/>
            <p14:sldId id="280"/>
            <p14:sldId id="281"/>
            <p14:sldId id="283"/>
            <p14:sldId id="282"/>
            <p14:sldId id="286"/>
            <p14:sldId id="287"/>
          </p14:sldIdLst>
        </p14:section>
        <p14:section name="Footer" id="{7B1F3186-5B5F-464F-B33C-33C18A46393A}">
          <p14:sldIdLst>
            <p14:sldId id="285"/>
            <p14:sldId id="258"/>
          </p14:sldIdLst>
        </p14:section>
        <p14:section name="Product" id="{8749AB78-F42F-4E8C-85A7-C478D18D3AA5}">
          <p14:sldIdLst/>
        </p14:section>
      </p14:sectionLst>
    </p:ext>
    <p:ext uri="{EFAFB233-063F-42B5-8137-9DF3F51BA10A}">
      <p15:sldGuideLst xmlns:p15="http://schemas.microsoft.com/office/powerpoint/2012/main">
        <p15:guide id="1" orient="horz" pos="2160">
          <p15:clr>
            <a:srgbClr val="A4A3A4"/>
          </p15:clr>
        </p15:guide>
        <p15:guide id="2" orient="horz" pos="528">
          <p15:clr>
            <a:srgbClr val="A4A3A4"/>
          </p15:clr>
        </p15:guide>
        <p15:guide id="3" orient="horz" pos="3984">
          <p15:clr>
            <a:srgbClr val="A4A3A4"/>
          </p15:clr>
        </p15:guide>
        <p15:guide id="4" pos="134">
          <p15:clr>
            <a:srgbClr val="A4A3A4"/>
          </p15:clr>
        </p15:guide>
        <p15:guide id="5" pos="7526">
          <p15:clr>
            <a:srgbClr val="A4A3A4"/>
          </p15:clr>
        </p15:guide>
        <p15:guide id="6" pos="3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p:cViewPr varScale="1">
        <p:scale>
          <a:sx n="67" d="100"/>
          <a:sy n="67" d="100"/>
        </p:scale>
        <p:origin x="798" y="60"/>
      </p:cViewPr>
      <p:guideLst>
        <p:guide orient="horz" pos="2160"/>
        <p:guide orient="horz" pos="528"/>
        <p:guide orient="horz" pos="3984"/>
        <p:guide pos="134"/>
        <p:guide pos="7526"/>
        <p:guide pos="38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D2282-287B-494C-91C7-EB7A8A759CE8}" type="datetimeFigureOut">
              <a:rPr lang="en-US" smtClean="0"/>
              <a:t>14-Feb-19</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6F7F7-590A-462B-B1D1-8E4BAA89584E}" type="slidenum">
              <a:rPr lang="en-US" smtClean="0"/>
              <a:t>‹#›</a:t>
            </a:fld>
            <a:endParaRPr lang="en-US"/>
          </a:p>
        </p:txBody>
      </p:sp>
    </p:spTree>
    <p:extLst>
      <p:ext uri="{BB962C8B-B14F-4D97-AF65-F5344CB8AC3E}">
        <p14:creationId xmlns:p14="http://schemas.microsoft.com/office/powerpoint/2010/main" val="1013874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3</a:t>
            </a:fld>
            <a:endParaRPr lang="en-US"/>
          </a:p>
        </p:txBody>
      </p:sp>
    </p:spTree>
    <p:extLst>
      <p:ext uri="{BB962C8B-B14F-4D97-AF65-F5344CB8AC3E}">
        <p14:creationId xmlns:p14="http://schemas.microsoft.com/office/powerpoint/2010/main" val="116165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4</a:t>
            </a:fld>
            <a:endParaRPr lang="en-US"/>
          </a:p>
        </p:txBody>
      </p:sp>
    </p:spTree>
    <p:extLst>
      <p:ext uri="{BB962C8B-B14F-4D97-AF65-F5344CB8AC3E}">
        <p14:creationId xmlns:p14="http://schemas.microsoft.com/office/powerpoint/2010/main" val="190123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5</a:t>
            </a:fld>
            <a:endParaRPr lang="en-US"/>
          </a:p>
        </p:txBody>
      </p:sp>
    </p:spTree>
    <p:extLst>
      <p:ext uri="{BB962C8B-B14F-4D97-AF65-F5344CB8AC3E}">
        <p14:creationId xmlns:p14="http://schemas.microsoft.com/office/powerpoint/2010/main" val="304195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6</a:t>
            </a:fld>
            <a:endParaRPr lang="en-US"/>
          </a:p>
        </p:txBody>
      </p:sp>
    </p:spTree>
    <p:extLst>
      <p:ext uri="{BB962C8B-B14F-4D97-AF65-F5344CB8AC3E}">
        <p14:creationId xmlns:p14="http://schemas.microsoft.com/office/powerpoint/2010/main" val="243596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7</a:t>
            </a:fld>
            <a:endParaRPr lang="en-US"/>
          </a:p>
        </p:txBody>
      </p:sp>
    </p:spTree>
    <p:extLst>
      <p:ext uri="{BB962C8B-B14F-4D97-AF65-F5344CB8AC3E}">
        <p14:creationId xmlns:p14="http://schemas.microsoft.com/office/powerpoint/2010/main" val="92830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8</a:t>
            </a:fld>
            <a:endParaRPr lang="en-US"/>
          </a:p>
        </p:txBody>
      </p:sp>
    </p:spTree>
    <p:extLst>
      <p:ext uri="{BB962C8B-B14F-4D97-AF65-F5344CB8AC3E}">
        <p14:creationId xmlns:p14="http://schemas.microsoft.com/office/powerpoint/2010/main" val="184715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9</a:t>
            </a:fld>
            <a:endParaRPr lang="en-US"/>
          </a:p>
        </p:txBody>
      </p:sp>
    </p:spTree>
    <p:extLst>
      <p:ext uri="{BB962C8B-B14F-4D97-AF65-F5344CB8AC3E}">
        <p14:creationId xmlns:p14="http://schemas.microsoft.com/office/powerpoint/2010/main" val="2332602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10</a:t>
            </a:fld>
            <a:endParaRPr lang="en-US"/>
          </a:p>
        </p:txBody>
      </p:sp>
    </p:spTree>
    <p:extLst>
      <p:ext uri="{BB962C8B-B14F-4D97-AF65-F5344CB8AC3E}">
        <p14:creationId xmlns:p14="http://schemas.microsoft.com/office/powerpoint/2010/main" val="131677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6F7F7-590A-462B-B1D1-8E4BAA89584E}" type="slidenum">
              <a:rPr lang="en-US" smtClean="0"/>
              <a:t>11</a:t>
            </a:fld>
            <a:endParaRPr lang="en-US"/>
          </a:p>
        </p:txBody>
      </p:sp>
    </p:spTree>
    <p:extLst>
      <p:ext uri="{BB962C8B-B14F-4D97-AF65-F5344CB8AC3E}">
        <p14:creationId xmlns:p14="http://schemas.microsoft.com/office/powerpoint/2010/main" val="344940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40" y="2130432"/>
            <a:ext cx="1033756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4278" y="3886200"/>
            <a:ext cx="851328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45"/>
            <a:ext cx="273641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094" y="274645"/>
            <a:ext cx="800654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26" descr="Related image"/>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2845"/>
          <a:stretch/>
        </p:blipFill>
        <p:spPr bwMode="auto">
          <a:xfrm>
            <a:off x="0" y="0"/>
            <a:ext cx="12161838" cy="6858000"/>
          </a:xfrm>
          <a:prstGeom prst="rect">
            <a:avLst/>
          </a:prstGeom>
          <a:solidFill>
            <a:schemeClr val="tx1">
              <a:lumMod val="95000"/>
              <a:lumOff val="5000"/>
            </a:schemeClr>
          </a:solid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3" y="4406907"/>
            <a:ext cx="10337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0703" y="2906713"/>
            <a:ext cx="10337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4" y="1600206"/>
            <a:ext cx="537147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72" y="1600206"/>
            <a:ext cx="537147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3" y="1535113"/>
            <a:ext cx="5373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093" y="2174875"/>
            <a:ext cx="5373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48" y="1535113"/>
            <a:ext cx="53757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8048" y="2174875"/>
            <a:ext cx="53757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6" y="273050"/>
            <a:ext cx="400116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54943" y="273057"/>
            <a:ext cx="679880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096" y="1435103"/>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7" y="4800600"/>
            <a:ext cx="729710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3807" y="612775"/>
            <a:ext cx="729710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3807" y="5367338"/>
            <a:ext cx="729710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4" y="274638"/>
            <a:ext cx="1094565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8094" y="1600206"/>
            <a:ext cx="1094565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8092" y="6356357"/>
            <a:ext cx="283776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14-Feb-19</a:t>
            </a:fld>
            <a:endParaRPr lang="en-US"/>
          </a:p>
        </p:txBody>
      </p:sp>
      <p:sp>
        <p:nvSpPr>
          <p:cNvPr id="5" name="Footer Placeholder 4"/>
          <p:cNvSpPr>
            <a:spLocks noGrp="1"/>
          </p:cNvSpPr>
          <p:nvPr>
            <p:ph type="ftr" sz="quarter" idx="3"/>
          </p:nvPr>
        </p:nvSpPr>
        <p:spPr>
          <a:xfrm>
            <a:off x="4155297" y="6356357"/>
            <a:ext cx="385124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356357"/>
            <a:ext cx="2837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pple.com/in/iphone-x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pple.com/in/iphone-x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845"/>
          <a:stretch/>
        </p:blipFill>
        <p:spPr bwMode="auto">
          <a:xfrm>
            <a:off x="-460" y="0"/>
            <a:ext cx="12161838" cy="6858000"/>
          </a:xfrm>
          <a:prstGeom prst="rect">
            <a:avLst/>
          </a:prstGeom>
          <a:solidFill>
            <a:schemeClr val="tx1">
              <a:lumMod val="95000"/>
              <a:lumOff val="5000"/>
            </a:schemeClr>
          </a:solidFill>
        </p:spPr>
      </p:pic>
      <p:sp>
        <p:nvSpPr>
          <p:cNvPr id="6" name="Rectangle 5"/>
          <p:cNvSpPr/>
          <p:nvPr/>
        </p:nvSpPr>
        <p:spPr>
          <a:xfrm>
            <a:off x="-15541" y="469582"/>
            <a:ext cx="12147090" cy="3785652"/>
          </a:xfrm>
          <a:prstGeom prst="rect">
            <a:avLst/>
          </a:prstGeom>
        </p:spPr>
        <p:txBody>
          <a:bodyPr wrap="square">
            <a:spAutoFit/>
            <a:scene3d>
              <a:camera prst="orthographicFront"/>
              <a:lightRig rig="threePt" dir="t"/>
            </a:scene3d>
            <a:sp3d extrusionH="1270000">
              <a:extrusionClr>
                <a:srgbClr val="00CCFF"/>
              </a:extrusionClr>
            </a:sp3d>
          </a:bodyPr>
          <a:lstStyle/>
          <a:p>
            <a:pPr algn="ctr"/>
            <a:r>
              <a:rPr lang="en-US" sz="9600" b="1" dirty="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rPr>
              <a:t>DimensionX</a:t>
            </a:r>
          </a:p>
          <a:p>
            <a:pPr algn="ctr"/>
            <a:r>
              <a:rPr lang="en-US" sz="4800" b="1" dirty="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Print" panose="02000600000000000000" pitchFamily="2" charset="0"/>
                <a:cs typeface="Segoe UI" panose="020B0502040204020203" pitchFamily="34" charset="0"/>
              </a:rPr>
              <a:t>Discover productivity within</a:t>
            </a:r>
          </a:p>
          <a:p>
            <a:pPr algn="ctr"/>
            <a:endParaRPr lang="en-US" sz="9600" b="1" dirty="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endParaRPr>
          </a:p>
        </p:txBody>
      </p:sp>
      <p:sp>
        <p:nvSpPr>
          <p:cNvPr id="2" name="TextBox 1"/>
          <p:cNvSpPr txBox="1"/>
          <p:nvPr/>
        </p:nvSpPr>
        <p:spPr>
          <a:xfrm>
            <a:off x="2209904" y="2911850"/>
            <a:ext cx="7696200" cy="1077218"/>
          </a:xfrm>
          <a:prstGeom prst="rect">
            <a:avLst/>
          </a:prstGeom>
          <a:noFill/>
        </p:spPr>
        <p:txBody>
          <a:bodyPr wrap="square" rtlCol="0">
            <a:spAutoFit/>
          </a:bodyPr>
          <a:lstStyle/>
          <a:p>
            <a:pPr algn="ctr"/>
            <a:r>
              <a:rPr lang="en-US" sz="4400" dirty="0" smtClean="0">
                <a:solidFill>
                  <a:schemeClr val="bg2"/>
                </a:solidFill>
              </a:rPr>
              <a:t>DimensionX photo </a:t>
            </a:r>
          </a:p>
          <a:p>
            <a:pPr algn="ctr"/>
            <a:r>
              <a:rPr lang="en-US" dirty="0">
                <a:solidFill>
                  <a:schemeClr val="bg2"/>
                </a:solidFill>
              </a:rPr>
              <a:t>(e.g. </a:t>
            </a:r>
            <a:r>
              <a:rPr lang="en-US" dirty="0">
                <a:solidFill>
                  <a:schemeClr val="bg2"/>
                </a:solidFill>
                <a:hlinkClick r:id="rId3"/>
              </a:rPr>
              <a:t>https://www.apple.com/in/iphone-xr</a:t>
            </a:r>
            <a:r>
              <a:rPr lang="en-US" dirty="0" smtClean="0">
                <a:solidFill>
                  <a:schemeClr val="bg2"/>
                </a:solidFill>
                <a:hlinkClick r:id="rId3"/>
              </a:rPr>
              <a:t>/</a:t>
            </a:r>
            <a:r>
              <a:rPr lang="en-US" dirty="0" smtClean="0">
                <a:solidFill>
                  <a:schemeClr val="bg2"/>
                </a:solidFill>
              </a:rPr>
              <a:t> )</a:t>
            </a:r>
            <a:endParaRPr lang="en-US" dirty="0">
              <a:solidFill>
                <a:schemeClr val="bg2"/>
              </a:solidFill>
            </a:endParaRPr>
          </a:p>
        </p:txBody>
      </p:sp>
      <p:sp>
        <p:nvSpPr>
          <p:cNvPr id="3" name="TextBox 2"/>
          <p:cNvSpPr txBox="1"/>
          <p:nvPr/>
        </p:nvSpPr>
        <p:spPr>
          <a:xfrm>
            <a:off x="524796" y="4691056"/>
            <a:ext cx="11340846" cy="1384995"/>
          </a:xfrm>
          <a:prstGeom prst="rect">
            <a:avLst/>
          </a:prstGeom>
          <a:noFill/>
        </p:spPr>
        <p:txBody>
          <a:bodyPr wrap="square" rtlCol="0">
            <a:spAutoFit/>
          </a:bodyPr>
          <a:lstStyle/>
          <a:p>
            <a:pPr algn="ctr"/>
            <a:r>
              <a:rPr lang="en-US" sz="2800" b="1" dirty="0">
                <a:solidFill>
                  <a:schemeClr val="bg1"/>
                </a:solidFill>
                <a:latin typeface="Segoe UI" panose="020B0502040204020203" pitchFamily="34" charset="0"/>
                <a:cs typeface="Segoe UI" panose="020B0502040204020203" pitchFamily="34" charset="0"/>
              </a:rPr>
              <a:t>First ever in the history, the intelligent technology made one of the most powerful tool for the generation. Experience the amazing usability to find the incredible you. </a:t>
            </a:r>
            <a:endParaRPr lang="en-US" sz="2800" b="1" dirty="0">
              <a:solidFill>
                <a:srgbClr val="00B0F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0593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2119" y="0"/>
            <a:ext cx="11034712" cy="1446550"/>
          </a:xfrm>
          <a:prstGeom prst="rect">
            <a:avLst/>
          </a:prstGeom>
          <a:noFill/>
        </p:spPr>
        <p:txBody>
          <a:bodyPr wrap="square" rtlCol="0">
            <a:spAutoFit/>
          </a:bodyPr>
          <a:lstStyle/>
          <a:p>
            <a:pPr algn="ctr"/>
            <a:r>
              <a:rPr lang="en-US" sz="8800" dirty="0" smtClean="0">
                <a:solidFill>
                  <a:schemeClr val="bg1"/>
                </a:solidFill>
              </a:rPr>
              <a:t>Careers</a:t>
            </a:r>
            <a:endParaRPr lang="en-US" sz="8800" dirty="0">
              <a:solidFill>
                <a:schemeClr val="bg1"/>
              </a:solidFill>
            </a:endParaRPr>
          </a:p>
        </p:txBody>
      </p:sp>
      <p:sp>
        <p:nvSpPr>
          <p:cNvPr id="5" name="Rectangle 4"/>
          <p:cNvSpPr/>
          <p:nvPr/>
        </p:nvSpPr>
        <p:spPr>
          <a:xfrm>
            <a:off x="1356519" y="1828800"/>
            <a:ext cx="9209636" cy="4264244"/>
          </a:xfrm>
          <a:prstGeom prst="rect">
            <a:avLst/>
          </a:prstGeom>
        </p:spPr>
        <p:txBody>
          <a:bodyPr wrap="square">
            <a:spAutoFit/>
          </a:bodyPr>
          <a:lstStyle/>
          <a:p>
            <a:pPr algn="ctr">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Word from our leaders to new faces: </a:t>
            </a:r>
          </a:p>
          <a:p>
            <a:pPr algn="ctr">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From the beginning till today, we have been thinking a lot about the product, innovation, quality, usefulness, customers, best services and what not. For us the hack to get all this in place is to have a great team who are empowered, well trained and then given a space to do things they know how to do. We are big fan of  ideas driven people and this is our prime criteria at every level in the organization. We want people at DimensionX to be freaking passionate in the work they do, in sharing the ideas and making their contribution a never forgettable to us. </a:t>
            </a:r>
            <a:endParaRPr lang="en-US" dirty="0">
              <a:solidFill>
                <a:schemeClr val="bg1"/>
              </a:solidFill>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dirty="0" smtClean="0">
              <a:solidFill>
                <a:schemeClr val="bg1"/>
              </a:solidFill>
              <a:latin typeface="Times New Roman" panose="02020603050405020304" pitchFamily="18" charset="0"/>
              <a:cs typeface="Times New Roman" panose="02020603050405020304" pitchFamily="18" charset="0"/>
            </a:endParaRPr>
          </a:p>
          <a:p>
            <a:pPr algn="ctr">
              <a:lnSpc>
                <a:spcPct val="107000"/>
              </a:lnSpc>
              <a:spcAft>
                <a:spcPts val="800"/>
              </a:spcAft>
            </a:pPr>
            <a:r>
              <a:rPr lang="en-US" dirty="0" smtClean="0">
                <a:solidFill>
                  <a:schemeClr val="bg1"/>
                </a:solidFill>
                <a:latin typeface="Times New Roman" panose="02020603050405020304" pitchFamily="18" charset="0"/>
                <a:cs typeface="Times New Roman" panose="02020603050405020304" pitchFamily="18" charset="0"/>
              </a:rPr>
              <a:t>We Hire. We Train. We Work. You Lead</a:t>
            </a:r>
            <a:endParaRPr lang="en-US" dirty="0">
              <a:solidFill>
                <a:schemeClr val="bg1"/>
              </a:solidFill>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dirty="0" smtClean="0">
              <a:solidFill>
                <a:schemeClr val="bg1"/>
              </a:solidFill>
              <a:latin typeface="Times New Roman" panose="02020603050405020304" pitchFamily="18" charset="0"/>
              <a:cs typeface="Times New Roman" panose="02020603050405020304" pitchFamily="18" charset="0"/>
            </a:endParaRPr>
          </a:p>
          <a:p>
            <a:pPr algn="ctr">
              <a:lnSpc>
                <a:spcPct val="107000"/>
              </a:lnSpc>
              <a:spcAft>
                <a:spcPts val="800"/>
              </a:spcAft>
            </a:pPr>
            <a:r>
              <a:rPr lang="en-US" dirty="0" smtClean="0">
                <a:solidFill>
                  <a:schemeClr val="bg1"/>
                </a:solidFill>
                <a:latin typeface="Times New Roman" panose="02020603050405020304" pitchFamily="18" charset="0"/>
                <a:cs typeface="Times New Roman" panose="02020603050405020304" pitchFamily="18" charset="0"/>
              </a:rPr>
              <a:t>If you are wide in vision and detailed in execution, browse your fit place at DimensionX.</a:t>
            </a:r>
          </a:p>
          <a:p>
            <a:pPr algn="ctr">
              <a:lnSpc>
                <a:spcPct val="107000"/>
              </a:lnSpc>
              <a:spcAft>
                <a:spcPts val="800"/>
              </a:spcAft>
            </a:pPr>
            <a:endParaRPr lang="en-US" dirty="0">
              <a:solidFill>
                <a:schemeClr val="bg1"/>
              </a:solidFill>
            </a:endParaRPr>
          </a:p>
        </p:txBody>
      </p:sp>
    </p:spTree>
    <p:extLst>
      <p:ext uri="{BB962C8B-B14F-4D97-AF65-F5344CB8AC3E}">
        <p14:creationId xmlns:p14="http://schemas.microsoft.com/office/powerpoint/2010/main" val="489890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0919" y="2133600"/>
            <a:ext cx="2971800" cy="2308324"/>
          </a:xfrm>
          <a:prstGeom prst="rect">
            <a:avLst/>
          </a:prstGeom>
          <a:noFill/>
        </p:spPr>
        <p:txBody>
          <a:bodyPr wrap="square" rtlCol="0">
            <a:spAutoFit/>
          </a:bodyPr>
          <a:lstStyle/>
          <a:p>
            <a:r>
              <a:rPr lang="en-US" b="1" u="sng" dirty="0" smtClean="0">
                <a:solidFill>
                  <a:schemeClr val="bg1"/>
                </a:solidFill>
              </a:rPr>
              <a:t>Contact us</a:t>
            </a:r>
          </a:p>
          <a:p>
            <a:endParaRPr lang="en-US" dirty="0">
              <a:solidFill>
                <a:schemeClr val="bg1"/>
              </a:solidFill>
            </a:endParaRPr>
          </a:p>
          <a:p>
            <a:r>
              <a:rPr lang="en-US" dirty="0" smtClean="0">
                <a:solidFill>
                  <a:schemeClr val="bg1"/>
                </a:solidFill>
              </a:rPr>
              <a:t>Add</a:t>
            </a:r>
          </a:p>
          <a:p>
            <a:endParaRPr lang="en-US" dirty="0">
              <a:solidFill>
                <a:schemeClr val="bg1"/>
              </a:solidFill>
            </a:endParaRPr>
          </a:p>
          <a:p>
            <a:r>
              <a:rPr lang="en-US" dirty="0" smtClean="0">
                <a:solidFill>
                  <a:schemeClr val="bg1"/>
                </a:solidFill>
              </a:rPr>
              <a:t>Phone</a:t>
            </a:r>
          </a:p>
          <a:p>
            <a:endParaRPr lang="en-US" dirty="0">
              <a:solidFill>
                <a:schemeClr val="bg1"/>
              </a:solidFill>
            </a:endParaRPr>
          </a:p>
          <a:p>
            <a:r>
              <a:rPr lang="en-US" dirty="0" smtClean="0">
                <a:solidFill>
                  <a:schemeClr val="bg1"/>
                </a:solidFill>
              </a:rPr>
              <a:t>E-mail</a:t>
            </a:r>
            <a:endParaRPr lang="en-US" dirty="0">
              <a:solidFill>
                <a:schemeClr val="bg1"/>
              </a:solidFill>
            </a:endParaRPr>
          </a:p>
          <a:p>
            <a:endParaRPr lang="en-US" dirty="0">
              <a:solidFill>
                <a:schemeClr val="bg1"/>
              </a:solidFill>
            </a:endParaRPr>
          </a:p>
        </p:txBody>
      </p:sp>
      <p:sp>
        <p:nvSpPr>
          <p:cNvPr id="5" name="TextBox 4"/>
          <p:cNvSpPr txBox="1"/>
          <p:nvPr/>
        </p:nvSpPr>
        <p:spPr>
          <a:xfrm>
            <a:off x="4861719" y="2133600"/>
            <a:ext cx="2971800" cy="2308324"/>
          </a:xfrm>
          <a:prstGeom prst="rect">
            <a:avLst/>
          </a:prstGeom>
          <a:noFill/>
        </p:spPr>
        <p:txBody>
          <a:bodyPr wrap="square" rtlCol="0">
            <a:spAutoFit/>
          </a:bodyPr>
          <a:lstStyle/>
          <a:p>
            <a:r>
              <a:rPr lang="en-US" b="1" u="sng" dirty="0" smtClean="0">
                <a:solidFill>
                  <a:schemeClr val="bg1"/>
                </a:solidFill>
              </a:rPr>
              <a:t>Learn More</a:t>
            </a:r>
          </a:p>
          <a:p>
            <a:endParaRPr lang="en-US" dirty="0">
              <a:solidFill>
                <a:schemeClr val="bg1"/>
              </a:solidFill>
            </a:endParaRPr>
          </a:p>
          <a:p>
            <a:r>
              <a:rPr lang="en-US" dirty="0" smtClean="0">
                <a:solidFill>
                  <a:schemeClr val="bg1"/>
                </a:solidFill>
              </a:rPr>
              <a:t>Your Name</a:t>
            </a:r>
          </a:p>
          <a:p>
            <a:endParaRPr lang="en-US" dirty="0">
              <a:solidFill>
                <a:schemeClr val="bg1"/>
              </a:solidFill>
            </a:endParaRPr>
          </a:p>
          <a:p>
            <a:r>
              <a:rPr lang="en-US" dirty="0" smtClean="0">
                <a:solidFill>
                  <a:schemeClr val="bg1"/>
                </a:solidFill>
              </a:rPr>
              <a:t>Your Email</a:t>
            </a:r>
          </a:p>
          <a:p>
            <a:endParaRPr lang="en-US" dirty="0">
              <a:solidFill>
                <a:schemeClr val="bg1"/>
              </a:solidFill>
            </a:endParaRPr>
          </a:p>
          <a:p>
            <a:endParaRPr lang="en-US" dirty="0">
              <a:solidFill>
                <a:schemeClr val="bg1"/>
              </a:solidFill>
            </a:endParaRPr>
          </a:p>
          <a:p>
            <a:r>
              <a:rPr lang="en-US" dirty="0" smtClean="0">
                <a:solidFill>
                  <a:schemeClr val="bg1"/>
                </a:solidFill>
              </a:rPr>
              <a:t>Register button</a:t>
            </a:r>
            <a:endParaRPr lang="en-US" dirty="0">
              <a:solidFill>
                <a:schemeClr val="bg1"/>
              </a:solidFill>
            </a:endParaRPr>
          </a:p>
        </p:txBody>
      </p:sp>
      <p:sp>
        <p:nvSpPr>
          <p:cNvPr id="6" name="TextBox 5"/>
          <p:cNvSpPr txBox="1"/>
          <p:nvPr/>
        </p:nvSpPr>
        <p:spPr>
          <a:xfrm>
            <a:off x="7452519" y="2133600"/>
            <a:ext cx="2971800" cy="923330"/>
          </a:xfrm>
          <a:prstGeom prst="rect">
            <a:avLst/>
          </a:prstGeom>
          <a:noFill/>
        </p:spPr>
        <p:txBody>
          <a:bodyPr wrap="square" rtlCol="0">
            <a:spAutoFit/>
          </a:bodyPr>
          <a:lstStyle/>
          <a:p>
            <a:r>
              <a:rPr lang="en-US" b="1" u="sng" dirty="0" smtClean="0">
                <a:solidFill>
                  <a:schemeClr val="bg1"/>
                </a:solidFill>
              </a:rPr>
              <a:t>Follow DimensionX</a:t>
            </a:r>
          </a:p>
          <a:p>
            <a:endParaRPr lang="en-US" dirty="0">
              <a:solidFill>
                <a:schemeClr val="bg1"/>
              </a:solidFill>
            </a:endParaRPr>
          </a:p>
          <a:p>
            <a:r>
              <a:rPr lang="en-US" dirty="0" smtClean="0">
                <a:solidFill>
                  <a:schemeClr val="bg1"/>
                </a:solidFill>
              </a:rPr>
              <a:t>Social Media Buttons</a:t>
            </a:r>
            <a:endParaRPr lang="en-US" dirty="0">
              <a:solidFill>
                <a:schemeClr val="bg1"/>
              </a:solidFill>
            </a:endParaRPr>
          </a:p>
        </p:txBody>
      </p:sp>
      <p:sp>
        <p:nvSpPr>
          <p:cNvPr id="7" name="TextBox 6"/>
          <p:cNvSpPr txBox="1"/>
          <p:nvPr/>
        </p:nvSpPr>
        <p:spPr>
          <a:xfrm>
            <a:off x="3566319" y="685800"/>
            <a:ext cx="5257800" cy="646331"/>
          </a:xfrm>
          <a:prstGeom prst="rect">
            <a:avLst/>
          </a:prstGeom>
          <a:noFill/>
        </p:spPr>
        <p:txBody>
          <a:bodyPr wrap="square" rtlCol="0">
            <a:spAutoFit/>
          </a:bodyPr>
          <a:lstStyle/>
          <a:p>
            <a:pPr algn="ctr"/>
            <a:r>
              <a:rPr lang="en-US" i="1" dirty="0" smtClean="0">
                <a:solidFill>
                  <a:schemeClr val="bg1"/>
                </a:solidFill>
              </a:rPr>
              <a:t>Footer section. Every time someone clicks, a new page will appear. </a:t>
            </a:r>
            <a:endParaRPr lang="en-US" i="1" dirty="0">
              <a:solidFill>
                <a:schemeClr val="bg1"/>
              </a:solidFill>
            </a:endParaRPr>
          </a:p>
        </p:txBody>
      </p:sp>
    </p:spTree>
    <p:extLst>
      <p:ext uri="{BB962C8B-B14F-4D97-AF65-F5344CB8AC3E}">
        <p14:creationId xmlns:p14="http://schemas.microsoft.com/office/powerpoint/2010/main" val="3702001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430504"/>
            <a:ext cx="12161838" cy="5996991"/>
          </a:xfrm>
          <a:prstGeom prst="rect">
            <a:avLst/>
          </a:prstGeom>
        </p:spPr>
      </p:pic>
    </p:spTree>
    <p:extLst>
      <p:ext uri="{BB962C8B-B14F-4D97-AF65-F5344CB8AC3E}">
        <p14:creationId xmlns:p14="http://schemas.microsoft.com/office/powerpoint/2010/main" val="1732509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845"/>
          <a:stretch/>
        </p:blipFill>
        <p:spPr bwMode="auto">
          <a:xfrm>
            <a:off x="-460" y="0"/>
            <a:ext cx="12161838" cy="6858000"/>
          </a:xfrm>
          <a:prstGeom prst="rect">
            <a:avLst/>
          </a:prstGeom>
          <a:solidFill>
            <a:schemeClr val="tx1">
              <a:lumMod val="95000"/>
              <a:lumOff val="5000"/>
            </a:schemeClr>
          </a:solidFill>
        </p:spPr>
      </p:pic>
      <p:sp>
        <p:nvSpPr>
          <p:cNvPr id="6" name="Rectangle 5"/>
          <p:cNvSpPr/>
          <p:nvPr/>
        </p:nvSpPr>
        <p:spPr>
          <a:xfrm>
            <a:off x="-83971" y="1371600"/>
            <a:ext cx="12328859" cy="1808637"/>
          </a:xfrm>
          <a:prstGeom prst="rect">
            <a:avLst/>
          </a:prstGeom>
        </p:spPr>
        <p:txBody>
          <a:bodyPr wrap="square">
            <a:spAutoFit/>
            <a:scene3d>
              <a:camera prst="orthographicFront"/>
              <a:lightRig rig="threePt" dir="t"/>
            </a:scene3d>
            <a:sp3d extrusionH="1270000">
              <a:extrusionClr>
                <a:srgbClr val="00CCFF"/>
              </a:extrusionClr>
            </a:sp3d>
          </a:bodyPr>
          <a:lstStyle/>
          <a:p>
            <a:pPr algn="ctr"/>
            <a:r>
              <a:rPr lang="en-US" sz="72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rPr>
              <a:t>The Power of </a:t>
            </a:r>
            <a:r>
              <a:rPr lang="en-US" sz="80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rPr>
              <a:t>DimensionX. </a:t>
            </a:r>
          </a:p>
          <a:p>
            <a:pPr algn="ctr">
              <a:lnSpc>
                <a:spcPct val="150000"/>
              </a:lnSpc>
            </a:pPr>
            <a:endParaRPr lang="en-US" sz="20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endParaRPr>
          </a:p>
        </p:txBody>
      </p:sp>
      <p:sp>
        <p:nvSpPr>
          <p:cNvPr id="7" name="TextBox 6"/>
          <p:cNvSpPr txBox="1"/>
          <p:nvPr/>
        </p:nvSpPr>
        <p:spPr>
          <a:xfrm>
            <a:off x="4442158" y="3040930"/>
            <a:ext cx="3276600" cy="369332"/>
          </a:xfrm>
          <a:prstGeom prst="rect">
            <a:avLst/>
          </a:prstGeom>
          <a:noFill/>
        </p:spPr>
        <p:txBody>
          <a:bodyPr wrap="square" rtlCol="0">
            <a:spAutoFit/>
          </a:bodyPr>
          <a:lstStyle/>
          <a:p>
            <a:pPr algn="ctr"/>
            <a:r>
              <a:rPr lang="en-US" u="sng" dirty="0" smtClean="0">
                <a:solidFill>
                  <a:schemeClr val="bg2"/>
                </a:solidFill>
              </a:rPr>
              <a:t>Watch the film</a:t>
            </a:r>
            <a:endParaRPr lang="en-US" u="sng" dirty="0">
              <a:solidFill>
                <a:schemeClr val="bg2"/>
              </a:solidFill>
            </a:endParaRPr>
          </a:p>
        </p:txBody>
      </p:sp>
      <p:sp>
        <p:nvSpPr>
          <p:cNvPr id="9" name="Rectangle 8"/>
          <p:cNvSpPr/>
          <p:nvPr/>
        </p:nvSpPr>
        <p:spPr>
          <a:xfrm>
            <a:off x="4404592" y="3581400"/>
            <a:ext cx="3832524" cy="369332"/>
          </a:xfrm>
          <a:prstGeom prst="rect">
            <a:avLst/>
          </a:prstGeom>
        </p:spPr>
        <p:txBody>
          <a:bodyPr wrap="none">
            <a:spAutoFit/>
          </a:bodyPr>
          <a:lstStyle/>
          <a:p>
            <a:r>
              <a:rPr lang="en-US" dirty="0">
                <a:hlinkClick r:id="rId3"/>
              </a:rPr>
              <a:t>https://www.apple.com/in/iphone-xr</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819486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9138" y="984455"/>
            <a:ext cx="7848600" cy="1077218"/>
          </a:xfrm>
          <a:prstGeom prst="rect">
            <a:avLst/>
          </a:prstGeom>
          <a:noFill/>
        </p:spPr>
        <p:txBody>
          <a:bodyPr wrap="square" rtlCol="0">
            <a:spAutoFit/>
          </a:bodyPr>
          <a:lstStyle/>
          <a:p>
            <a:pPr algn="ctr"/>
            <a:r>
              <a:rPr lang="en-US" sz="1600" dirty="0" smtClean="0">
                <a:solidFill>
                  <a:schemeClr val="bg1"/>
                </a:solidFill>
              </a:rPr>
              <a:t>DimensionX: The on-the-go dual screen laptop monitor. Completely portable dual screen laptop accessory for efficient multitasking and boosting the productivity. Allowing the usual laptop computer to compute more</a:t>
            </a:r>
            <a:r>
              <a:rPr lang="en-US" sz="1600" dirty="0">
                <a:solidFill>
                  <a:schemeClr val="bg1"/>
                </a:solidFill>
              </a:rPr>
              <a:t>. Simply attach the DimensionX1.0 to any side of the laptop and you’re ready to draw the attention instantly.</a:t>
            </a:r>
            <a:endParaRPr lang="en-US" sz="1600" dirty="0" smtClean="0">
              <a:solidFill>
                <a:schemeClr val="bg1"/>
              </a:solidFill>
            </a:endParaRPr>
          </a:p>
        </p:txBody>
      </p:sp>
      <p:sp>
        <p:nvSpPr>
          <p:cNvPr id="4" name="Rectangle 3"/>
          <p:cNvSpPr/>
          <p:nvPr/>
        </p:nvSpPr>
        <p:spPr>
          <a:xfrm>
            <a:off x="-144002" y="0"/>
            <a:ext cx="12328859" cy="1431482"/>
          </a:xfrm>
          <a:prstGeom prst="rect">
            <a:avLst/>
          </a:prstGeom>
        </p:spPr>
        <p:txBody>
          <a:bodyPr wrap="square">
            <a:spAutoFit/>
            <a:scene3d>
              <a:camera prst="orthographicFront"/>
              <a:lightRig rig="threePt" dir="t"/>
            </a:scene3d>
            <a:sp3d extrusionH="1270000">
              <a:extrusionClr>
                <a:srgbClr val="00CCFF"/>
              </a:extrusionClr>
            </a:sp3d>
          </a:bodyPr>
          <a:lstStyle/>
          <a:p>
            <a:pPr algn="ctr"/>
            <a:r>
              <a:rPr lang="en-US" sz="6000" b="1" dirty="0">
                <a:solidFill>
                  <a:srgbClr val="FFFFFF"/>
                </a:solidFill>
                <a:latin typeface="Segoe UI" panose="020B0502040204020203" pitchFamily="34" charset="0"/>
              </a:rPr>
              <a:t>The Power of </a:t>
            </a:r>
            <a:r>
              <a:rPr lang="en-US" sz="6600" b="1" dirty="0">
                <a:solidFill>
                  <a:srgbClr val="FFFFFF"/>
                </a:solidFill>
                <a:latin typeface="Segoe UI" panose="020B0502040204020203" pitchFamily="34" charset="0"/>
              </a:rPr>
              <a:t>DimensionX. </a:t>
            </a:r>
          </a:p>
          <a:p>
            <a:pPr algn="ctr">
              <a:lnSpc>
                <a:spcPct val="150000"/>
              </a:lnSpc>
            </a:pPr>
            <a:endParaRPr lang="en-US" sz="16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endParaRPr>
          </a:p>
        </p:txBody>
      </p:sp>
      <p:sp>
        <p:nvSpPr>
          <p:cNvPr id="3" name="TextBox 2"/>
          <p:cNvSpPr txBox="1"/>
          <p:nvPr/>
        </p:nvSpPr>
        <p:spPr>
          <a:xfrm>
            <a:off x="746919" y="2031935"/>
            <a:ext cx="4876800" cy="584775"/>
          </a:xfrm>
          <a:prstGeom prst="rect">
            <a:avLst/>
          </a:prstGeom>
          <a:noFill/>
        </p:spPr>
        <p:txBody>
          <a:bodyPr wrap="square" rtlCol="0">
            <a:spAutoFit/>
          </a:bodyPr>
          <a:lstStyle/>
          <a:p>
            <a:r>
              <a:rPr lang="en-US" sz="1600" b="1" dirty="0" smtClean="0">
                <a:solidFill>
                  <a:schemeClr val="bg1"/>
                </a:solidFill>
              </a:rPr>
              <a:t>Dimension</a:t>
            </a:r>
          </a:p>
          <a:p>
            <a:r>
              <a:rPr lang="en-US" sz="1600" dirty="0" smtClean="0">
                <a:solidFill>
                  <a:schemeClr val="bg1"/>
                </a:solidFill>
              </a:rPr>
              <a:t>Available in three sizes 13.0”,14.1”,15.6”. 1080P</a:t>
            </a:r>
          </a:p>
        </p:txBody>
      </p:sp>
      <p:sp>
        <p:nvSpPr>
          <p:cNvPr id="6" name="TextBox 5"/>
          <p:cNvSpPr txBox="1"/>
          <p:nvPr/>
        </p:nvSpPr>
        <p:spPr>
          <a:xfrm>
            <a:off x="746919" y="2743802"/>
            <a:ext cx="4876800" cy="584775"/>
          </a:xfrm>
          <a:prstGeom prst="rect">
            <a:avLst/>
          </a:prstGeom>
          <a:noFill/>
        </p:spPr>
        <p:txBody>
          <a:bodyPr wrap="square" rtlCol="0">
            <a:spAutoFit/>
          </a:bodyPr>
          <a:lstStyle/>
          <a:p>
            <a:r>
              <a:rPr lang="en-US" sz="1600" b="1" dirty="0" smtClean="0">
                <a:solidFill>
                  <a:schemeClr val="bg1"/>
                </a:solidFill>
              </a:rPr>
              <a:t>Compatible</a:t>
            </a:r>
          </a:p>
          <a:p>
            <a:r>
              <a:rPr lang="en-US" sz="1600" dirty="0" smtClean="0">
                <a:solidFill>
                  <a:schemeClr val="bg1"/>
                </a:solidFill>
              </a:rPr>
              <a:t>Compatible with all operating systems</a:t>
            </a:r>
          </a:p>
        </p:txBody>
      </p:sp>
      <p:sp>
        <p:nvSpPr>
          <p:cNvPr id="7" name="TextBox 6"/>
          <p:cNvSpPr txBox="1"/>
          <p:nvPr/>
        </p:nvSpPr>
        <p:spPr>
          <a:xfrm>
            <a:off x="746919" y="3530568"/>
            <a:ext cx="4876800" cy="584775"/>
          </a:xfrm>
          <a:prstGeom prst="rect">
            <a:avLst/>
          </a:prstGeom>
          <a:noFill/>
        </p:spPr>
        <p:txBody>
          <a:bodyPr wrap="square" rtlCol="0">
            <a:spAutoFit/>
          </a:bodyPr>
          <a:lstStyle/>
          <a:p>
            <a:r>
              <a:rPr lang="en-US" sz="1600" b="1" dirty="0" smtClean="0">
                <a:solidFill>
                  <a:schemeClr val="bg1"/>
                </a:solidFill>
              </a:rPr>
              <a:t>Light in weight</a:t>
            </a:r>
          </a:p>
          <a:p>
            <a:r>
              <a:rPr lang="en-US" sz="1600" dirty="0" smtClean="0">
                <a:solidFill>
                  <a:schemeClr val="bg1"/>
                </a:solidFill>
              </a:rPr>
              <a:t>Available in 680gm-750 gm. </a:t>
            </a:r>
          </a:p>
        </p:txBody>
      </p:sp>
      <p:sp>
        <p:nvSpPr>
          <p:cNvPr id="8" name="TextBox 7"/>
          <p:cNvSpPr txBox="1"/>
          <p:nvPr/>
        </p:nvSpPr>
        <p:spPr>
          <a:xfrm>
            <a:off x="731838" y="4317334"/>
            <a:ext cx="5181600" cy="584775"/>
          </a:xfrm>
          <a:prstGeom prst="rect">
            <a:avLst/>
          </a:prstGeom>
          <a:noFill/>
        </p:spPr>
        <p:txBody>
          <a:bodyPr wrap="square" rtlCol="0">
            <a:spAutoFit/>
          </a:bodyPr>
          <a:lstStyle/>
          <a:p>
            <a:r>
              <a:rPr lang="en-US" sz="1600" b="1" dirty="0" smtClean="0">
                <a:solidFill>
                  <a:schemeClr val="bg1"/>
                </a:solidFill>
              </a:rPr>
              <a:t>Easy to use</a:t>
            </a:r>
          </a:p>
          <a:p>
            <a:r>
              <a:rPr lang="en-US" sz="1600" dirty="0" smtClean="0">
                <a:solidFill>
                  <a:schemeClr val="bg1"/>
                </a:solidFill>
              </a:rPr>
              <a:t>Backed with 3.0 USB cable to make it Plug and Play</a:t>
            </a:r>
          </a:p>
        </p:txBody>
      </p:sp>
      <p:sp>
        <p:nvSpPr>
          <p:cNvPr id="9" name="TextBox 8"/>
          <p:cNvSpPr txBox="1"/>
          <p:nvPr/>
        </p:nvSpPr>
        <p:spPr>
          <a:xfrm>
            <a:off x="731838" y="5029201"/>
            <a:ext cx="5181600" cy="584775"/>
          </a:xfrm>
          <a:prstGeom prst="rect">
            <a:avLst/>
          </a:prstGeom>
          <a:noFill/>
        </p:spPr>
        <p:txBody>
          <a:bodyPr wrap="square" rtlCol="0">
            <a:spAutoFit/>
          </a:bodyPr>
          <a:lstStyle/>
          <a:p>
            <a:r>
              <a:rPr lang="en-US" sz="1600" b="1" dirty="0" smtClean="0">
                <a:solidFill>
                  <a:schemeClr val="bg1"/>
                </a:solidFill>
              </a:rPr>
              <a:t>180</a:t>
            </a:r>
            <a:r>
              <a:rPr lang="en-US" sz="1600" b="1" baseline="30000" dirty="0" smtClean="0">
                <a:solidFill>
                  <a:schemeClr val="bg1"/>
                </a:solidFill>
              </a:rPr>
              <a:t>0</a:t>
            </a:r>
            <a:r>
              <a:rPr lang="en-US" sz="1600" b="1" dirty="0" smtClean="0">
                <a:solidFill>
                  <a:schemeClr val="bg1"/>
                </a:solidFill>
              </a:rPr>
              <a:t> Rotation</a:t>
            </a:r>
            <a:endParaRPr lang="en-US" sz="1600" b="1" baseline="30000" dirty="0" smtClean="0">
              <a:solidFill>
                <a:schemeClr val="bg1"/>
              </a:solidFill>
            </a:endParaRPr>
          </a:p>
          <a:p>
            <a:r>
              <a:rPr lang="en-US" sz="1600" dirty="0" smtClean="0">
                <a:solidFill>
                  <a:schemeClr val="bg1"/>
                </a:solidFill>
              </a:rPr>
              <a:t>Rotate at 180</a:t>
            </a:r>
            <a:r>
              <a:rPr lang="en-US" sz="1600" baseline="30000" dirty="0" smtClean="0">
                <a:solidFill>
                  <a:schemeClr val="bg1"/>
                </a:solidFill>
              </a:rPr>
              <a:t>0</a:t>
            </a:r>
            <a:r>
              <a:rPr lang="en-US" sz="1600" dirty="0" smtClean="0">
                <a:solidFill>
                  <a:schemeClr val="bg1"/>
                </a:solidFill>
              </a:rPr>
              <a:t> to enjoy the presentation mode. </a:t>
            </a:r>
            <a:endParaRPr lang="en-US" sz="1600" baseline="30000" dirty="0" smtClean="0">
              <a:solidFill>
                <a:schemeClr val="bg1"/>
              </a:solidFill>
            </a:endParaRPr>
          </a:p>
        </p:txBody>
      </p:sp>
      <p:sp>
        <p:nvSpPr>
          <p:cNvPr id="10" name="TextBox 9"/>
          <p:cNvSpPr txBox="1"/>
          <p:nvPr/>
        </p:nvSpPr>
        <p:spPr>
          <a:xfrm>
            <a:off x="746919" y="5833114"/>
            <a:ext cx="5181600" cy="830997"/>
          </a:xfrm>
          <a:prstGeom prst="rect">
            <a:avLst/>
          </a:prstGeom>
          <a:noFill/>
        </p:spPr>
        <p:txBody>
          <a:bodyPr wrap="square" rtlCol="0">
            <a:spAutoFit/>
          </a:bodyPr>
          <a:lstStyle/>
          <a:p>
            <a:r>
              <a:rPr lang="en-US" sz="1600" b="1" dirty="0" smtClean="0">
                <a:solidFill>
                  <a:schemeClr val="bg1"/>
                </a:solidFill>
              </a:rPr>
              <a:t>Energy efficient</a:t>
            </a:r>
            <a:endParaRPr lang="en-US" sz="1600" b="1" baseline="30000" dirty="0" smtClean="0">
              <a:solidFill>
                <a:schemeClr val="bg1"/>
              </a:solidFill>
            </a:endParaRPr>
          </a:p>
          <a:p>
            <a:r>
              <a:rPr lang="en-US" sz="1600" dirty="0" smtClean="0">
                <a:solidFill>
                  <a:schemeClr val="bg1"/>
                </a:solidFill>
              </a:rPr>
              <a:t>Does not require any power cable. Uses the Laptop’s energy to show through USB cable.  </a:t>
            </a:r>
            <a:endParaRPr lang="en-US" sz="1600" baseline="300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119" y="2495669"/>
            <a:ext cx="6385718" cy="3307602"/>
          </a:xfrm>
          <a:prstGeom prst="rect">
            <a:avLst/>
          </a:prstGeom>
        </p:spPr>
      </p:pic>
    </p:spTree>
    <p:extLst>
      <p:ext uri="{BB962C8B-B14F-4D97-AF65-F5344CB8AC3E}">
        <p14:creationId xmlns:p14="http://schemas.microsoft.com/office/powerpoint/2010/main" val="2465826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9138" y="984455"/>
            <a:ext cx="7848600" cy="1077218"/>
          </a:xfrm>
          <a:prstGeom prst="rect">
            <a:avLst/>
          </a:prstGeom>
          <a:noFill/>
        </p:spPr>
        <p:txBody>
          <a:bodyPr wrap="square" rtlCol="0">
            <a:spAutoFit/>
          </a:bodyPr>
          <a:lstStyle/>
          <a:p>
            <a:pPr algn="ctr"/>
            <a:r>
              <a:rPr lang="en-US" sz="1600" dirty="0" smtClean="0">
                <a:solidFill>
                  <a:schemeClr val="bg1"/>
                </a:solidFill>
              </a:rPr>
              <a:t>DimensionX: The on-the-go dual screen laptop monitor. Completely portable dual screen laptop accessory for efficient multitasking and boosting the productivity. Allowing the usual laptop computer to compute more</a:t>
            </a:r>
            <a:r>
              <a:rPr lang="en-US" sz="1600" dirty="0">
                <a:solidFill>
                  <a:schemeClr val="bg1"/>
                </a:solidFill>
              </a:rPr>
              <a:t>. Simply attach the DimensionX1.0 to any side of the laptop and you’re ready to draw the attention instantly.</a:t>
            </a:r>
            <a:endParaRPr lang="en-US" sz="1600" dirty="0" smtClean="0">
              <a:solidFill>
                <a:schemeClr val="bg1"/>
              </a:solidFill>
            </a:endParaRPr>
          </a:p>
        </p:txBody>
      </p:sp>
      <p:sp>
        <p:nvSpPr>
          <p:cNvPr id="4" name="Rectangle 3"/>
          <p:cNvSpPr/>
          <p:nvPr/>
        </p:nvSpPr>
        <p:spPr>
          <a:xfrm>
            <a:off x="-144002" y="0"/>
            <a:ext cx="12328859" cy="1379545"/>
          </a:xfrm>
          <a:prstGeom prst="rect">
            <a:avLst/>
          </a:prstGeom>
        </p:spPr>
        <p:txBody>
          <a:bodyPr wrap="square">
            <a:spAutoFit/>
            <a:scene3d>
              <a:camera prst="orthographicFront"/>
              <a:lightRig rig="threePt" dir="t"/>
            </a:scene3d>
            <a:sp3d extrusionH="1270000">
              <a:extrusionClr>
                <a:srgbClr val="00CCFF"/>
              </a:extrusionClr>
            </a:sp3d>
          </a:bodyPr>
          <a:lstStyle/>
          <a:p>
            <a:pPr algn="ctr"/>
            <a:r>
              <a:rPr lang="en-US" sz="60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rPr>
              <a:t>Licenses and Certifications</a:t>
            </a:r>
            <a:endParaRPr lang="en-US" sz="66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endParaRPr>
          </a:p>
          <a:p>
            <a:pPr algn="ctr">
              <a:lnSpc>
                <a:spcPct val="150000"/>
              </a:lnSpc>
            </a:pPr>
            <a:endParaRPr lang="en-US" sz="16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endParaRPr>
          </a:p>
        </p:txBody>
      </p:sp>
      <p:sp>
        <p:nvSpPr>
          <p:cNvPr id="3" name="TextBox 2"/>
          <p:cNvSpPr txBox="1"/>
          <p:nvPr/>
        </p:nvSpPr>
        <p:spPr>
          <a:xfrm>
            <a:off x="746919" y="2031935"/>
            <a:ext cx="4876800" cy="584775"/>
          </a:xfrm>
          <a:prstGeom prst="rect">
            <a:avLst/>
          </a:prstGeom>
          <a:noFill/>
        </p:spPr>
        <p:txBody>
          <a:bodyPr wrap="square" rtlCol="0">
            <a:spAutoFit/>
          </a:bodyPr>
          <a:lstStyle/>
          <a:p>
            <a:r>
              <a:rPr lang="en-US" sz="1600" b="1" dirty="0" smtClean="0">
                <a:solidFill>
                  <a:schemeClr val="bg1"/>
                </a:solidFill>
              </a:rPr>
              <a:t>Dimension</a:t>
            </a:r>
          </a:p>
          <a:p>
            <a:r>
              <a:rPr lang="en-US" sz="1600" dirty="0" smtClean="0">
                <a:solidFill>
                  <a:schemeClr val="bg1"/>
                </a:solidFill>
              </a:rPr>
              <a:t>Available in three sizes 13.0”,14.1”,15.6”. 1080P</a:t>
            </a:r>
          </a:p>
        </p:txBody>
      </p:sp>
      <p:sp>
        <p:nvSpPr>
          <p:cNvPr id="6" name="TextBox 5"/>
          <p:cNvSpPr txBox="1"/>
          <p:nvPr/>
        </p:nvSpPr>
        <p:spPr>
          <a:xfrm>
            <a:off x="746919" y="2743802"/>
            <a:ext cx="4876800" cy="584775"/>
          </a:xfrm>
          <a:prstGeom prst="rect">
            <a:avLst/>
          </a:prstGeom>
          <a:noFill/>
        </p:spPr>
        <p:txBody>
          <a:bodyPr wrap="square" rtlCol="0">
            <a:spAutoFit/>
          </a:bodyPr>
          <a:lstStyle/>
          <a:p>
            <a:r>
              <a:rPr lang="en-US" sz="1600" b="1" dirty="0" smtClean="0">
                <a:solidFill>
                  <a:schemeClr val="bg1"/>
                </a:solidFill>
              </a:rPr>
              <a:t>Compatible</a:t>
            </a:r>
          </a:p>
          <a:p>
            <a:r>
              <a:rPr lang="en-US" sz="1600" dirty="0" smtClean="0">
                <a:solidFill>
                  <a:schemeClr val="bg1"/>
                </a:solidFill>
              </a:rPr>
              <a:t>Compatible with all operating systems</a:t>
            </a:r>
          </a:p>
        </p:txBody>
      </p:sp>
      <p:sp>
        <p:nvSpPr>
          <p:cNvPr id="7" name="TextBox 6"/>
          <p:cNvSpPr txBox="1"/>
          <p:nvPr/>
        </p:nvSpPr>
        <p:spPr>
          <a:xfrm>
            <a:off x="746919" y="3530568"/>
            <a:ext cx="4876800" cy="584775"/>
          </a:xfrm>
          <a:prstGeom prst="rect">
            <a:avLst/>
          </a:prstGeom>
          <a:noFill/>
        </p:spPr>
        <p:txBody>
          <a:bodyPr wrap="square" rtlCol="0">
            <a:spAutoFit/>
          </a:bodyPr>
          <a:lstStyle/>
          <a:p>
            <a:r>
              <a:rPr lang="en-US" sz="1600" b="1" dirty="0" smtClean="0">
                <a:solidFill>
                  <a:schemeClr val="bg1"/>
                </a:solidFill>
              </a:rPr>
              <a:t>Light in weight</a:t>
            </a:r>
          </a:p>
          <a:p>
            <a:r>
              <a:rPr lang="en-US" sz="1600" dirty="0" smtClean="0">
                <a:solidFill>
                  <a:schemeClr val="bg1"/>
                </a:solidFill>
              </a:rPr>
              <a:t>Available in 680gm-750 gm. </a:t>
            </a:r>
          </a:p>
        </p:txBody>
      </p:sp>
      <p:sp>
        <p:nvSpPr>
          <p:cNvPr id="8" name="TextBox 7"/>
          <p:cNvSpPr txBox="1"/>
          <p:nvPr/>
        </p:nvSpPr>
        <p:spPr>
          <a:xfrm>
            <a:off x="731838" y="4317334"/>
            <a:ext cx="5181600" cy="584775"/>
          </a:xfrm>
          <a:prstGeom prst="rect">
            <a:avLst/>
          </a:prstGeom>
          <a:noFill/>
        </p:spPr>
        <p:txBody>
          <a:bodyPr wrap="square" rtlCol="0">
            <a:spAutoFit/>
          </a:bodyPr>
          <a:lstStyle/>
          <a:p>
            <a:r>
              <a:rPr lang="en-US" sz="1600" b="1" dirty="0" smtClean="0">
                <a:solidFill>
                  <a:schemeClr val="bg1"/>
                </a:solidFill>
              </a:rPr>
              <a:t>Easy to use</a:t>
            </a:r>
          </a:p>
          <a:p>
            <a:r>
              <a:rPr lang="en-US" sz="1600" dirty="0" smtClean="0">
                <a:solidFill>
                  <a:schemeClr val="bg1"/>
                </a:solidFill>
              </a:rPr>
              <a:t>Backed with 3.0 USB cable to make it Plug and Play</a:t>
            </a:r>
          </a:p>
        </p:txBody>
      </p:sp>
      <p:sp>
        <p:nvSpPr>
          <p:cNvPr id="9" name="TextBox 8"/>
          <p:cNvSpPr txBox="1"/>
          <p:nvPr/>
        </p:nvSpPr>
        <p:spPr>
          <a:xfrm>
            <a:off x="731838" y="5029201"/>
            <a:ext cx="5181600" cy="584775"/>
          </a:xfrm>
          <a:prstGeom prst="rect">
            <a:avLst/>
          </a:prstGeom>
          <a:noFill/>
        </p:spPr>
        <p:txBody>
          <a:bodyPr wrap="square" rtlCol="0">
            <a:spAutoFit/>
          </a:bodyPr>
          <a:lstStyle/>
          <a:p>
            <a:r>
              <a:rPr lang="en-US" sz="1600" b="1" dirty="0" smtClean="0">
                <a:solidFill>
                  <a:schemeClr val="bg1"/>
                </a:solidFill>
              </a:rPr>
              <a:t>180</a:t>
            </a:r>
            <a:r>
              <a:rPr lang="en-US" sz="1600" b="1" baseline="30000" dirty="0" smtClean="0">
                <a:solidFill>
                  <a:schemeClr val="bg1"/>
                </a:solidFill>
              </a:rPr>
              <a:t>0</a:t>
            </a:r>
            <a:r>
              <a:rPr lang="en-US" sz="1600" b="1" dirty="0" smtClean="0">
                <a:solidFill>
                  <a:schemeClr val="bg1"/>
                </a:solidFill>
              </a:rPr>
              <a:t> Rotation</a:t>
            </a:r>
            <a:endParaRPr lang="en-US" sz="1600" b="1" baseline="30000" dirty="0" smtClean="0">
              <a:solidFill>
                <a:schemeClr val="bg1"/>
              </a:solidFill>
            </a:endParaRPr>
          </a:p>
          <a:p>
            <a:r>
              <a:rPr lang="en-US" sz="1600" dirty="0" smtClean="0">
                <a:solidFill>
                  <a:schemeClr val="bg1"/>
                </a:solidFill>
              </a:rPr>
              <a:t>Rotate at 180</a:t>
            </a:r>
            <a:r>
              <a:rPr lang="en-US" sz="1600" baseline="30000" dirty="0" smtClean="0">
                <a:solidFill>
                  <a:schemeClr val="bg1"/>
                </a:solidFill>
              </a:rPr>
              <a:t>0</a:t>
            </a:r>
            <a:r>
              <a:rPr lang="en-US" sz="1600" dirty="0" smtClean="0">
                <a:solidFill>
                  <a:schemeClr val="bg1"/>
                </a:solidFill>
              </a:rPr>
              <a:t> to enjoy the presentation mode. </a:t>
            </a:r>
            <a:endParaRPr lang="en-US" sz="1600" baseline="30000" dirty="0" smtClean="0">
              <a:solidFill>
                <a:schemeClr val="bg1"/>
              </a:solidFill>
            </a:endParaRPr>
          </a:p>
        </p:txBody>
      </p:sp>
      <p:sp>
        <p:nvSpPr>
          <p:cNvPr id="10" name="TextBox 9"/>
          <p:cNvSpPr txBox="1"/>
          <p:nvPr/>
        </p:nvSpPr>
        <p:spPr>
          <a:xfrm>
            <a:off x="746919" y="5833114"/>
            <a:ext cx="5181600" cy="830997"/>
          </a:xfrm>
          <a:prstGeom prst="rect">
            <a:avLst/>
          </a:prstGeom>
          <a:noFill/>
        </p:spPr>
        <p:txBody>
          <a:bodyPr wrap="square" rtlCol="0">
            <a:spAutoFit/>
          </a:bodyPr>
          <a:lstStyle/>
          <a:p>
            <a:r>
              <a:rPr lang="en-US" sz="1600" b="1" dirty="0" smtClean="0">
                <a:solidFill>
                  <a:schemeClr val="bg1"/>
                </a:solidFill>
              </a:rPr>
              <a:t>Energy efficient</a:t>
            </a:r>
            <a:endParaRPr lang="en-US" sz="1600" b="1" baseline="30000" dirty="0" smtClean="0">
              <a:solidFill>
                <a:schemeClr val="bg1"/>
              </a:solidFill>
            </a:endParaRPr>
          </a:p>
          <a:p>
            <a:r>
              <a:rPr lang="en-US" sz="1600" dirty="0" smtClean="0">
                <a:solidFill>
                  <a:schemeClr val="bg1"/>
                </a:solidFill>
              </a:rPr>
              <a:t>Does not require any power cable. Uses the Laptop’s energy to show through USB cable.  </a:t>
            </a:r>
            <a:endParaRPr lang="en-US" sz="1600" baseline="300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119" y="2495669"/>
            <a:ext cx="6385718" cy="3307602"/>
          </a:xfrm>
          <a:prstGeom prst="rect">
            <a:avLst/>
          </a:prstGeom>
        </p:spPr>
      </p:pic>
    </p:spTree>
    <p:extLst>
      <p:ext uri="{BB962C8B-B14F-4D97-AF65-F5344CB8AC3E}">
        <p14:creationId xmlns:p14="http://schemas.microsoft.com/office/powerpoint/2010/main" val="190481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002" y="0"/>
            <a:ext cx="12328859" cy="1379545"/>
          </a:xfrm>
          <a:prstGeom prst="rect">
            <a:avLst/>
          </a:prstGeom>
        </p:spPr>
        <p:txBody>
          <a:bodyPr wrap="square">
            <a:spAutoFit/>
            <a:scene3d>
              <a:camera prst="orthographicFront"/>
              <a:lightRig rig="threePt" dir="t"/>
            </a:scene3d>
            <a:sp3d extrusionH="1270000">
              <a:extrusionClr>
                <a:srgbClr val="00CCFF"/>
              </a:extrusionClr>
            </a:sp3d>
          </a:bodyPr>
          <a:lstStyle/>
          <a:p>
            <a:pPr algn="ctr"/>
            <a:r>
              <a:rPr lang="en-US" sz="60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rPr>
              <a:t>-------DimensionX and You------</a:t>
            </a:r>
            <a:endParaRPr lang="en-US" sz="66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endParaRPr>
          </a:p>
          <a:p>
            <a:pPr algn="ctr">
              <a:lnSpc>
                <a:spcPct val="150000"/>
              </a:lnSpc>
            </a:pPr>
            <a:endParaRPr lang="en-US" sz="1600" b="1" dirty="0" smtClean="0">
              <a:solidFill>
                <a:schemeClr val="bg1"/>
              </a:solidFill>
              <a:effectLst>
                <a:outerShdw blurRad="609600" dir="5520000" sx="113000" sy="113000" algn="ctr" rotWithShape="0">
                  <a:schemeClr val="bg1">
                    <a:lumMod val="75000"/>
                    <a:alpha val="65000"/>
                  </a:schemeClr>
                </a:outerShdw>
                <a:reflection stA="0" endPos="39000" dist="50800" dir="5400000" sy="-100000" algn="bl" rotWithShape="0"/>
              </a:effectLst>
              <a:latin typeface="Segoe UI" panose="020B0502040204020203" pitchFamily="34" charset="0"/>
              <a:cs typeface="Segoe UI" panose="020B0502040204020203" pitchFamily="34" charset="0"/>
            </a:endParaRPr>
          </a:p>
        </p:txBody>
      </p:sp>
      <p:sp>
        <p:nvSpPr>
          <p:cNvPr id="11" name="Rectangle 10"/>
          <p:cNvSpPr/>
          <p:nvPr/>
        </p:nvSpPr>
        <p:spPr>
          <a:xfrm>
            <a:off x="626" y="1327157"/>
            <a:ext cx="12161211" cy="553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1919" y="3124200"/>
            <a:ext cx="6629400" cy="1077218"/>
          </a:xfrm>
          <a:prstGeom prst="rect">
            <a:avLst/>
          </a:prstGeom>
          <a:noFill/>
        </p:spPr>
        <p:txBody>
          <a:bodyPr wrap="square" rtlCol="0">
            <a:spAutoFit/>
          </a:bodyPr>
          <a:lstStyle/>
          <a:p>
            <a:pPr algn="ctr"/>
            <a:r>
              <a:rPr lang="en-US" sz="3200" dirty="0" smtClean="0"/>
              <a:t>We’ll fix images of the use cases here in slider form. One slider one use case</a:t>
            </a:r>
            <a:endParaRPr lang="en-US" sz="3200" dirty="0"/>
          </a:p>
        </p:txBody>
      </p:sp>
    </p:spTree>
    <p:extLst>
      <p:ext uri="{BB962C8B-B14F-4D97-AF65-F5344CB8AC3E}">
        <p14:creationId xmlns:p14="http://schemas.microsoft.com/office/powerpoint/2010/main" val="2356994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6" y="2667000"/>
            <a:ext cx="12161838" cy="769441"/>
          </a:xfrm>
          <a:prstGeom prst="rect">
            <a:avLst/>
          </a:prstGeom>
          <a:noFill/>
        </p:spPr>
        <p:txBody>
          <a:bodyPr wrap="square" rtlCol="0">
            <a:spAutoFit/>
          </a:bodyPr>
          <a:lstStyle/>
          <a:p>
            <a:pPr algn="ctr"/>
            <a:r>
              <a:rPr lang="en-US" sz="4400" dirty="0" smtClean="0">
                <a:solidFill>
                  <a:schemeClr val="bg1"/>
                </a:solidFill>
              </a:rPr>
              <a:t>We’ll write here testimonials</a:t>
            </a:r>
          </a:p>
        </p:txBody>
      </p:sp>
    </p:spTree>
    <p:extLst>
      <p:ext uri="{BB962C8B-B14F-4D97-AF65-F5344CB8AC3E}">
        <p14:creationId xmlns:p14="http://schemas.microsoft.com/office/powerpoint/2010/main" val="3903746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12161838" cy="769441"/>
          </a:xfrm>
          <a:prstGeom prst="rect">
            <a:avLst/>
          </a:prstGeom>
          <a:noFill/>
        </p:spPr>
        <p:txBody>
          <a:bodyPr wrap="square" rtlCol="0">
            <a:spAutoFit/>
          </a:bodyPr>
          <a:lstStyle/>
          <a:p>
            <a:pPr algn="ctr"/>
            <a:r>
              <a:rPr lang="en-US" sz="4400" dirty="0" smtClean="0">
                <a:solidFill>
                  <a:schemeClr val="bg1"/>
                </a:solidFill>
              </a:rPr>
              <a:t>DimensionX in Media</a:t>
            </a:r>
          </a:p>
        </p:txBody>
      </p:sp>
    </p:spTree>
    <p:extLst>
      <p:ext uri="{BB962C8B-B14F-4D97-AF65-F5344CB8AC3E}">
        <p14:creationId xmlns:p14="http://schemas.microsoft.com/office/powerpoint/2010/main" val="669560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6" y="152400"/>
            <a:ext cx="12161838" cy="769441"/>
          </a:xfrm>
          <a:prstGeom prst="rect">
            <a:avLst/>
          </a:prstGeom>
          <a:noFill/>
        </p:spPr>
        <p:txBody>
          <a:bodyPr wrap="square" rtlCol="0">
            <a:spAutoFit/>
          </a:bodyPr>
          <a:lstStyle/>
          <a:p>
            <a:pPr algn="ctr"/>
            <a:r>
              <a:rPr lang="en-US" sz="4400" dirty="0" smtClean="0">
                <a:solidFill>
                  <a:schemeClr val="bg1"/>
                </a:solidFill>
              </a:rPr>
              <a:t>Team</a:t>
            </a:r>
          </a:p>
        </p:txBody>
      </p:sp>
      <p:pic>
        <p:nvPicPr>
          <p:cNvPr id="10" name="Picture 4" descr="Aditya Nath J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18" y="685800"/>
            <a:ext cx="3449637" cy="1805355"/>
          </a:xfrm>
          <a:prstGeom prst="rect">
            <a:avLst/>
          </a:prstGeom>
          <a:noFill/>
          <a:ln w="28575">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11" name="Picture 6" descr="Edit 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406" y="681037"/>
            <a:ext cx="3124200" cy="1838692"/>
          </a:xfrm>
          <a:prstGeom prst="rect">
            <a:avLst/>
          </a:prstGeom>
          <a:noFill/>
          <a:ln w="28575">
            <a:solidFill>
              <a:schemeClr val="tx1">
                <a:lumMod val="50000"/>
              </a:schemeClr>
            </a:solidFill>
          </a:ln>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80999" y="2491522"/>
            <a:ext cx="3510756" cy="2893100"/>
          </a:xfrm>
          <a:prstGeom prst="rect">
            <a:avLst/>
          </a:prstGeom>
          <a:noFill/>
        </p:spPr>
        <p:txBody>
          <a:bodyPr wrap="square" rtlCol="0">
            <a:spAutoFit/>
          </a:bodyPr>
          <a:lstStyle/>
          <a:p>
            <a:pPr algn="just"/>
            <a:r>
              <a:rPr lang="en-US" sz="1400" dirty="0" smtClean="0">
                <a:solidFill>
                  <a:schemeClr val="bg1"/>
                </a:solidFill>
              </a:rPr>
              <a:t>Aditya Nath Jha, CEO. An engineer by chance, Entrepreneur by Choice. With his outstanding entrepreneurial experience, he handles the overall strategy and direction of the Company. In 2014 at 22 he founded a digital marketing company wherein to run the official tweets and social media campaigning for corporates and political leaders. He graduated in Computer Science from IGNOU. He dropped his Masters from IP university to peruse his entrepreneurial career.  Since then he helped several companies and political leaders win the game. </a:t>
            </a:r>
            <a:endParaRPr lang="en-US" sz="1400" dirty="0">
              <a:solidFill>
                <a:schemeClr val="bg1"/>
              </a:solidFill>
            </a:endParaRPr>
          </a:p>
        </p:txBody>
      </p:sp>
      <p:sp>
        <p:nvSpPr>
          <p:cNvPr id="13" name="TextBox 12"/>
          <p:cNvSpPr txBox="1"/>
          <p:nvPr/>
        </p:nvSpPr>
        <p:spPr>
          <a:xfrm>
            <a:off x="4785519" y="2519729"/>
            <a:ext cx="3136034" cy="3754874"/>
          </a:xfrm>
          <a:prstGeom prst="rect">
            <a:avLst/>
          </a:prstGeom>
          <a:noFill/>
        </p:spPr>
        <p:txBody>
          <a:bodyPr wrap="square" rtlCol="0">
            <a:spAutoFit/>
          </a:bodyPr>
          <a:lstStyle/>
          <a:p>
            <a:pPr algn="just"/>
            <a:r>
              <a:rPr lang="en-US" sz="1400" dirty="0" smtClean="0">
                <a:solidFill>
                  <a:schemeClr val="bg1"/>
                </a:solidFill>
              </a:rPr>
              <a:t>Shanti Nath Jha, COO and CFO, makes the execution simpler. With his deep understanding on business advisory, finance, tax and other compliances, he brings the values in the process and connect the scattered dots. In his career, he worked with Consulting and Investment Banking firms creating strategies, doing business advisory, and  performing diligences for Startups, Mid-sized companies. Before co-founding, DimensionX with Aditya, he was a part of Ernst and Young Business Valuation team in India. He is also acting as advisor for an Investment Banking firm and mentor for a Bengaluru based startup. </a:t>
            </a:r>
            <a:endParaRPr lang="en-US" sz="1400" dirty="0">
              <a:solidFill>
                <a:schemeClr val="bg1"/>
              </a:solidFill>
            </a:endParaRPr>
          </a:p>
        </p:txBody>
      </p:sp>
    </p:spTree>
    <p:extLst>
      <p:ext uri="{BB962C8B-B14F-4D97-AF65-F5344CB8AC3E}">
        <p14:creationId xmlns:p14="http://schemas.microsoft.com/office/powerpoint/2010/main" val="143517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2119" y="0"/>
            <a:ext cx="11034712" cy="1446550"/>
          </a:xfrm>
          <a:prstGeom prst="rect">
            <a:avLst/>
          </a:prstGeom>
          <a:noFill/>
        </p:spPr>
        <p:txBody>
          <a:bodyPr wrap="square" rtlCol="0">
            <a:spAutoFit/>
          </a:bodyPr>
          <a:lstStyle/>
          <a:p>
            <a:pPr algn="ctr"/>
            <a:r>
              <a:rPr lang="en-US" sz="8800" dirty="0" smtClean="0">
                <a:solidFill>
                  <a:schemeClr val="bg1"/>
                </a:solidFill>
              </a:rPr>
              <a:t>Our Culture</a:t>
            </a:r>
            <a:endParaRPr lang="en-US" sz="8800" dirty="0">
              <a:solidFill>
                <a:schemeClr val="bg1"/>
              </a:solidFill>
            </a:endParaRPr>
          </a:p>
        </p:txBody>
      </p:sp>
      <p:sp>
        <p:nvSpPr>
          <p:cNvPr id="4" name="Rectangle 3"/>
          <p:cNvSpPr/>
          <p:nvPr/>
        </p:nvSpPr>
        <p:spPr>
          <a:xfrm>
            <a:off x="2153840" y="1828800"/>
            <a:ext cx="7611269" cy="2629694"/>
          </a:xfrm>
          <a:prstGeom prst="rect">
            <a:avLst/>
          </a:prstGeom>
        </p:spPr>
        <p:txBody>
          <a:bodyPr wrap="square">
            <a:spAutoFit/>
          </a:bodyPr>
          <a:lstStyle/>
          <a:p>
            <a:pPr algn="ctr">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good job isn’t always about the paycheck and insurance. Equivalent contribution to the lives of individual is equally important in the corporate culture. Considering the equal contribution in the lives of the employees we’ve developed a two way process. </a:t>
            </a:r>
            <a:endPar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lnSpc>
                <a:spcPct val="107000"/>
              </a:lnSpc>
              <a:spcAft>
                <a:spcPts val="800"/>
              </a:spcAft>
              <a:buFont typeface="Arial" panose="020B0604020202020204" pitchFamily="34" charset="0"/>
              <a:buChar char="•"/>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make the workplace to be fun and not miserably stressful given how many hours of their lives they will spend there. </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Arial" panose="020B0604020202020204" pitchFamily="34" charset="0"/>
              <a:buChar char="•"/>
            </a:pPr>
            <a:r>
              <a:rPr lang="en-US" dirty="0" smtClean="0">
                <a:solidFill>
                  <a:schemeClr val="bg1"/>
                </a:solidFill>
                <a:latin typeface="Times New Roman" panose="02020603050405020304" pitchFamily="18" charset="0"/>
                <a:ea typeface="Calibri" panose="020F0502020204030204" pitchFamily="34" charset="0"/>
              </a:rPr>
              <a:t>planting </a:t>
            </a:r>
            <a:r>
              <a:rPr lang="en-US" dirty="0">
                <a:solidFill>
                  <a:schemeClr val="bg1"/>
                </a:solidFill>
                <a:latin typeface="Times New Roman" panose="02020603050405020304" pitchFamily="18" charset="0"/>
                <a:ea typeface="Calibri" panose="020F0502020204030204" pitchFamily="34" charset="0"/>
              </a:rPr>
              <a:t>the seed of continuous learning through regular training and learning sessions</a:t>
            </a:r>
            <a:endParaRPr lang="en-US" dirty="0">
              <a:solidFill>
                <a:schemeClr val="bg1"/>
              </a:solidFill>
            </a:endParaRPr>
          </a:p>
        </p:txBody>
      </p:sp>
      <p:sp>
        <p:nvSpPr>
          <p:cNvPr id="6" name="Rectangle 5"/>
          <p:cNvSpPr/>
          <p:nvPr/>
        </p:nvSpPr>
        <p:spPr>
          <a:xfrm>
            <a:off x="1966119" y="4840744"/>
            <a:ext cx="8229600" cy="1574149"/>
          </a:xfrm>
          <a:prstGeom prst="rect">
            <a:avLst/>
          </a:prstGeom>
        </p:spPr>
        <p:txBody>
          <a:bodyPr wrap="square">
            <a:spAutoFit/>
          </a:bodyPr>
          <a:lstStyle/>
          <a:p>
            <a:pPr algn="ctr">
              <a:lnSpc>
                <a:spcPct val="107000"/>
              </a:lnSpc>
              <a:spcAft>
                <a:spcPts val="800"/>
              </a:spcAft>
            </a:pPr>
            <a:r>
              <a:rPr lang="en-US"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Dimensus’s management’s commitment- “Valuing the resources are the prime responsibility of our organization-.”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 order to meet the management’s commitment, we keep and will always keep our employees and our customers at first in the priority list. We are committed to build a </a:t>
            </a: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culture of ownership</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in the cubicles and the </a:t>
            </a: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foundation of faith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in our customers.    </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3253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2533</TotalTime>
  <Words>874</Words>
  <Application>Microsoft Office PowerPoint</Application>
  <PresentationFormat>Custom</PresentationFormat>
  <Paragraphs>83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Print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dc:creator>
  <cp:lastModifiedBy>S N Jha</cp:lastModifiedBy>
  <cp:revision>153</cp:revision>
  <dcterms:created xsi:type="dcterms:W3CDTF">2006-08-16T00:00:00Z</dcterms:created>
  <dcterms:modified xsi:type="dcterms:W3CDTF">2019-02-14T13:49:29Z</dcterms:modified>
</cp:coreProperties>
</file>