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329" r:id="rId3"/>
    <p:sldId id="330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24" r:id="rId12"/>
  </p:sldIdLst>
  <p:sldSz cx="9144000" cy="514826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C191765C-B270-4847-9700-050BD98DC0A1}">
          <p14:sldIdLst>
            <p14:sldId id="283"/>
            <p14:sldId id="329"/>
            <p14:sldId id="330"/>
            <p14:sldId id="334"/>
            <p14:sldId id="333"/>
            <p14:sldId id="335"/>
            <p14:sldId id="336"/>
            <p14:sldId id="337"/>
            <p14:sldId id="338"/>
            <p14:sldId id="339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805" userDrawn="1">
          <p15:clr>
            <a:srgbClr val="A4A3A4"/>
          </p15:clr>
        </p15:guide>
        <p15:guide id="4" pos="204" userDrawn="1">
          <p15:clr>
            <a:srgbClr val="A4A3A4"/>
          </p15:clr>
        </p15:guide>
        <p15:guide id="5" pos="2925" userDrawn="1">
          <p15:clr>
            <a:srgbClr val="A4A3A4"/>
          </p15:clr>
        </p15:guide>
        <p15:guide id="6" pos="3447" userDrawn="1">
          <p15:clr>
            <a:srgbClr val="A4A3A4"/>
          </p15:clr>
        </p15:guide>
        <p15:guide id="7" pos="5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C3C3C"/>
    <a:srgbClr val="005096"/>
    <a:srgbClr val="00B0F0"/>
    <a:srgbClr val="CCCCCC"/>
    <a:srgbClr val="0078B4"/>
    <a:srgbClr val="1EB9E1"/>
    <a:srgbClr val="969696"/>
    <a:srgbClr val="D7D7D7"/>
    <a:srgbClr val="00B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72432" autoAdjust="0"/>
  </p:normalViewPr>
  <p:slideViewPr>
    <p:cSldViewPr snapToGrid="0">
      <p:cViewPr varScale="1">
        <p:scale>
          <a:sx n="71" d="100"/>
          <a:sy n="71" d="100"/>
        </p:scale>
        <p:origin x="1110" y="60"/>
      </p:cViewPr>
      <p:guideLst>
        <p:guide orient="horz" pos="805"/>
        <p:guide pos="204"/>
        <p:guide pos="2925"/>
        <p:guide pos="3447"/>
        <p:guide pos="5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50" y="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4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8960BB-85D2-174E-9006-270BC3509234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4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E4CA4F6-556B-7242-8BE3-9F4ABA8DAB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9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4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9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8" y="4721186"/>
            <a:ext cx="4991946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4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94CCD7F-0C97-9D43-ADD7-444F994B54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48342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7399" indent="-2990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5998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74398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52797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31197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09596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87995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66395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8D654A-3275-6F43-928B-6FF3641A62A2}" type="slidenum">
              <a:rPr lang="en-US" altLang="zh-CN" sz="1300"/>
              <a:pPr/>
              <a:t>1</a:t>
            </a:fld>
            <a:endParaRPr lang="en-US" altLang="zh-CN" sz="13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9875" cy="3727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7399" indent="-2990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5998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74398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52797" indent="-23919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31197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09596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87995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66395" indent="-23919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10A25-6F06-DC4C-A655-6A33ACE76204}" type="datetime1">
              <a:rPr lang="en-US" altLang="zh-CN" sz="1300"/>
              <a:pPr/>
              <a:t>6/2/2019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29355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48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6458" indent="-29863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4552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72373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50194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014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05834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83655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61476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AC851-1F23-E440-BF9E-1B87C4090F93}" type="slidenum">
              <a:rPr lang="en-US" altLang="zh-CN" sz="1300"/>
              <a:pPr/>
              <a:t>11</a:t>
            </a:fld>
            <a:endParaRPr lang="en-US" altLang="zh-CN" sz="13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0350" cy="3722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6458" indent="-29863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4552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72373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50194" indent="-23891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014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05834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83655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61476" indent="-23891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992CCA-DCD1-4F3C-8041-511F91D5ADE0}" type="datetime1">
              <a:rPr lang="en-US" altLang="zh-CN" sz="1300" smtClean="0"/>
              <a:t>6/2/2019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00750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24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27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33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15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78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3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30985F1-6194-2546-BC2B-17498869C80D}" type="datetime1">
              <a:rPr lang="en-US" altLang="zh-CN" smtClean="0"/>
              <a:pPr>
                <a:defRPr/>
              </a:pPr>
              <a:t>6/2/2019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CCD7F-0C97-9D43-ADD7-444F994B542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47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CG21d6ab26ba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1" t="155" r="35021" b="-155"/>
          <a:stretch/>
        </p:blipFill>
        <p:spPr>
          <a:xfrm>
            <a:off x="6912769" y="0"/>
            <a:ext cx="2231231" cy="4367213"/>
          </a:xfrm>
          <a:prstGeom prst="rect">
            <a:avLst/>
          </a:prstGeom>
        </p:spPr>
      </p:pic>
      <p:pic>
        <p:nvPicPr>
          <p:cNvPr id="3" name="Picture 2" descr="Bar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5783"/>
            <a:ext cx="9144000" cy="792480"/>
          </a:xfrm>
          <a:prstGeom prst="rect">
            <a:avLst/>
          </a:prstGeom>
        </p:spPr>
      </p:pic>
      <p:sp>
        <p:nvSpPr>
          <p:cNvPr id="14" name="Rectangle 22"/>
          <p:cNvSpPr>
            <a:spLocks noGrp="1" noChangeAspect="1" noChangeArrowheads="1"/>
          </p:cNvSpPr>
          <p:nvPr>
            <p:ph idx="1" hasCustomPrompt="1"/>
          </p:nvPr>
        </p:nvSpPr>
        <p:spPr bwMode="auto">
          <a:xfrm>
            <a:off x="362992" y="1269425"/>
            <a:ext cx="4632341" cy="175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lnSpc>
                <a:spcPts val="3300"/>
              </a:lnSpc>
              <a:buFontTx/>
              <a:buNone/>
              <a:defRPr sz="2800" b="1" i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/>
              </a:defRPr>
            </a:lvl1pPr>
            <a:lvl2pPr algn="l">
              <a:lnSpc>
                <a:spcPts val="3000"/>
              </a:lnSpc>
              <a:buFontTx/>
              <a:buNone/>
              <a:defRPr sz="1300" b="0" i="0">
                <a:solidFill>
                  <a:schemeClr val="tx1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5" name="矩形 4"/>
          <p:cNvSpPr/>
          <p:nvPr userDrawn="1"/>
        </p:nvSpPr>
        <p:spPr>
          <a:xfrm>
            <a:off x="267299" y="4442230"/>
            <a:ext cx="6261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800" kern="1200" dirty="0" smtClean="0">
                <a:solidFill>
                  <a:schemeClr val="bg1"/>
                </a:solidFill>
                <a:effectLst/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 panose="02010600040101010101" pitchFamily="2" charset="-122"/>
              </a:rPr>
              <a:t>本报告仅供本公司（指易方达基金管理有限公司，下同）内部使用或供机构投资者、销售渠道及其他合作方的具备投资专业知识的工作人员等参考，本报告中的信息或所表述的意见并不构成任何要约或要约邀请，也不构成对任何人的投资建议或收益担保。未经本公司授权，本报告的任何部分均不得以任何方式制作任何形式的拷贝、复印件或复制品；或再次分发、披露给任何第三方；或以任何侵犯本公司版权的其他方式使用。任何本公司以外的机构或个人发送、披露本报告的，则由其自行承担由此产生的全部责任。</a:t>
            </a:r>
            <a:endParaRPr lang="zh-CN" altLang="zh-CN" sz="800" kern="1200" dirty="0">
              <a:solidFill>
                <a:schemeClr val="bg1"/>
              </a:solidFill>
              <a:effectLst/>
              <a:latin typeface="华文黑体_易方达" panose="02010600040101010101" pitchFamily="2" charset="-122"/>
              <a:ea typeface="华文黑体_易方达" panose="02010600040101010101" pitchFamily="2" charset="-122"/>
              <a:cs typeface="华文黑体" panose="02010600040101010101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62992" y="3194835"/>
            <a:ext cx="1891110" cy="345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Picture 14" descr="Master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40" y="4601147"/>
            <a:ext cx="1389888" cy="301752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-1347538" y="1164657"/>
            <a:ext cx="128985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大标题中文字体：华文黑体，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28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号 </a:t>
            </a: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2. 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英文标题字体：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Arial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，加粗，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21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号（注：英文标题并非必须） </a:t>
            </a: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颜色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RGB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（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0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80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150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）</a:t>
            </a: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 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日期字体：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Arial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14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号 </a:t>
            </a: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b="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4. </a:t>
            </a:r>
            <a:r>
              <a:rPr lang="zh-CN" altLang="en-US" sz="900" b="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免责提示不能删去，底色不能修</a:t>
            </a:r>
          </a:p>
        </p:txBody>
      </p:sp>
    </p:spTree>
    <p:extLst>
      <p:ext uri="{BB962C8B-B14F-4D97-AF65-F5344CB8AC3E}">
        <p14:creationId xmlns:p14="http://schemas.microsoft.com/office/powerpoint/2010/main" val="43277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r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2480"/>
          </a:xfrm>
          <a:prstGeom prst="rect">
            <a:avLst/>
          </a:prstGeom>
        </p:spPr>
      </p:pic>
      <p:sp>
        <p:nvSpPr>
          <p:cNvPr id="5" name="Rectangle 2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80093" y="1439173"/>
            <a:ext cx="2735640" cy="2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7" name="Rectangle 22"/>
          <p:cNvSpPr>
            <a:spLocks noGrp="1" noChangeAspect="1" noChangeArrowheads="1"/>
          </p:cNvSpPr>
          <p:nvPr>
            <p:ph idx="1" hasCustomPrompt="1"/>
          </p:nvPr>
        </p:nvSpPr>
        <p:spPr bwMode="auto">
          <a:xfrm>
            <a:off x="336351" y="2244696"/>
            <a:ext cx="5801981" cy="118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lnSpc>
                <a:spcPts val="3300"/>
              </a:lnSpc>
              <a:buFontTx/>
              <a:buNone/>
              <a:defRPr sz="2800" b="1" i="0" baseline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pic>
        <p:nvPicPr>
          <p:cNvPr id="15" name="Picture 14" descr="Master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23" y="249133"/>
            <a:ext cx="1389888" cy="30175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334659" y="1360370"/>
            <a:ext cx="1228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章节序号：Arial，24号，加粗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2. 标题中文字体：华文黑体，28号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 英文标题字体：Arial，21号，加粗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pPr marL="0" indent="0">
              <a:buNone/>
            </a:pPr>
            <a:endParaRPr lang="zh-CN" altLang="en-US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• 1、2、3文字颜色统一为深蓝（R0，G80，B150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6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r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2480"/>
          </a:xfrm>
          <a:prstGeom prst="rect">
            <a:avLst/>
          </a:prstGeom>
        </p:spPr>
      </p:pic>
      <p:pic>
        <p:nvPicPr>
          <p:cNvPr id="11" name="Picture 10" descr="Master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23" y="249133"/>
            <a:ext cx="1389888" cy="301752"/>
          </a:xfrm>
          <a:prstGeom prst="rect">
            <a:avLst/>
          </a:prstGeom>
        </p:spPr>
      </p:pic>
      <p:sp>
        <p:nvSpPr>
          <p:cNvPr id="17" name="Rectangle 2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3151" y="211632"/>
            <a:ext cx="6191653" cy="2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00" b="1">
                <a:solidFill>
                  <a:schemeClr val="bg1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33" name="Rectangle 22"/>
          <p:cNvSpPr>
            <a:spLocks noGrp="1" noChangeAspect="1" noChangeArrowheads="1"/>
          </p:cNvSpPr>
          <p:nvPr>
            <p:ph idx="10" hasCustomPrompt="1"/>
          </p:nvPr>
        </p:nvSpPr>
        <p:spPr bwMode="auto">
          <a:xfrm>
            <a:off x="360363" y="1296527"/>
            <a:ext cx="8030104" cy="247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 b="0" baseline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8359020" y="4791886"/>
            <a:ext cx="448205" cy="14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AEED39-8CE5-E849-8BB2-D2203B6D9153}" type="slidenum">
              <a:rPr lang="en-US" altLang="zh-CN" sz="800" b="0" i="0" baseline="0" smtClean="0">
                <a:solidFill>
                  <a:srgbClr val="505050"/>
                </a:solidFill>
                <a:latin typeface="Arial"/>
                <a:ea typeface="黑体" pitchFamily="49" charset="-122"/>
                <a:cs typeface="Arial"/>
              </a:rPr>
              <a:pPr algn="r"/>
              <a:t>‹#›</a:t>
            </a:fld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  <a:p>
            <a:pPr algn="r"/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</p:txBody>
      </p:sp>
      <p:pic>
        <p:nvPicPr>
          <p:cNvPr id="6" name="Picture 5" descr="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729417"/>
            <a:ext cx="8424672" cy="6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文本框 1"/>
          <p:cNvSpPr txBox="1"/>
          <p:nvPr userDrawn="1"/>
        </p:nvSpPr>
        <p:spPr>
          <a:xfrm>
            <a:off x="368300" y="4253023"/>
            <a:ext cx="257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83240" y="4755705"/>
            <a:ext cx="2576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3C3C3C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 panose="02010600040101010101" pitchFamily="2" charset="-122"/>
              </a:rPr>
              <a:t>易方达基金管理有限公司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342725" y="145490"/>
            <a:ext cx="125609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 页面主标题：华文黑体，23号加粗，颜色：白色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2. 内文一级标题：华文黑体，15号，加粗，深蓝（R0，G80，B150）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 内文一级文字：华文黑体，12号，灰色（R60，G60，B60）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 4. 内文二级标题：华文黑体，12号，加粗，深蓝（R0，G80，B150）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5. 内文二级文字：华文黑体，10号，灰色（R60，G60，B60）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6. 文字内容项目符号统一使用黑色小圆点，100%字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所有备注中文为华文黑体，英文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Arial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7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号，灰色（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R60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G60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B60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256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形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r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2480"/>
          </a:xfrm>
          <a:prstGeom prst="rect">
            <a:avLst/>
          </a:prstGeom>
        </p:spPr>
      </p:pic>
      <p:pic>
        <p:nvPicPr>
          <p:cNvPr id="10" name="Picture 9" descr="Master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23" y="249133"/>
            <a:ext cx="1389888" cy="301752"/>
          </a:xfrm>
          <a:prstGeom prst="rect">
            <a:avLst/>
          </a:prstGeom>
        </p:spPr>
      </p:pic>
      <p:sp>
        <p:nvSpPr>
          <p:cNvPr id="14" name="Rectangle 2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3151" y="211632"/>
            <a:ext cx="6230154" cy="2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00" b="1">
                <a:solidFill>
                  <a:schemeClr val="bg1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5" name="Rectangle 22"/>
          <p:cNvSpPr>
            <a:spLocks noGrp="1" noChangeAspect="1" noChangeArrowheads="1"/>
          </p:cNvSpPr>
          <p:nvPr>
            <p:ph idx="10" hasCustomPrompt="1"/>
          </p:nvPr>
        </p:nvSpPr>
        <p:spPr bwMode="auto">
          <a:xfrm>
            <a:off x="360363" y="1296527"/>
            <a:ext cx="4465637" cy="247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 b="0" baseline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 bwMode="auto">
          <a:xfrm>
            <a:off x="8359020" y="4791886"/>
            <a:ext cx="448205" cy="14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AEED39-8CE5-E849-8BB2-D2203B6D9153}" type="slidenum">
              <a:rPr lang="en-US" altLang="zh-CN" sz="800" b="0" i="0" baseline="0" smtClean="0">
                <a:solidFill>
                  <a:srgbClr val="505050"/>
                </a:solidFill>
                <a:latin typeface="Arial"/>
                <a:ea typeface="黑体" pitchFamily="49" charset="-122"/>
                <a:cs typeface="Arial"/>
              </a:rPr>
              <a:pPr algn="r"/>
              <a:t>‹#›</a:t>
            </a:fld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  <a:p>
            <a:pPr algn="r"/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</p:txBody>
      </p:sp>
      <p:pic>
        <p:nvPicPr>
          <p:cNvPr id="11" name="Picture 5" descr="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729417"/>
            <a:ext cx="8424672" cy="6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283240" y="4755705"/>
            <a:ext cx="2576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3C3C3C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 panose="02010600040101010101" pitchFamily="2" charset="-122"/>
              </a:rPr>
              <a:t>易方达基金管理有限公司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-1342724" y="792480"/>
            <a:ext cx="121759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 图表标题字体为华文黑体，一般为10号（视需要可调），深蓝（R0，G80，B150）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2. 备注为华文黑体+Arial，7号，灰色（R60，G60，B60）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 图例字体使用华文黑体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4. 图表中数字字体统一为Arial</a:t>
            </a: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图表统一使用纯白底色，不得自行添加背景色，不能对图表使用渐变、阴影、立体等复杂效果， 所有图表不使用边框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图中背景实线使用浅灰色实线背景（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R204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G204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，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B204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）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连接线条建议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1.5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磅，灰色 （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R150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；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G150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；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B150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884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r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2480"/>
          </a:xfrm>
          <a:prstGeom prst="rect">
            <a:avLst/>
          </a:prstGeom>
        </p:spPr>
      </p:pic>
      <p:pic>
        <p:nvPicPr>
          <p:cNvPr id="10" name="Picture 9" descr="Master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23" y="249133"/>
            <a:ext cx="1389888" cy="301752"/>
          </a:xfrm>
          <a:prstGeom prst="rect">
            <a:avLst/>
          </a:prstGeom>
        </p:spPr>
      </p:pic>
      <p:sp>
        <p:nvSpPr>
          <p:cNvPr id="16" name="Rectangle 2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3151" y="211632"/>
            <a:ext cx="6268655" cy="2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00" b="1">
                <a:solidFill>
                  <a:schemeClr val="bg1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7" name="Rectangle 22"/>
          <p:cNvSpPr>
            <a:spLocks noGrp="1" noChangeAspect="1" noChangeArrowheads="1"/>
          </p:cNvSpPr>
          <p:nvPr>
            <p:ph idx="10" hasCustomPrompt="1"/>
          </p:nvPr>
        </p:nvSpPr>
        <p:spPr bwMode="auto">
          <a:xfrm>
            <a:off x="360363" y="1296527"/>
            <a:ext cx="8432609" cy="93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 b="0" baseline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 bwMode="auto">
          <a:xfrm>
            <a:off x="8359020" y="4791886"/>
            <a:ext cx="448205" cy="14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AEED39-8CE5-E849-8BB2-D2203B6D9153}" type="slidenum">
              <a:rPr lang="en-US" altLang="zh-CN" sz="800" b="0" i="0" baseline="0" smtClean="0">
                <a:solidFill>
                  <a:srgbClr val="505050"/>
                </a:solidFill>
                <a:latin typeface="Arial"/>
                <a:ea typeface="黑体" pitchFamily="49" charset="-122"/>
                <a:cs typeface="Arial"/>
              </a:rPr>
              <a:pPr algn="r"/>
              <a:t>‹#›</a:t>
            </a:fld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  <a:p>
            <a:pPr algn="r"/>
            <a:endParaRPr lang="en-US" altLang="zh-CN" sz="800" b="0" i="0" baseline="0" dirty="0">
              <a:solidFill>
                <a:srgbClr val="505050"/>
              </a:solidFill>
              <a:latin typeface="Arial"/>
              <a:ea typeface="黑体" pitchFamily="49" charset="-122"/>
              <a:cs typeface="Arial"/>
            </a:endParaRPr>
          </a:p>
        </p:txBody>
      </p:sp>
      <p:pic>
        <p:nvPicPr>
          <p:cNvPr id="11" name="Picture 5" descr="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729417"/>
            <a:ext cx="8424672" cy="6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283240" y="4755705"/>
            <a:ext cx="2576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3C3C3C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 panose="02010600040101010101" pitchFamily="2" charset="-122"/>
              </a:rPr>
              <a:t>易方达基金管理有限公司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-1400475" y="1269871"/>
            <a:ext cx="140047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 表格标题文字为华文黑体，颜色深蓝（R0，G80，B150）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 2. 表头背景颜色为亮蓝（R30，G185，B225），字体为白色加粗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3. 表格内文字字体统一为华文黑体，字体颜色为灰色（R60，G60，B60）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4. 表格数字字体统一为Arial，字体颜色为灰色，同上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5. 表格背景色为灰色（R242，G242，B242）或白色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表内文字、数字等的字体大小可根据需要调整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1"/>
          </p:nvPr>
        </p:nvSpPr>
        <p:spPr>
          <a:xfrm>
            <a:off x="368300" y="2743200"/>
            <a:ext cx="8412163" cy="16367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0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r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5783"/>
            <a:ext cx="9144000" cy="792480"/>
          </a:xfrm>
          <a:prstGeom prst="rect">
            <a:avLst/>
          </a:prstGeom>
        </p:spPr>
      </p:pic>
      <p:sp>
        <p:nvSpPr>
          <p:cNvPr id="14" name="Rectangle 22"/>
          <p:cNvSpPr>
            <a:spLocks noGrp="1" noChangeAspect="1" noChangeArrowheads="1"/>
          </p:cNvSpPr>
          <p:nvPr>
            <p:ph idx="10" hasCustomPrompt="1"/>
          </p:nvPr>
        </p:nvSpPr>
        <p:spPr bwMode="auto">
          <a:xfrm>
            <a:off x="349052" y="1188517"/>
            <a:ext cx="4857750" cy="208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4500" b="1" i="0" kern="1200" dirty="0" smtClean="0">
                <a:solidFill>
                  <a:srgbClr val="005096"/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  <a:cs typeface="华文黑体" panose="02010600040101010101" pitchFamily="2" charset="-122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pic>
        <p:nvPicPr>
          <p:cNvPr id="6" name="Picture 5" descr="Master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23" y="4598436"/>
            <a:ext cx="1389888" cy="301752"/>
          </a:xfrm>
          <a:prstGeom prst="rect">
            <a:avLst/>
          </a:prstGeom>
        </p:spPr>
      </p:pic>
      <p:sp>
        <p:nvSpPr>
          <p:cNvPr id="8" name="Rectangle 22"/>
          <p:cNvSpPr>
            <a:spLocks noGrp="1" noChangeAspect="1" noChangeArrowheads="1"/>
          </p:cNvSpPr>
          <p:nvPr>
            <p:ph idx="4294967295"/>
          </p:nvPr>
        </p:nvSpPr>
        <p:spPr bwMode="auto">
          <a:xfrm>
            <a:off x="3540648" y="3518916"/>
            <a:ext cx="5239963" cy="44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ts val="95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b="0" baseline="0">
                <a:solidFill>
                  <a:schemeClr val="bg1"/>
                </a:solidFill>
                <a:latin typeface="华文黑体"/>
                <a:ea typeface="华文黑体"/>
              </a:defRPr>
            </a:lvl1pPr>
            <a:lvl2pPr algn="l">
              <a:lnSpc>
                <a:spcPts val="2400"/>
              </a:lnSpc>
              <a:buFontTx/>
              <a:buNone/>
              <a:defRPr sz="1500" baseline="0">
                <a:solidFill>
                  <a:schemeClr val="bg1"/>
                </a:solidFill>
                <a:latin typeface="Arial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>
              <a:lnSpc>
                <a:spcPct val="150000"/>
              </a:lnSpc>
            </a:pPr>
            <a:r>
              <a:rPr lang="zh-CN" altLang="en-US" sz="1000" b="1" smtClean="0">
                <a:latin typeface="黑体" panose="02010609060101010101" pitchFamily="49" charset="-122"/>
                <a:ea typeface="黑体" panose="02010609060101010101" pitchFamily="49" charset="-122"/>
              </a:rPr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-1361975" y="1217392"/>
            <a:ext cx="128497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1. 答谢词字体：华文黑体，45号，加粗，答谢词内容可根据实际需要修改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2. 公司信息：中文为华文黑体，11号；英文和数字字体为Arial，11号，公司名称、处所等相关信息可根据具体需要修改</a:t>
            </a: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• 封底页不得擅自添加任何图片 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华文黑体_易方达" panose="02010600040101010101" pitchFamily="2" charset="-122"/>
                <a:ea typeface="华文黑体_易方达" panose="02010600040101010101" pitchFamily="2" charset="-122"/>
              </a:rPr>
              <a:t>• 文字、颜色、位置等不得擅自变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华文黑体_易方达" panose="02010600040101010101" pitchFamily="2" charset="-122"/>
              <a:ea typeface="华文黑体_易方达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5" r:id="rId2"/>
    <p:sldLayoutId id="2147483767" r:id="rId3"/>
    <p:sldLayoutId id="2147483774" r:id="rId4"/>
    <p:sldLayoutId id="2147483761" r:id="rId5"/>
    <p:sldLayoutId id="2147483768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900" b="0" i="0" baseline="0">
          <a:solidFill>
            <a:schemeClr val="bg1"/>
          </a:solidFill>
          <a:latin typeface="Arial"/>
          <a:ea typeface="华文黑体"/>
          <a:cs typeface="华文细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charset="-122"/>
          <a:ea typeface="黑体" charset="0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charset="-122"/>
          <a:ea typeface="黑体" charset="0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charset="-122"/>
          <a:ea typeface="黑体" charset="0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charset="-122"/>
          <a:ea typeface="黑体" charset="0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294F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294F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294F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294F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0" indent="-342900" algn="l" rtl="0" eaLnBrk="1" fontAlgn="base" hangingPunct="1">
        <a:spcBef>
          <a:spcPts val="0"/>
        </a:spcBef>
        <a:spcAft>
          <a:spcPct val="0"/>
        </a:spcAft>
        <a:defRPr sz="3600" b="1" baseline="0">
          <a:solidFill>
            <a:schemeClr val="bg1"/>
          </a:solidFill>
          <a:latin typeface="Arial"/>
          <a:ea typeface="华文细黑"/>
          <a:cs typeface="华文细黑"/>
        </a:defRPr>
      </a:lvl1pPr>
      <a:lvl2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rgbClr val="5F294F"/>
        </a:buClr>
        <a:buFontTx/>
        <a:buNone/>
        <a:defRPr sz="1500" b="1" baseline="0">
          <a:solidFill>
            <a:schemeClr val="bg1"/>
          </a:solidFill>
          <a:latin typeface="Arial"/>
          <a:ea typeface="华文细黑"/>
          <a:cs typeface="华文细黑"/>
        </a:defRPr>
      </a:lvl2pPr>
      <a:lvl3pPr marL="396875" indent="0" algn="just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Tx/>
        <a:buNone/>
        <a:defRPr sz="1500" b="1" baseline="0">
          <a:solidFill>
            <a:schemeClr val="tx1"/>
          </a:solidFill>
          <a:latin typeface="Arial"/>
          <a:ea typeface="华文细黑"/>
          <a:cs typeface="华文细黑"/>
        </a:defRPr>
      </a:lvl3pPr>
      <a:lvl4pPr marL="631825" indent="0" algn="just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Tx/>
        <a:buNone/>
        <a:defRPr sz="1500" b="1" baseline="0">
          <a:solidFill>
            <a:schemeClr val="tx1"/>
          </a:solidFill>
          <a:latin typeface="Arial"/>
          <a:ea typeface="华文细黑"/>
          <a:cs typeface="华文细黑"/>
        </a:defRPr>
      </a:lvl4pPr>
      <a:lvl5pPr marL="917575" indent="0" algn="just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Tx/>
        <a:buNone/>
        <a:defRPr sz="1500" b="1" baseline="0">
          <a:solidFill>
            <a:schemeClr val="tx1"/>
          </a:solidFill>
          <a:latin typeface="Arial"/>
          <a:ea typeface="华文细黑"/>
          <a:cs typeface="华文细黑"/>
        </a:defRPr>
      </a:lvl5pPr>
      <a:lvl6pPr marL="1541463" indent="-166688" algn="l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 typeface="Times" charset="0"/>
        <a:buChar char="•"/>
        <a:defRPr sz="2000">
          <a:solidFill>
            <a:srgbClr val="747679"/>
          </a:solidFill>
          <a:latin typeface="+mn-lt"/>
          <a:ea typeface="+mn-ea"/>
        </a:defRPr>
      </a:lvl6pPr>
      <a:lvl7pPr marL="1998663" indent="-166688" algn="l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 typeface="Times" charset="0"/>
        <a:buChar char="•"/>
        <a:defRPr sz="2000">
          <a:solidFill>
            <a:srgbClr val="747679"/>
          </a:solidFill>
          <a:latin typeface="+mn-lt"/>
          <a:ea typeface="+mn-ea"/>
        </a:defRPr>
      </a:lvl7pPr>
      <a:lvl8pPr marL="2455863" indent="-166688" algn="l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 typeface="Times" charset="0"/>
        <a:buChar char="•"/>
        <a:defRPr sz="2000">
          <a:solidFill>
            <a:srgbClr val="747679"/>
          </a:solidFill>
          <a:latin typeface="+mn-lt"/>
          <a:ea typeface="+mn-ea"/>
        </a:defRPr>
      </a:lvl8pPr>
      <a:lvl9pPr marL="2913063" indent="-166688" algn="l" rtl="0" eaLnBrk="1" fontAlgn="base" hangingPunct="1">
        <a:spcBef>
          <a:spcPct val="0"/>
        </a:spcBef>
        <a:spcAft>
          <a:spcPct val="0"/>
        </a:spcAft>
        <a:buClr>
          <a:srgbClr val="5F294F"/>
        </a:buClr>
        <a:buFont typeface="Times" charset="0"/>
        <a:buChar char="•"/>
        <a:defRPr sz="2000">
          <a:solidFill>
            <a:srgbClr val="74767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19434" y="1177288"/>
            <a:ext cx="585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Bootstrap</a:t>
            </a:r>
          </a:p>
        </p:txBody>
      </p:sp>
      <p:sp>
        <p:nvSpPr>
          <p:cNvPr id="9" name="矩形 8"/>
          <p:cNvSpPr/>
          <p:nvPr/>
        </p:nvSpPr>
        <p:spPr>
          <a:xfrm>
            <a:off x="251708" y="3716485"/>
            <a:ext cx="158248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300"/>
              </a:lnSpc>
            </a:pPr>
            <a:r>
              <a:rPr lang="fr-FR" altLang="zh-CN" sz="1400" dirty="0" smtClean="0">
                <a:solidFill>
                  <a:srgbClr val="005096"/>
                </a:solidFill>
                <a:latin typeface="+mn-ea"/>
                <a:ea typeface="+mn-ea"/>
              </a:rPr>
              <a:t>2019</a:t>
            </a:r>
            <a:r>
              <a:rPr lang="zh-CN" altLang="en-US" sz="1400" dirty="0" smtClean="0">
                <a:solidFill>
                  <a:srgbClr val="005096"/>
                </a:solidFill>
                <a:latin typeface="+mn-ea"/>
                <a:ea typeface="+mn-ea"/>
              </a:rPr>
              <a:t>年</a:t>
            </a:r>
            <a:r>
              <a:rPr lang="en-US" altLang="zh-CN" sz="1400" dirty="0" smtClean="0">
                <a:solidFill>
                  <a:srgbClr val="005096"/>
                </a:solidFill>
                <a:latin typeface="+mn-ea"/>
                <a:ea typeface="+mn-ea"/>
              </a:rPr>
              <a:t>06</a:t>
            </a:r>
            <a:r>
              <a:rPr lang="zh-CN" altLang="en-US" sz="1400" dirty="0" smtClean="0">
                <a:solidFill>
                  <a:srgbClr val="005096"/>
                </a:solidFill>
                <a:latin typeface="+mn-ea"/>
                <a:ea typeface="+mn-ea"/>
              </a:rPr>
              <a:t>月</a:t>
            </a:r>
            <a:r>
              <a:rPr lang="en-US" altLang="zh-CN" sz="1400" dirty="0" smtClean="0">
                <a:solidFill>
                  <a:srgbClr val="005096"/>
                </a:solidFill>
                <a:latin typeface="+mn-ea"/>
                <a:ea typeface="+mn-ea"/>
              </a:rPr>
              <a:t>03</a:t>
            </a:r>
            <a:r>
              <a:rPr lang="zh-CN" altLang="en-US" sz="1400" dirty="0" smtClean="0">
                <a:solidFill>
                  <a:srgbClr val="005096"/>
                </a:solidFill>
                <a:latin typeface="+mn-ea"/>
                <a:ea typeface="+mn-ea"/>
              </a:rPr>
              <a:t>日</a:t>
            </a:r>
            <a:endParaRPr lang="en-US" altLang="zh-CN" sz="1400" dirty="0">
              <a:solidFill>
                <a:srgbClr val="005096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708" y="3144985"/>
            <a:ext cx="99257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300"/>
              </a:lnSpc>
            </a:pPr>
            <a:r>
              <a:rPr lang="zh-CN" altLang="en-US" sz="1400" dirty="0" smtClean="0">
                <a:solidFill>
                  <a:srgbClr val="005096"/>
                </a:solidFill>
                <a:latin typeface="+mn-ea"/>
                <a:ea typeface="+mn-ea"/>
              </a:rPr>
              <a:t>姓名：王奇</a:t>
            </a:r>
            <a:endParaRPr lang="en-US" altLang="zh-CN" sz="1400" dirty="0">
              <a:solidFill>
                <a:srgbClr val="00509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7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滚动监听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2011" y="1156448"/>
            <a:ext cx="7974107" cy="3361764"/>
          </a:xfrm>
        </p:spPr>
        <p:txBody>
          <a:bodyPr/>
          <a:lstStyle/>
          <a:p>
            <a:r>
              <a:rPr lang="zh-CN" altLang="en-US" dirty="0"/>
              <a:t>滚动监听（</a:t>
            </a:r>
            <a:r>
              <a:rPr lang="en-US" altLang="zh-CN" dirty="0" err="1"/>
              <a:t>Scrollspy</a:t>
            </a:r>
            <a:r>
              <a:rPr lang="zh-CN" altLang="en-US" dirty="0"/>
              <a:t>）插件，即自动更新导航插件，会根据滚动条的位置自动更新对应的导航目标。其基本的实现是随着您的滚动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latinLnBrk="1"/>
            <a:r>
              <a:rPr lang="zh-CN" altLang="en-US" dirty="0"/>
              <a:t>向您想要监听的元素（通常是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）添加</a:t>
            </a:r>
            <a:r>
              <a:rPr lang="en-US" altLang="zh-CN" dirty="0" smtClean="0"/>
              <a:t>data-spy</a:t>
            </a:r>
            <a:r>
              <a:rPr lang="en-US" altLang="zh-CN" dirty="0"/>
              <a:t>="scroll" 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然后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data-target</a:t>
            </a:r>
            <a:r>
              <a:rPr lang="zh-CN" altLang="en-US" dirty="0" smtClean="0"/>
              <a:t>属性</a:t>
            </a:r>
            <a:r>
              <a:rPr lang="zh-CN" altLang="en-US" dirty="0"/>
              <a:t>，它的值为导航栏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class(.</a:t>
            </a:r>
            <a:r>
              <a:rPr lang="en-US" altLang="zh-CN" dirty="0" err="1"/>
              <a:t>navbar</a:t>
            </a:r>
            <a:r>
              <a:rPr lang="en-US" altLang="zh-CN" dirty="0"/>
              <a:t>)</a:t>
            </a:r>
            <a:r>
              <a:rPr lang="zh-CN" altLang="en-US" dirty="0"/>
              <a:t>。这样就可以联系上可滚动区域。</a:t>
            </a:r>
          </a:p>
          <a:p>
            <a:pPr latinLnBrk="1"/>
            <a:r>
              <a:rPr lang="zh-CN" altLang="en-US" dirty="0"/>
              <a:t>注意可滚动项元素上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/>
              <a:t>&lt;div id="section1"&gt;</a:t>
            </a:r>
            <a:r>
              <a:rPr lang="zh-CN" altLang="en-US" dirty="0" smtClean="0"/>
              <a:t>）必须</a:t>
            </a:r>
            <a:r>
              <a:rPr lang="zh-CN" altLang="en-US" dirty="0"/>
              <a:t>匹配导航栏上的链接</a:t>
            </a:r>
            <a:r>
              <a:rPr lang="zh-CN" altLang="en-US" dirty="0" smtClean="0"/>
              <a:t>选项（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="#section1"&gt;)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可选项</a:t>
            </a:r>
            <a:r>
              <a:rPr lang="en-US" altLang="zh-CN" dirty="0" smtClean="0"/>
              <a:t>data-offset</a:t>
            </a:r>
            <a:r>
              <a:rPr lang="zh-CN" altLang="en-US" dirty="0" smtClean="0"/>
              <a:t>属性</a:t>
            </a:r>
            <a:r>
              <a:rPr lang="zh-CN" altLang="en-US" dirty="0"/>
              <a:t>用于计算滚动位置时，距离顶部的偏移像素</a:t>
            </a:r>
            <a:r>
              <a:rPr lang="zh-CN" altLang="en-US" dirty="0" smtClean="0"/>
              <a:t>。默认</a:t>
            </a:r>
            <a:r>
              <a:rPr lang="zh-CN" altLang="en-US" dirty="0"/>
              <a:t>为 </a:t>
            </a:r>
            <a:r>
              <a:rPr lang="en-US" altLang="zh-CN" dirty="0"/>
              <a:t>10 </a:t>
            </a:r>
            <a:r>
              <a:rPr lang="en-US" altLang="zh-CN" dirty="0" err="1"/>
              <a:t>px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设置相对定位</a:t>
            </a:r>
            <a:r>
              <a:rPr lang="en-US" altLang="zh-CN" dirty="0"/>
              <a:t>:</a:t>
            </a:r>
            <a:r>
              <a:rPr lang="en-US" altLang="zh-CN" b="1" dirty="0"/>
              <a:t> </a:t>
            </a:r>
            <a:r>
              <a:rPr lang="zh-CN" altLang="en-US" dirty="0"/>
              <a:t>使用 </a:t>
            </a:r>
            <a:r>
              <a:rPr lang="en-US" altLang="zh-CN" dirty="0"/>
              <a:t>data-spy="scroll" </a:t>
            </a:r>
            <a:r>
              <a:rPr lang="zh-CN" altLang="en-US" dirty="0"/>
              <a:t>的元素需要将其 </a:t>
            </a:r>
            <a:r>
              <a:rPr lang="en-US" altLang="zh-CN" dirty="0"/>
              <a:t>CSS </a:t>
            </a:r>
            <a:r>
              <a:rPr lang="en-US" altLang="zh-CN" dirty="0" smtClean="0"/>
              <a:t>position</a:t>
            </a:r>
            <a:r>
              <a:rPr lang="en-US" altLang="zh-CN" dirty="0"/>
              <a:t> </a:t>
            </a:r>
            <a:r>
              <a:rPr lang="zh-CN" altLang="en-US" dirty="0"/>
              <a:t>属性设置为 </a:t>
            </a:r>
            <a:r>
              <a:rPr lang="en-US" altLang="zh-CN" dirty="0"/>
              <a:t>"relative" </a:t>
            </a:r>
            <a:r>
              <a:rPr lang="zh-CN" altLang="en-US" dirty="0"/>
              <a:t>才能起作用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4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47663" y="1347485"/>
            <a:ext cx="2493093" cy="13177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ts val="4300"/>
              </a:lnSpc>
              <a:spcBef>
                <a:spcPts val="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500" dirty="0">
                <a:solidFill>
                  <a:srgbClr val="005096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谢</a:t>
            </a:r>
            <a:r>
              <a:rPr lang="zh-TW" altLang="en-US" sz="4500" dirty="0" smtClean="0">
                <a:solidFill>
                  <a:srgbClr val="005096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谢</a:t>
            </a:r>
            <a:endParaRPr lang="en-US" sz="4500" dirty="0">
              <a:solidFill>
                <a:srgbClr val="005096"/>
              </a:solidFill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 bwMode="auto">
          <a:xfrm>
            <a:off x="347663" y="4493921"/>
            <a:ext cx="5031161" cy="5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ts val="9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b="0" i="0" baseline="0">
                <a:solidFill>
                  <a:schemeClr val="bg1"/>
                </a:solidFill>
                <a:latin typeface="华文黑体"/>
                <a:ea typeface="华文黑体"/>
                <a:cs typeface="华文细黑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charset="-122"/>
                <a:ea typeface="黑体" charset="0"/>
                <a:cs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charset="-122"/>
                <a:ea typeface="黑体" charset="0"/>
                <a:cs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charset="-122"/>
                <a:ea typeface="黑体" charset="0"/>
                <a:cs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charset="-122"/>
                <a:ea typeface="黑体" charset="0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F294F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F294F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F294F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F294F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中国广州天河区珠江新城珠江东路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号广州银行大厦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40-43</a:t>
            </a: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楼 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</a:b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邮编：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510620    </a:t>
            </a: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网站：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www.efunds.com.cn    </a:t>
            </a:r>
            <a:r>
              <a:rPr lang="zh-CN" altLang="en-US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电话：</a:t>
            </a:r>
            <a:r>
              <a:rPr lang="en-US" altLang="zh-CN" sz="1100" kern="0" dirty="0" smtClean="0"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400-881-8088</a:t>
            </a:r>
            <a:endParaRPr lang="en-US" sz="1100" kern="0" dirty="0" smtClean="0"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-1778925" y="22677"/>
            <a:ext cx="1670465" cy="36045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封底页规则</a:t>
            </a:r>
            <a:endParaRPr lang="en-US" altLang="zh-CN" sz="1000" b="1" dirty="0" smtClean="0">
              <a:solidFill>
                <a:schemeClr val="bg1"/>
              </a:solidFill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marL="228600" indent="-228600" eaLnBrk="0" hangingPunct="0">
              <a:buFont typeface="+mj-lt"/>
              <a:buAutoNum type="arabicPeriod"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答谢词字体：华文黑体，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45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号，加粗，答谢词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内容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可根据实际需要修改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marL="228600" indent="-228600" eaLnBrk="0" hangingPunct="0">
              <a:buFont typeface="+mj-lt"/>
              <a:buAutoNum type="arabicPeriod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人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员联系方式（非必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须）：中文为华文黑体，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12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；英文和数字字体为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Arial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12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号；深蓝（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R0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G80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B150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），内容可根据需要调整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marL="228600" indent="-228600" eaLnBrk="0" hangingPunct="0">
              <a:buFont typeface="+mj-lt"/>
              <a:buAutoNum type="arabicPeriod"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公司信息：中文为华文黑体，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11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号；英文和数字字体为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Arial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11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号，公司名称、处所等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相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关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信息可根据具体需要修改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eaLnBrk="0" hangingPunct="0"/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封</a:t>
            </a: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底页不得擅自添加任何图片</a:t>
            </a:r>
            <a:endParaRPr lang="en-US" altLang="zh-CN" sz="1000" dirty="0" smtClean="0">
              <a:solidFill>
                <a:schemeClr val="bg1"/>
              </a:solidFill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文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黑体_易方达" panose="02010600040101010101" pitchFamily="2" charset="-122"/>
                <a:cs typeface="Arial" panose="020B0604020202020204" pitchFamily="34" charset="0"/>
              </a:rPr>
              <a:t>字、颜色、位置等不得擅自变动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华文黑体_易方达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7663" y="2475834"/>
            <a:ext cx="2718453" cy="13177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ts val="4300"/>
              </a:lnSpc>
              <a:spcBef>
                <a:spcPts val="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altLang="zh-CN" sz="1500" dirty="0" smtClean="0">
              <a:solidFill>
                <a:srgbClr val="005096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en-US" sz="1400" dirty="0">
              <a:solidFill>
                <a:srgbClr val="005096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简介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1444444"/>
            <a:ext cx="8030104" cy="30737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Bootstrap</a:t>
            </a:r>
            <a:r>
              <a:rPr lang="zh-CN" altLang="en-US" dirty="0" smtClean="0"/>
              <a:t>是</a:t>
            </a:r>
            <a:r>
              <a:rPr lang="zh-CN" altLang="en-US" dirty="0"/>
              <a:t>全球最受欢迎的前端组件</a:t>
            </a:r>
            <a:r>
              <a:rPr lang="zh-CN" altLang="en-US" dirty="0" smtClean="0"/>
              <a:t>库之一，用于开发响应式布局、移动设备优先的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项目。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是一个用于快速开发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应用程序和网站的前端框架，是基于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它简洁灵活，使得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开发更加快捷。可以构建出非常优雅的前端界面，而且占用资源非常小。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它容易上手，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的响应式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能够自适应于台式机、平板电脑和手机。强大的响应</a:t>
            </a:r>
            <a:r>
              <a:rPr lang="zh-CN" altLang="en-US" dirty="0"/>
              <a:t>式栅格系统、可扩展的预制组件、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zh-CN" altLang="en-US" dirty="0"/>
              <a:t>强大的插件系统，能够快速为你的想法开发出原型或者构建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响应式开发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1304366"/>
            <a:ext cx="8030104" cy="3213846"/>
          </a:xfrm>
        </p:spPr>
        <p:txBody>
          <a:bodyPr/>
          <a:lstStyle/>
          <a:p>
            <a:r>
              <a:rPr lang="zh-CN" altLang="en-US" dirty="0" smtClean="0"/>
              <a:t>   在</a:t>
            </a:r>
            <a:r>
              <a:rPr lang="zh-CN" altLang="en-US" dirty="0"/>
              <a:t>移动互联日益流行与成熟的情况下，我们在桌面浏览器上开发的网页已经无法满足移动设备的阅读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   通常</a:t>
            </a:r>
            <a:r>
              <a:rPr lang="zh-CN" altLang="en-US" dirty="0"/>
              <a:t>的做法是针对移动端单独做一套特定的版本，但是如果终端越来越多那么你需要开发的版本就会越来越多</a:t>
            </a:r>
            <a:r>
              <a:rPr lang="zh-CN" altLang="en-US" dirty="0" smtClean="0"/>
              <a:t>。在这样的情况下就出现了响应式开发概念。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就很好的运用了响应式开发模式。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Bootstrap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有自己的生态圈，不断的更新迭代。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提供了一套简洁、直观、强悍的组件。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标配准化的</a:t>
            </a:r>
            <a:r>
              <a:rPr lang="en-US" altLang="zh-CN" dirty="0" err="1"/>
              <a:t>html+css</a:t>
            </a:r>
            <a:r>
              <a:rPr lang="zh-CN" altLang="en-US" dirty="0"/>
              <a:t>编码规范。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让开发更简单，提高了开发的效率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虽然界面组件样式已经定义好了，但是扩展性相对较强，也就是说我们还可以自定义，修改默认样式。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响应式开发的原理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1444444"/>
            <a:ext cx="8030104" cy="3073767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中的</a:t>
            </a:r>
            <a:r>
              <a:rPr lang="en-US" altLang="zh-CN" dirty="0"/>
              <a:t>Media Query</a:t>
            </a:r>
            <a:r>
              <a:rPr lang="zh-CN" altLang="zh-CN" dirty="0"/>
              <a:t>（媒介查询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媒介查询</a:t>
            </a:r>
            <a:r>
              <a:rPr lang="zh-CN" altLang="zh-CN" dirty="0" smtClean="0"/>
              <a:t>宽度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来</a:t>
            </a:r>
            <a:r>
              <a:rPr lang="zh-CN" altLang="zh-CN" dirty="0"/>
              <a:t>指定某个宽度</a:t>
            </a:r>
            <a:r>
              <a:rPr lang="zh-CN" altLang="zh-CN" dirty="0" smtClean="0"/>
              <a:t>区间</a:t>
            </a:r>
            <a:r>
              <a:rPr lang="zh-CN" altLang="en-US" dirty="0" smtClean="0"/>
              <a:t>使用不同</a:t>
            </a:r>
            <a:r>
              <a:rPr lang="zh-CN" altLang="en-US" dirty="0"/>
              <a:t>的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zh-CN" altLang="en-US" dirty="0" smtClean="0"/>
              <a:t>布局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例如以下代码：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@media (max-width: 768px)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.</a:t>
            </a:r>
            <a:r>
              <a:rPr lang="en-US" altLang="zh-CN" dirty="0" err="1">
                <a:solidFill>
                  <a:srgbClr val="FF0000"/>
                </a:solidFill>
              </a:rPr>
              <a:t>wjs_nav</a:t>
            </a:r>
            <a:r>
              <a:rPr lang="en-US" altLang="zh-CN" dirty="0">
                <a:solidFill>
                  <a:srgbClr val="FF0000"/>
                </a:solidFill>
              </a:rPr>
              <a:t> .</a:t>
            </a:r>
            <a:r>
              <a:rPr lang="en-US" altLang="zh-CN" dirty="0" err="1">
                <a:solidFill>
                  <a:srgbClr val="FF0000"/>
                </a:solidFill>
              </a:rPr>
              <a:t>navbar</a:t>
            </a:r>
            <a:r>
              <a:rPr lang="en-US" altLang="zh-CN" dirty="0">
                <a:solidFill>
                  <a:srgbClr val="FF0000"/>
                </a:solidFill>
              </a:rPr>
              <a:t>-collapse{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position: absolute;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width: 100%;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background: #</a:t>
            </a:r>
            <a:r>
              <a:rPr lang="en-US" altLang="zh-CN" dirty="0" err="1">
                <a:solidFill>
                  <a:srgbClr val="FF0000"/>
                </a:solidFill>
              </a:rPr>
              <a:t>fff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box-shadow: 0 2px </a:t>
            </a:r>
            <a:r>
              <a:rPr lang="en-US" altLang="zh-CN" dirty="0" err="1">
                <a:solidFill>
                  <a:srgbClr val="FF0000"/>
                </a:solidFill>
              </a:rPr>
              <a:t>2px</a:t>
            </a:r>
            <a:r>
              <a:rPr lang="en-US" altLang="zh-CN" dirty="0">
                <a:solidFill>
                  <a:srgbClr val="FF0000"/>
                </a:solidFill>
              </a:rPr>
              <a:t> #ccc;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响应式开发和移动</a:t>
            </a:r>
            <a:r>
              <a:rPr lang="en-US" altLang="zh-CN" b="0" dirty="0"/>
              <a:t>web</a:t>
            </a:r>
            <a:r>
              <a:rPr lang="zh-CN" altLang="zh-CN" b="0" dirty="0"/>
              <a:t>开发的区别</a:t>
            </a:r>
            <a:endParaRPr lang="zh-CN" altLang="en-US" b="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89647384"/>
              </p:ext>
            </p:extLst>
          </p:nvPr>
        </p:nvGraphicFramePr>
        <p:xfrm>
          <a:off x="521541" y="1129552"/>
          <a:ext cx="8044236" cy="334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412"/>
                <a:gridCol w="2681412"/>
                <a:gridCol w="2681412"/>
              </a:tblGrid>
              <a:tr h="470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移动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开发</a:t>
                      </a:r>
                      <a:r>
                        <a:rPr lang="en-US" altLang="zh-CN" dirty="0" smtClean="0"/>
                        <a:t>+PC</a:t>
                      </a:r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响应开发</a:t>
                      </a:r>
                      <a:endParaRPr lang="zh-CN" altLang="en-US" dirty="0"/>
                    </a:p>
                  </a:txBody>
                  <a:tcPr/>
                </a:tc>
              </a:tr>
              <a:tr h="1159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一般在已经有</a:t>
                      </a: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端的网站，开发移动站的时候，需要独开发移动端。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针对新建站的一些网站，现在要求适配移动端，所以就一套页面兼容各种终端，灵活。</a:t>
                      </a:r>
                      <a:endParaRPr lang="zh-CN" altLang="en-US" dirty="0"/>
                    </a:p>
                  </a:txBody>
                  <a:tcPr/>
                </a:tc>
              </a:tr>
              <a:tr h="487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针对性强，开发效率高。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兼容各种终端，效率低</a:t>
                      </a:r>
                      <a:endParaRPr lang="zh-CN" altLang="en-US" dirty="0"/>
                    </a:p>
                  </a:txBody>
                  <a:tcPr/>
                </a:tc>
              </a:tr>
              <a:tr h="638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适配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只适配移动设备，</a:t>
                      </a:r>
                      <a:r>
                        <a:rPr lang="en-US" altLang="zh-CN" dirty="0" smtClean="0"/>
                        <a:t>pad</a:t>
                      </a:r>
                      <a:r>
                        <a:rPr lang="zh-CN" altLang="en-US" dirty="0" smtClean="0"/>
                        <a:t>上体验相对较差。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可以适配适各种终端</a:t>
                      </a:r>
                      <a:endParaRPr lang="zh-CN" altLang="en-US" dirty="0"/>
                    </a:p>
                  </a:txBody>
                  <a:tcPr/>
                </a:tc>
              </a:tr>
              <a:tr h="558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代码简洁，加载快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代码相对复杂，加载慢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栅格系统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995082"/>
            <a:ext cx="8030104" cy="3523130"/>
          </a:xfrm>
        </p:spPr>
        <p:txBody>
          <a:bodyPr/>
          <a:lstStyle/>
          <a:p>
            <a:r>
              <a:rPr lang="zh-CN" altLang="en-US" dirty="0"/>
              <a:t>栅格</a:t>
            </a:r>
            <a:r>
              <a:rPr lang="zh-CN" altLang="en-US" dirty="0" smtClean="0"/>
              <a:t>系统</a:t>
            </a:r>
            <a:r>
              <a:rPr lang="zh-CN" altLang="en-US" dirty="0"/>
              <a:t>是响应式的，列会根据屏幕大小自动重新</a:t>
            </a:r>
            <a:r>
              <a:rPr lang="zh-CN" altLang="en-US" dirty="0" smtClean="0"/>
              <a:t>排列。</a:t>
            </a:r>
            <a:endParaRPr lang="en-US" altLang="zh-CN" dirty="0" smtClean="0"/>
          </a:p>
          <a:p>
            <a:r>
              <a:rPr lang="en-US" altLang="zh-CN" dirty="0" smtClean="0"/>
              <a:t>Bootstrap </a:t>
            </a:r>
            <a:r>
              <a:rPr lang="zh-CN" altLang="en-US" dirty="0"/>
              <a:t>网格系统如何在不同设备上工作的：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5" y="1546413"/>
            <a:ext cx="803010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栅格</a:t>
            </a:r>
            <a:r>
              <a:rPr lang="zh-CN" altLang="en-US" b="0" dirty="0" smtClean="0"/>
              <a:t>系统</a:t>
            </a:r>
            <a:r>
              <a:rPr lang="zh-CN" altLang="en-US" b="0" dirty="0"/>
              <a:t>规则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1048872"/>
            <a:ext cx="8030104" cy="3469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网格每一行需要放在设置</a:t>
            </a:r>
            <a:r>
              <a:rPr lang="zh-CN" altLang="en-US" dirty="0" smtClean="0"/>
              <a:t>了</a:t>
            </a:r>
            <a:r>
              <a:rPr lang="en-US" altLang="zh-CN" dirty="0" smtClean="0"/>
              <a:t>.container(</a:t>
            </a:r>
            <a:r>
              <a:rPr lang="zh-CN" altLang="en-US" dirty="0"/>
              <a:t>固定宽度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.container-fluid(</a:t>
            </a:r>
            <a:r>
              <a:rPr lang="zh-CN" altLang="en-US" dirty="0"/>
              <a:t>全屏宽度</a:t>
            </a:r>
            <a:r>
              <a:rPr lang="en-US" altLang="zh-CN" dirty="0"/>
              <a:t>) </a:t>
            </a:r>
            <a:r>
              <a:rPr lang="zh-CN" altLang="en-US" dirty="0"/>
              <a:t>类的容器中，这样就可以自动设置一些外边距与内边距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使用行来创建水平的列组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内容需要放置在列中，并且只有列可以是行的直接子节点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预定义的类</a:t>
            </a:r>
            <a:r>
              <a:rPr lang="zh-CN" altLang="en-US" dirty="0" smtClean="0"/>
              <a:t>如</a:t>
            </a:r>
            <a:r>
              <a:rPr lang="en-US" altLang="zh-CN" dirty="0" smtClean="0"/>
              <a:t>.row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.col-sm-4</a:t>
            </a:r>
            <a:r>
              <a:rPr lang="zh-CN" altLang="en-US" dirty="0" smtClean="0"/>
              <a:t>可用</a:t>
            </a:r>
            <a:r>
              <a:rPr lang="zh-CN" altLang="en-US" dirty="0"/>
              <a:t>于快速制作网格布局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列通过填充创建列内容之间的</a:t>
            </a:r>
            <a:r>
              <a:rPr lang="zh-CN" altLang="en-US" dirty="0" smtClean="0"/>
              <a:t>间隙。 这个</a:t>
            </a:r>
            <a:r>
              <a:rPr lang="zh-CN" altLang="en-US" dirty="0"/>
              <a:t>间隙是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.rows</a:t>
            </a:r>
            <a:r>
              <a:rPr lang="zh-CN" altLang="en-US" dirty="0" smtClean="0"/>
              <a:t>类</a:t>
            </a:r>
            <a:r>
              <a:rPr lang="zh-CN" altLang="en-US" dirty="0"/>
              <a:t>上的负边距设置第一行和最后一列的偏移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网格列是通过跨越指定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zh-CN" altLang="en-US" dirty="0"/>
              <a:t>列来创建</a:t>
            </a:r>
            <a:r>
              <a:rPr lang="zh-CN" altLang="en-US" dirty="0" smtClean="0"/>
              <a:t>。例如</a:t>
            </a:r>
            <a:r>
              <a:rPr lang="zh-CN" altLang="en-US" dirty="0"/>
              <a:t>，设置三个相等的列，需要使用用三个</a:t>
            </a:r>
            <a:r>
              <a:rPr lang="en-US" altLang="zh-CN" dirty="0"/>
              <a:t>.col-sm-4 </a:t>
            </a:r>
            <a:r>
              <a:rPr lang="zh-CN" altLang="en-US" dirty="0"/>
              <a:t>来设置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Bootstrap3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Bootstrap4</a:t>
            </a:r>
            <a:r>
              <a:rPr lang="zh-CN" altLang="en-US" dirty="0" smtClean="0"/>
              <a:t>最大</a:t>
            </a:r>
            <a:r>
              <a:rPr lang="zh-CN" altLang="en-US" dirty="0"/>
              <a:t>的区别</a:t>
            </a:r>
            <a:r>
              <a:rPr lang="zh-CN" altLang="en-US" dirty="0" smtClean="0"/>
              <a:t>在于</a:t>
            </a:r>
            <a:r>
              <a:rPr lang="en-US" altLang="zh-CN" dirty="0" smtClean="0"/>
              <a:t>Bootstrap4</a:t>
            </a:r>
            <a:r>
              <a:rPr lang="zh-CN" altLang="en-US" dirty="0" smtClean="0"/>
              <a:t>现在使用</a:t>
            </a:r>
            <a:r>
              <a:rPr lang="en-US" altLang="zh-CN" dirty="0" err="1" smtClean="0"/>
              <a:t>flexbox</a:t>
            </a:r>
            <a:r>
              <a:rPr lang="zh-CN" altLang="en-US" dirty="0" smtClean="0"/>
              <a:t>（</a:t>
            </a:r>
            <a:r>
              <a:rPr lang="zh-CN" altLang="en-US" dirty="0"/>
              <a:t>弹性盒子） 而不是浮动。</a:t>
            </a:r>
            <a:r>
              <a:rPr lang="en-US" altLang="zh-CN" dirty="0" err="1" smtClean="0"/>
              <a:t>Flexbox</a:t>
            </a:r>
            <a:r>
              <a:rPr lang="zh-CN" altLang="en-US" dirty="0" smtClean="0"/>
              <a:t>的一大</a:t>
            </a:r>
            <a:r>
              <a:rPr lang="zh-CN" altLang="en-US" dirty="0"/>
              <a:t>优势是，没有指定宽度的网格列将自动设置为等宽与等高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4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</a:t>
            </a:r>
            <a:r>
              <a:rPr lang="zh-CN" altLang="en-US" dirty="0" smtClean="0"/>
              <a:t>播图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548622" y="1385047"/>
            <a:ext cx="8030104" cy="3119718"/>
          </a:xfrm>
        </p:spPr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smtClean="0"/>
              <a:t>carousel	</a:t>
            </a:r>
            <a:r>
              <a:rPr lang="zh-CN" altLang="en-US" dirty="0"/>
              <a:t>创建一个轮</a:t>
            </a:r>
            <a:r>
              <a:rPr lang="zh-CN" altLang="en-US" dirty="0" smtClean="0"/>
              <a:t>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carousel-indicators	</a:t>
            </a:r>
            <a:r>
              <a:rPr lang="zh-CN" altLang="en-US" dirty="0"/>
              <a:t>为轮播添加一个指示符，就是轮播图底下的一个个小点，轮播的过程可以显示目前是第几张图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carousel-inner	</a:t>
            </a:r>
            <a:r>
              <a:rPr lang="zh-CN" altLang="en-US" dirty="0"/>
              <a:t>添加要切换的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carousel-item	</a:t>
            </a:r>
            <a:r>
              <a:rPr lang="zh-CN" altLang="en-US" dirty="0"/>
              <a:t>指定每个图片的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carousel-control-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	</a:t>
            </a:r>
            <a:r>
              <a:rPr lang="zh-CN" altLang="en-US" dirty="0"/>
              <a:t>添加左侧的按钮，点击会返回上一张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carousel-control-next	</a:t>
            </a:r>
            <a:r>
              <a:rPr lang="zh-CN" altLang="en-US" dirty="0"/>
              <a:t>添加右侧按钮，点击会切换到下一张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carousel-control-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-icon	</a:t>
            </a:r>
            <a:r>
              <a:rPr lang="zh-CN" altLang="en-US" dirty="0" smtClean="0"/>
              <a:t>左侧</a:t>
            </a:r>
            <a:r>
              <a:rPr lang="zh-CN" altLang="en-US" dirty="0"/>
              <a:t>的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carousel-control-next-icon	</a:t>
            </a:r>
            <a:r>
              <a:rPr lang="zh-CN" altLang="en-US" dirty="0"/>
              <a:t>右侧的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slide	</a:t>
            </a:r>
            <a:r>
              <a:rPr lang="zh-CN" altLang="en-US" sz="1400" dirty="0"/>
              <a:t>切换图片的过渡和动画效果，如果你不需要这样的效果，可以删除这个类。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模态框</a:t>
            </a:r>
            <a:r>
              <a:rPr lang="en-US" altLang="zh-CN" dirty="0" smtClean="0"/>
              <a:t>\</a:t>
            </a:r>
            <a:r>
              <a:rPr lang="zh-CN" altLang="en-US" dirty="0"/>
              <a:t>弹出框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535175" y="1237130"/>
            <a:ext cx="8030104" cy="3281082"/>
          </a:xfrm>
        </p:spPr>
        <p:txBody>
          <a:bodyPr/>
          <a:lstStyle/>
          <a:p>
            <a:r>
              <a:rPr lang="zh-CN" altLang="en-US" dirty="0"/>
              <a:t>模态框（</a:t>
            </a:r>
            <a:r>
              <a:rPr lang="en-US" altLang="zh-CN" dirty="0"/>
              <a:t>Modal</a:t>
            </a:r>
            <a:r>
              <a:rPr lang="zh-CN" altLang="en-US" dirty="0"/>
              <a:t>）是覆盖在父窗体上的子窗体。通常，目的是显示来自一个单独的源的内容，可以在不离开父窗体的情况下有一些互动。子窗体可提供信息交互等。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und_PowerPoint">
  <a:themeElements>
    <a:clrScheme name="易方达ppt色彩体系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96"/>
      </a:accent1>
      <a:accent2>
        <a:srgbClr val="0078B4"/>
      </a:accent2>
      <a:accent3>
        <a:srgbClr val="1EB9E1"/>
      </a:accent3>
      <a:accent4>
        <a:srgbClr val="3C3C3C"/>
      </a:accent4>
      <a:accent5>
        <a:srgbClr val="969696"/>
      </a:accent5>
      <a:accent6>
        <a:srgbClr val="C1C6C8"/>
      </a:accent6>
      <a:hlink>
        <a:srgbClr val="EEEEEE"/>
      </a:hlink>
      <a:folHlink>
        <a:srgbClr val="B3EBFF"/>
      </a:folHlink>
    </a:clrScheme>
    <a:fontScheme name="自定义 1">
      <a:majorFont>
        <a:latin typeface="Arial"/>
        <a:ea typeface="华文黑体_易方达"/>
        <a:cs typeface="ＭＳ Ｐゴシック"/>
      </a:majorFont>
      <a:minorFont>
        <a:latin typeface="Arial"/>
        <a:ea typeface="华文黑体_易方达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Ramax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ax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ax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ax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ax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ax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max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模板（颜色字体预设版）.pptx" id="{5F38EDAC-2DF5-473D-944D-ED0FF9F47E00}" vid="{4D81CF2C-BB7B-4E00-B3B3-B00DABC04244}"/>
    </a:ext>
  </a:extLst>
</a:theme>
</file>

<file path=ppt/theme/theme2.xml><?xml version="1.0" encoding="utf-8"?>
<a:theme xmlns:a="http://schemas.openxmlformats.org/drawingml/2006/main" name="Office Theme">
  <a:themeElements>
    <a:clrScheme name="易方达ppt色彩体系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96"/>
      </a:accent1>
      <a:accent2>
        <a:srgbClr val="0078B4"/>
      </a:accent2>
      <a:accent3>
        <a:srgbClr val="1EB9E1"/>
      </a:accent3>
      <a:accent4>
        <a:srgbClr val="3C3C3C"/>
      </a:accent4>
      <a:accent5>
        <a:srgbClr val="969696"/>
      </a:accent5>
      <a:accent6>
        <a:srgbClr val="C1C6C8"/>
      </a:accent6>
      <a:hlink>
        <a:srgbClr val="EEEEEE"/>
      </a:hlink>
      <a:folHlink>
        <a:srgbClr val="B3EBFF"/>
      </a:folHlink>
    </a:clrScheme>
    <a:fontScheme name="易方达">
      <a:majorFont>
        <a:latin typeface="Arial"/>
        <a:ea typeface="华文黑体_易方达"/>
        <a:cs typeface="ＭＳ Ｐゴシック"/>
      </a:majorFont>
      <a:minorFont>
        <a:latin typeface="Arial"/>
        <a:ea typeface="华文黑体_易方达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易方达ppt色彩体系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96"/>
      </a:accent1>
      <a:accent2>
        <a:srgbClr val="0078B4"/>
      </a:accent2>
      <a:accent3>
        <a:srgbClr val="1EB9E1"/>
      </a:accent3>
      <a:accent4>
        <a:srgbClr val="3C3C3C"/>
      </a:accent4>
      <a:accent5>
        <a:srgbClr val="969696"/>
      </a:accent5>
      <a:accent6>
        <a:srgbClr val="C1C6C8"/>
      </a:accent6>
      <a:hlink>
        <a:srgbClr val="EEEEEE"/>
      </a:hlink>
      <a:folHlink>
        <a:srgbClr val="B3EBFF"/>
      </a:folHlink>
    </a:clrScheme>
    <a:fontScheme name="易方达">
      <a:majorFont>
        <a:latin typeface="Arial"/>
        <a:ea typeface="华文黑体_易方达"/>
        <a:cs typeface="ＭＳ Ｐゴシック"/>
      </a:majorFont>
      <a:minorFont>
        <a:latin typeface="Arial"/>
        <a:ea typeface="华文黑体_易方达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易方达PPT模板</Template>
  <TotalTime>15611</TotalTime>
  <Words>969</Words>
  <Application>Microsoft Office PowerPoint</Application>
  <PresentationFormat>自定义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ＭＳ Ｐゴシック</vt:lpstr>
      <vt:lpstr>黑体</vt:lpstr>
      <vt:lpstr>华文黑体</vt:lpstr>
      <vt:lpstr>华文黑体_易方达</vt:lpstr>
      <vt:lpstr>华文细黑</vt:lpstr>
      <vt:lpstr>Arial</vt:lpstr>
      <vt:lpstr>Arial Narrow</vt:lpstr>
      <vt:lpstr>Times</vt:lpstr>
      <vt:lpstr>Verdana</vt:lpstr>
      <vt:lpstr>EFund_PowerPoint</vt:lpstr>
      <vt:lpstr>PowerPoint 演示文稿</vt:lpstr>
      <vt:lpstr>简介</vt:lpstr>
      <vt:lpstr>响应式开发</vt:lpstr>
      <vt:lpstr>响应式开发的原理</vt:lpstr>
      <vt:lpstr>响应式开发和移动web开发的区别</vt:lpstr>
      <vt:lpstr>栅格系统 </vt:lpstr>
      <vt:lpstr>栅格系统规则 </vt:lpstr>
      <vt:lpstr>轮播图 </vt:lpstr>
      <vt:lpstr>模态框\弹出框  </vt:lpstr>
      <vt:lpstr>滚动监听 </vt:lpstr>
      <vt:lpstr>PowerPoint 演示文稿</vt:lpstr>
    </vt:vector>
  </TitlesOfParts>
  <Manager/>
  <Company>E FUND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张振兴</dc:creator>
  <cp:keywords/>
  <dc:description/>
  <cp:lastModifiedBy>mak</cp:lastModifiedBy>
  <cp:revision>518</cp:revision>
  <cp:lastPrinted>2017-08-11T01:27:06Z</cp:lastPrinted>
  <dcterms:created xsi:type="dcterms:W3CDTF">2017-09-08T00:18:28Z</dcterms:created>
  <dcterms:modified xsi:type="dcterms:W3CDTF">2019-06-02T09:57:52Z</dcterms:modified>
  <cp:category/>
</cp:coreProperties>
</file>