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udente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10T10:35:45.851" idx="1">
    <p:pos x="0" y="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CB5569-A5F2-44F7-B104-C825E0BD3301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90F6B5-F692-4088-9580-9E52E4887224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296FB3-7F21-4BC4-9ADB-D8084F1F00C8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72BCEE-FA82-47D2-8457-F87406764753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66B30C-89BA-45DF-898E-FB9BCE0748E6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319B42-FC09-4A9C-97D4-EA9C39F4950F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C92578-5F17-4DD9-92E5-B87C9122872E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7525C9-0C6F-4422-B767-D65C7BDDA0F7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BD81A0-CF25-4F01-B762-8ACC31F0E17A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45E001-B72E-4DC8-A49C-7E7136987D0E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FFE911-EA72-4E72-AE84-105516A84EE1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330FDF-ED92-4964-B600-4F32FB4C6EFF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3D89FBF-1639-43D4-86A2-46221368C80C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338FEE-3169-475C-95F6-84F6999B1B88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5CE00B-54B5-4AA9-B235-2E53FCDAEF33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39C1BE-53BD-4B3D-977C-1906E627C65D}" type="slidenum">
              <a:t>‹N›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31B099-DBE3-43BA-A0B7-9F9D921E3FF3}" type="slidenum">
              <a:t>‹N›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771AE4-CA3E-4B0A-9992-2487B580179F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EFB7C1-837C-43E8-9A67-9F2D5F9F2B4E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C09985-E222-47A9-B77C-FD14C09852DE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5FDF76-76AD-44A0-88E3-268FFF907B2D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58C7CD-59A5-4BB3-B86D-AF1B76AE9CC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E027AC-91B7-4E32-BD90-FB9931FE3BF5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it-IT" sz="24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B80C34-B7E7-4A0C-9490-8AC4834FC644}" type="slidenum">
              <a:t>‹N›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03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 anchorCtr="1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>
                <a:gd name="textAreaLeft" fmla="*/ 0 w 375840"/>
                <a:gd name="textAreaRight" fmla="*/ 376200 w 375840"/>
                <a:gd name="textAreaTop" fmla="*/ 0 h 1801440"/>
                <a:gd name="textAreaBottom" fmla="*/ 1801800 h 1801440"/>
              </a:gdLst>
              <a:ahLst/>
              <a:cxn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2000"/>
                <a:gd name="textAreaBottom" fmla="*/ 522360 h 522000"/>
              </a:gdLst>
              <a:ahLst/>
              <a:cxn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47240"/>
                <a:gd name="textAreaBottom" fmla="*/ 147600 h 147240"/>
              </a:gdLst>
              <a:ahLst/>
              <a:cxn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cxn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>
                <a:gd name="textAreaLeft" fmla="*/ 0 w 337680"/>
                <a:gd name="textAreaRight" fmla="*/ 338040 w 337680"/>
                <a:gd name="textAreaTop" fmla="*/ 0 h 1215720"/>
                <a:gd name="textAreaBottom" fmla="*/ 1216080 h 1215720"/>
              </a:gdLst>
              <a:ahLst/>
              <a:cxn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56960"/>
                <a:gd name="textAreaBottom" fmla="*/ 157320 h 156960"/>
              </a:gdLst>
              <a:ahLst/>
              <a:cxn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6400"/>
                <a:gd name="textAreaBottom" fmla="*/ 266760 h 266400"/>
              </a:gdLst>
              <a:ahLst/>
              <a:cxn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1558440"/>
                <a:gd name="textAreaBottom" fmla="*/ 1558800 h 1558440"/>
              </a:gdLst>
              <a:ahLst/>
              <a:cxn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>
                <a:gd name="textAreaLeft" fmla="*/ 0 w 304560"/>
                <a:gd name="textAreaRight" fmla="*/ 304920 w 304560"/>
                <a:gd name="textAreaTop" fmla="*/ 0 h 1777680"/>
                <a:gd name="textAreaBottom" fmla="*/ 1778040 h 1777680"/>
              </a:gdLst>
              <a:ahLst/>
              <a:cxn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461520"/>
                <a:gd name="textAreaBottom" fmla="*/ 461880 h 461520"/>
              </a:gdLst>
              <a:ahLst/>
              <a:cxn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755280"/>
                <a:gd name="textAreaBottom" fmla="*/ 755640 h 755280"/>
              </a:gdLst>
              <a:ahLst/>
              <a:cxn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159840"/>
                <a:gd name="textAreaBottom" fmla="*/ 160200 h 159840"/>
              </a:gdLst>
              <a:ahLst/>
              <a:cxn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>
                <a:gd name="textAreaLeft" fmla="*/ 0 w 637920"/>
                <a:gd name="textAreaRight" fmla="*/ 638280 w 637920"/>
                <a:gd name="textAreaTop" fmla="*/ 0 h 4025520"/>
                <a:gd name="textAreaBottom" fmla="*/ 4025880 h 4025520"/>
              </a:gdLst>
              <a:ahLst/>
              <a:cxn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5920"/>
                <a:gd name="textAreaBottom" fmla="*/ 476280 h 475920"/>
              </a:gdLst>
              <a:ahLst/>
              <a:cxn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7640"/>
                <a:gd name="textAreaBottom" fmla="*/ 108000 h 10764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4480"/>
                <a:gd name="textAreaBottom" fmla="*/ 474840 h 474480"/>
              </a:gdLst>
              <a:ahLst/>
              <a:cxn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452160"/>
                <a:gd name="textAreaBottom" fmla="*/ 452520 h 452160"/>
              </a:gdLst>
              <a:ahLst/>
              <a:cxn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cxn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801440"/>
                <a:gd name="textAreaBottom" fmla="*/ 1801800 h 1801440"/>
              </a:gdLst>
              <a:ahLst/>
              <a:cxn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2860200"/>
                <a:gd name="textAreaBottom" fmla="*/ 2860560 h 2860200"/>
              </a:gdLst>
              <a:ahLst/>
              <a:cxn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cxn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cxn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cxn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6680"/>
                <a:gd name="textAreaBottom" fmla="*/ 527040 h 526680"/>
              </a:gdLst>
              <a:ahLst/>
              <a:cxn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47240"/>
                <a:gd name="textAreaBottom" fmla="*/ 147600 h 147240"/>
              </a:gdLst>
              <a:ahLst/>
              <a:cxn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0000" rIns="90000" bIns="90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5103360"/>
                <a:gd name="textAreaBottom" fmla="*/ 5103720 h 5103360"/>
              </a:gdLst>
              <a:ahLst/>
              <a:cxn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>
                <a:gd name="textAreaLeft" fmla="*/ 0 w 185400"/>
                <a:gd name="textAreaRight" fmla="*/ 185760 w 185400"/>
                <a:gd name="textAreaTop" fmla="*/ 0 h 185400"/>
                <a:gd name="textAreaBottom" fmla="*/ 185760 h 185400"/>
              </a:gdLst>
              <a:ahLst/>
              <a:cxn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it-IT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800" b="0" strike="noStrike" cap="all" spc="-1">
                <a:solidFill>
                  <a:srgbClr val="FFFFFF"/>
                </a:solidFill>
                <a:latin typeface="Tw Cen MT"/>
              </a:rPr>
              <a:t>Fare clic per modificare lo stile del titolo</a:t>
            </a:r>
            <a:endParaRPr lang="it-IT" sz="48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1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it-IT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it-IT" sz="1050" b="0" strike="noStrike" spc="-1">
                <a:solidFill>
                  <a:srgbClr val="FFFFFF"/>
                </a:solidFill>
                <a:latin typeface="Tw Cen MT"/>
              </a:rPr>
              <a:t>&lt;data/ora&gt;</a:t>
            </a:r>
            <a:endParaRPr lang="it-IT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100" name="PlaceHolder 4"/>
          <p:cNvSpPr>
            <a:spLocks noGrp="1"/>
          </p:cNvSpPr>
          <p:nvPr>
            <p:ph type="sldNum" idx="3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it-IT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2F162F-C20B-430F-BE0D-A9234BDCBCAE}" type="slidenum">
              <a:rPr lang="it-IT" sz="1050" b="0" strike="noStrike" spc="-1">
                <a:solidFill>
                  <a:srgbClr val="FFFFFF"/>
                </a:solidFill>
                <a:latin typeface="Tw Cen MT"/>
              </a:rPr>
              <a:t>‹N›</a:t>
            </a:fld>
            <a:endParaRPr lang="it-IT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solidFill>
                  <a:srgbClr val="FFFFFF"/>
                </a:solidFill>
                <a:latin typeface="Tw Cen MT"/>
              </a:rPr>
              <a:t>Fai clic per modificare il formato del testo della struttura</a:t>
            </a:r>
          </a:p>
          <a:p>
            <a:pPr marL="864000" lvl="1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FFFFFF"/>
                </a:solidFill>
                <a:latin typeface="Tw Cen MT"/>
              </a:rPr>
              <a:t>Secondo livello struttura</a:t>
            </a:r>
          </a:p>
          <a:p>
            <a:pPr marL="1296000" lvl="2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FFFFFF"/>
                </a:solidFill>
                <a:latin typeface="Tw Cen MT"/>
              </a:rPr>
              <a:t>Terzo livello struttura</a:t>
            </a:r>
          </a:p>
          <a:p>
            <a:pPr marL="1728000" lvl="3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FFFFFF"/>
                </a:solidFill>
                <a:latin typeface="Tw Cen MT"/>
              </a:rPr>
              <a:t>Quarto livello struttura</a:t>
            </a:r>
          </a:p>
          <a:p>
            <a:pPr marL="2160000" lvl="4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FFFFFF"/>
                </a:solidFill>
                <a:latin typeface="Tw Cen MT"/>
              </a:rPr>
              <a:t>Quinto livello struttura</a:t>
            </a:r>
          </a:p>
          <a:p>
            <a:pPr marL="2592000" lvl="5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FFFFFF"/>
                </a:solidFill>
                <a:latin typeface="Tw Cen MT"/>
              </a:rPr>
              <a:t>Sesto livello struttura</a:t>
            </a:r>
          </a:p>
          <a:p>
            <a:pPr marL="3024000" lvl="6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FFFFFF"/>
                </a:solidFill>
                <a:latin typeface="Tw Cen MT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\\DROBO-FS\QuickDrops\JB\PPTX NG\Droplets\LightingOverlay.png"/>
          <p:cNvPicPr/>
          <p:nvPr/>
        </p:nvPicPr>
        <p:blipFill>
          <a:blip r:embed="rId15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9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cxn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cxn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8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9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cxn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 anchorCtr="1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cxn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cxn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cxn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cxn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cxn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cxn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cxn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cxn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7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8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cxn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0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cxn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cxn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cxn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90000" rIns="90000" bIns="90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4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cxn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5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6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cxn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7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cxn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8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it-IT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3600" b="0" strike="noStrike" cap="all" spc="-1">
                <a:solidFill>
                  <a:srgbClr val="FFFFFF"/>
                </a:solidFill>
                <a:latin typeface="Tw Cen MT"/>
              </a:rPr>
              <a:t>Fare clic per modificare lo stile del titolo</a:t>
            </a:r>
            <a:endParaRPr lang="it-IT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it-IT" sz="2400" b="0" strike="noStrike" spc="-1">
                <a:solidFill>
                  <a:srgbClr val="FFFFFF"/>
                </a:solidFill>
                <a:latin typeface="Tw Cen MT"/>
              </a:rPr>
              <a:t>Modifica gli stili del testo dello schema</a:t>
            </a:r>
          </a:p>
          <a:p>
            <a:pPr marL="685800" lvl="1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it-IT" sz="2000" b="0" strike="noStrike" spc="-1">
                <a:solidFill>
                  <a:srgbClr val="FFFFFF"/>
                </a:solidFill>
                <a:latin typeface="Tw Cen MT"/>
              </a:rPr>
              <a:t>Secondo livello</a:t>
            </a:r>
          </a:p>
          <a:p>
            <a:pPr marL="1143000" lvl="2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it-IT" sz="1800" b="0" strike="noStrike" spc="-1">
                <a:solidFill>
                  <a:srgbClr val="FFFFFF"/>
                </a:solidFill>
                <a:latin typeface="Tw Cen MT"/>
              </a:rPr>
              <a:t>Terzo livello</a:t>
            </a:r>
          </a:p>
          <a:p>
            <a:pPr marL="1600200" lvl="3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it-IT" sz="1600" b="0" strike="noStrike" spc="-1">
                <a:solidFill>
                  <a:srgbClr val="FFFFFF"/>
                </a:solidFill>
                <a:latin typeface="Tw Cen MT"/>
              </a:rPr>
              <a:t>Quarto livello</a:t>
            </a:r>
          </a:p>
          <a:p>
            <a:pPr marL="2057400" lvl="4" indent="-2286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it-IT" sz="1600" b="0" strike="noStrike" spc="-1">
                <a:solidFill>
                  <a:srgbClr val="FFFFFF"/>
                </a:solidFill>
                <a:latin typeface="Tw Cen MT"/>
              </a:rPr>
              <a:t>Quinto livello</a:t>
            </a:r>
          </a:p>
        </p:txBody>
      </p:sp>
      <p:sp>
        <p:nvSpPr>
          <p:cNvPr id="181" name="PlaceHolder 3"/>
          <p:cNvSpPr>
            <a:spLocks noGrp="1"/>
          </p:cNvSpPr>
          <p:nvPr>
            <p:ph type="dt" idx="4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it-IT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it-IT" sz="1050" b="0" strike="noStrike" spc="-1">
                <a:solidFill>
                  <a:srgbClr val="FFFFFF"/>
                </a:solidFill>
                <a:latin typeface="Tw Cen MT"/>
              </a:rPr>
              <a:t>&lt;data/ora&gt;</a:t>
            </a:r>
            <a:endParaRPr lang="it-IT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5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it-IT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strike="noStrike" spc="-1">
                <a:solidFill>
                  <a:srgbClr val="000000"/>
                </a:solidFill>
                <a:latin typeface="Times New Roman"/>
              </a:rPr>
              <a:t>&lt;piè di pagina&gt;</a:t>
            </a:r>
          </a:p>
        </p:txBody>
      </p:sp>
      <p:sp>
        <p:nvSpPr>
          <p:cNvPr id="183" name="PlaceHolder 5"/>
          <p:cNvSpPr>
            <a:spLocks noGrp="1"/>
          </p:cNvSpPr>
          <p:nvPr>
            <p:ph type="sldNum" idx="6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it-IT" sz="1050" b="0" strike="noStrike" spc="-1">
                <a:solidFill>
                  <a:srgbClr val="FFFFFF"/>
                </a:solidFill>
                <a:latin typeface="Tw Cen M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16B676-7ABA-409A-BC44-0C588F8BB74B}" type="slidenum">
              <a:rPr lang="it-IT" sz="1050" b="0" strike="noStrike" spc="-1">
                <a:solidFill>
                  <a:srgbClr val="FFFFFF"/>
                </a:solidFill>
                <a:latin typeface="Tw Cen MT"/>
              </a:rPr>
              <a:t>‹N›</a:t>
            </a:fld>
            <a:endParaRPr lang="it-IT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" descr="File:GameStop.svg - Wikipedia"/>
          <p:cNvPicPr/>
          <p:nvPr/>
        </p:nvPicPr>
        <p:blipFill>
          <a:blip r:embed="rId2"/>
          <a:stretch/>
        </p:blipFill>
        <p:spPr>
          <a:xfrm>
            <a:off x="2158200" y="1484280"/>
            <a:ext cx="7608960" cy="143820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706760" y="22035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it-IT" sz="4800" b="1" strike="noStrike" cap="all" spc="-1" dirty="0">
                <a:solidFill>
                  <a:srgbClr val="000000"/>
                </a:solidFill>
                <a:latin typeface="Tw Cen MT"/>
              </a:rPr>
              <a:t>Strutturazione</a:t>
            </a:r>
            <a:r>
              <a:rPr lang="it-IT" sz="4800" b="1" strike="noStrike" cap="all" spc="-1" dirty="0">
                <a:solidFill>
                  <a:srgbClr val="FFFFFF"/>
                </a:solidFill>
                <a:latin typeface="Tw Cen MT"/>
              </a:rPr>
              <a:t> </a:t>
            </a:r>
            <a:r>
              <a:rPr lang="it-IT" sz="4800" b="1" strike="noStrike" cap="all" spc="-1" dirty="0">
                <a:solidFill>
                  <a:srgbClr val="FF0000"/>
                </a:solidFill>
                <a:latin typeface="Tw Cen MT"/>
              </a:rPr>
              <a:t>del progetto</a:t>
            </a:r>
            <a:endParaRPr lang="it-IT" sz="48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2" name="CasellaDiTesto 6"/>
          <p:cNvSpPr/>
          <p:nvPr/>
        </p:nvSpPr>
        <p:spPr>
          <a:xfrm>
            <a:off x="3000960" y="5511240"/>
            <a:ext cx="69991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latin typeface="Tw Cen MT"/>
              </a:rPr>
              <a:t>Progettato da: Ghezzi Federico, Venegoni Davide, Makaoui Youness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F62A03-CD84-5474-AF70-003B7765A107}"/>
              </a:ext>
            </a:extLst>
          </p:cNvPr>
          <p:cNvSpPr txBox="1"/>
          <p:nvPr/>
        </p:nvSpPr>
        <p:spPr>
          <a:xfrm>
            <a:off x="1275008" y="566670"/>
            <a:ext cx="482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Tw Cen MT Condensed" panose="020B0606020104020203" pitchFamily="34" charset="0"/>
              </a:rPr>
              <a:t>Strutturazione del progetto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428642-8A5C-0A04-55EB-E9BDE840A4AC}"/>
              </a:ext>
            </a:extLst>
          </p:cNvPr>
          <p:cNvSpPr txBox="1"/>
          <p:nvPr/>
        </p:nvSpPr>
        <p:spPr>
          <a:xfrm>
            <a:off x="965915" y="1951672"/>
            <a:ext cx="57697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Tw Cen MT Condensed" panose="020B0606020104020203" pitchFamily="34" charset="0"/>
              </a:rPr>
              <a:t>Il nostro progetto consisteva nel gestire il catalogo del GameStop, un negozio per </a:t>
            </a:r>
            <a:r>
              <a:rPr lang="en-US" b="1" dirty="0">
                <a:latin typeface="Tw Cen MT Condensed" panose="020B0606020104020203" pitchFamily="34" charset="0"/>
              </a:rPr>
              <a:t>appassionati del gaming, abbiamo </a:t>
            </a:r>
            <a:r>
              <a:rPr lang="it-IT" b="1" dirty="0">
                <a:latin typeface="Tw Cen MT Condensed" panose="020B0606020104020203" pitchFamily="34" charset="0"/>
              </a:rPr>
              <a:t>diviso</a:t>
            </a:r>
            <a:r>
              <a:rPr lang="en-US" b="1" dirty="0">
                <a:latin typeface="Tw Cen MT Condensed" panose="020B0606020104020203" pitchFamily="34" charset="0"/>
              </a:rPr>
              <a:t> il problema in sottoproblemi:</a:t>
            </a:r>
          </a:p>
          <a:p>
            <a:endParaRPr lang="en-US" b="1" dirty="0">
              <a:latin typeface="Tw Cen MT Condensed" panose="020B06060201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latin typeface="Tw Cen MT Condensed" panose="020B0606020104020203" pitchFamily="34" charset="0"/>
              </a:rPr>
              <a:t>Il primo sotto problema era capire come organizzare e capire il numero di funzioni necessarie a rendere il programma il piu ottimizzato possibile, alla fine abbiamo utilizzato </a:t>
            </a:r>
            <a:r>
              <a:rPr lang="en-US" b="1" dirty="0">
                <a:solidFill>
                  <a:srgbClr val="C00000"/>
                </a:solidFill>
                <a:latin typeface="Tw Cen MT Condensed" panose="020B0606020104020203" pitchFamily="34" charset="0"/>
              </a:rPr>
              <a:t>7</a:t>
            </a:r>
            <a:r>
              <a:rPr lang="en-US" b="1" dirty="0">
                <a:latin typeface="Tw Cen MT Condensed" panose="020B0606020104020203" pitchFamily="34" charset="0"/>
              </a:rPr>
              <a:t> funzioni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2328F3-F34F-2455-A1B8-083EC0F3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22" y="1151445"/>
            <a:ext cx="4772960" cy="43328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C5FAE144-3F59-8C63-9227-E12B15A0BF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45346" y="1090541"/>
            <a:ext cx="5400907" cy="205190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b="1" dirty="0">
                <a:latin typeface="Tw Cen MT Condensed" panose="020B0606020104020203" pitchFamily="34" charset="0"/>
              </a:rPr>
              <a:t>Il secondo sottoplema e stato capire come doveva presentarsi il programma e che funzionalitta poteva offrire all’utente per  simulare un esperienza al gamestop.</a:t>
            </a:r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2B24E5C-C55A-A931-BD18-0F6485F36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38" y="1566565"/>
            <a:ext cx="368668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E45A21CB-F79D-673E-C68D-BF511CA952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3830" y="549628"/>
            <a:ext cx="6342408" cy="3596519"/>
          </a:xfrm>
        </p:spPr>
        <p:txBody>
          <a:bodyPr anchor="t"/>
          <a:lstStyle/>
          <a:p>
            <a:r>
              <a:rPr lang="it-IT" sz="1800" b="1" dirty="0">
                <a:latin typeface="Tw Cen MT Condensed" panose="020B0606020104020203" pitchFamily="34" charset="0"/>
              </a:rPr>
              <a:t>Il terzo sotto problema era capire come gestire diversi prodotti con diversi parametri, abbiamo deciso di utilizzare un singolo file contenette tutte le categorie</a:t>
            </a: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     - Videogiochi</a:t>
            </a: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     - Action Figure</a:t>
            </a: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     - Carte Pokemon</a:t>
            </a: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     - Console</a:t>
            </a: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     per risolvere il problema abbiamo utilizzato un’unica funzione che fosse                                               </a:t>
            </a: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     in  grado di capire di che prodotto stava leggendo e trattarne i relativi parametri</a:t>
            </a:r>
          </a:p>
          <a:p>
            <a:pPr marL="0" indent="0">
              <a:buNone/>
            </a:pPr>
            <a:endParaRPr lang="it-IT" sz="1800" b="1" dirty="0">
              <a:latin typeface="Tw Cen MT Condensed" panose="020B0606020104020203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5CFED9D-ADC8-3851-879A-393C503A0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38" y="549628"/>
            <a:ext cx="4665285" cy="514283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83D7B97-7C62-3AB0-174F-A472D67C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30" y="4146148"/>
            <a:ext cx="2839408" cy="25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A572-6E3D-7E10-28DD-8A119ED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Tw Cen MT Condensed" panose="020B0606020104020203" pitchFamily="34" charset="0"/>
              </a:rPr>
              <a:t>Le funzioni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F29C97-E129-BDD3-B656-5AC03309C7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3559229" cy="3541320"/>
          </a:xfrm>
        </p:spPr>
        <p:txBody>
          <a:bodyPr anchor="t"/>
          <a:lstStyle/>
          <a:p>
            <a:pPr marL="0" indent="0">
              <a:buNone/>
            </a:pPr>
            <a:r>
              <a:rPr lang="it-IT" sz="2400" b="1" dirty="0">
                <a:latin typeface="Tw Cen MT Condensed" panose="020B0606020104020203" pitchFamily="34" charset="0"/>
              </a:rPr>
              <a:t>- Il programma si suddivide in 7 funzioni :</a:t>
            </a: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1 – Load: carica il file dentro un array di </a:t>
            </a:r>
            <a:r>
              <a:rPr lang="it-IT" sz="1800" b="1" dirty="0" err="1">
                <a:latin typeface="Tw Cen MT Condensed" panose="020B0606020104020203" pitchFamily="34" charset="0"/>
              </a:rPr>
              <a:t>scruct</a:t>
            </a:r>
            <a:r>
              <a:rPr lang="it-IT" sz="1800" b="1" dirty="0">
                <a:latin typeface="Tw Cen MT Condensed" panose="020B0606020104020203" pitchFamily="34" charset="0"/>
              </a:rPr>
              <a:t> per prodotto</a:t>
            </a:r>
          </a:p>
          <a:p>
            <a:pPr marL="0" indent="0">
              <a:buNone/>
            </a:pPr>
            <a:endParaRPr lang="it-IT" sz="1800" b="1" dirty="0">
              <a:latin typeface="Tw Cen MT Condensed" panose="020B06060201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878EAD-42A3-C9D0-4EE1-63515A20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38" y="618480"/>
            <a:ext cx="483937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46033445-F78F-27E6-2633-B6550A005D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74891" y="1094704"/>
            <a:ext cx="10385030" cy="4790941"/>
          </a:xfrm>
        </p:spPr>
        <p:txBody>
          <a:bodyPr anchor="t"/>
          <a:lstStyle/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2 – La seconda funzione </a:t>
            </a:r>
            <a:r>
              <a:rPr lang="it-IT" sz="1800" b="1" dirty="0" err="1">
                <a:latin typeface="Tw Cen MT Condensed" panose="020B0606020104020203" pitchFamily="34" charset="0"/>
              </a:rPr>
              <a:t>barraRicerca</a:t>
            </a:r>
            <a:r>
              <a:rPr lang="it-IT" sz="1800" b="1" dirty="0">
                <a:latin typeface="Tw Cen MT Condensed" panose="020B0606020104020203" pitchFamily="34" charset="0"/>
              </a:rPr>
              <a:t> simula una barra di ricerca per dei prodotti: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	-tuttavia per creare la barra di ricerca abbiamo dovuto 	divire in sottoproblemi:</a:t>
            </a: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	1- Compara la parola chiave con il sapendo che </a:t>
            </a:r>
            <a:r>
              <a:rPr lang="it-IT" sz="1800" b="1" dirty="0" err="1">
                <a:solidFill>
                  <a:srgbClr val="C00000"/>
                </a:solidFill>
                <a:latin typeface="Tw Cen MT Condensed" panose="020B0606020104020203" pitchFamily="34" charset="0"/>
              </a:rPr>
              <a:t>strcmp</a:t>
            </a:r>
            <a:r>
              <a:rPr lang="it-IT" sz="1800" b="1" dirty="0">
                <a:latin typeface="Tw Cen MT Condensed" panose="020B0606020104020203" pitchFamily="34" charset="0"/>
              </a:rPr>
              <a:t> e 	case sensitive, in questo caso ci viene in aiuto la 	funzione </a:t>
            </a:r>
            <a:r>
              <a:rPr lang="it-IT" sz="1800" b="1" dirty="0" err="1">
                <a:solidFill>
                  <a:srgbClr val="C00000"/>
                </a:solidFill>
                <a:latin typeface="Tw Cen MT Condensed" panose="020B0606020104020203" pitchFamily="34" charset="0"/>
              </a:rPr>
              <a:t>strlwr</a:t>
            </a:r>
            <a:r>
              <a:rPr lang="it-IT" sz="1800" b="1" dirty="0">
                <a:solidFill>
                  <a:srgbClr val="C00000"/>
                </a:solidFill>
                <a:latin typeface="Tw Cen MT Condensed" panose="020B0606020104020203" pitchFamily="34" charset="0"/>
              </a:rPr>
              <a:t> </a:t>
            </a:r>
            <a:r>
              <a:rPr lang="it-IT" sz="1800" b="1" dirty="0">
                <a:latin typeface="Tw Cen MT Condensed" panose="020B0606020104020203" pitchFamily="34" charset="0"/>
              </a:rPr>
              <a:t>che imposta tutta la stringa in minuscolo.</a:t>
            </a:r>
            <a:endParaRPr lang="it-IT" sz="1800" b="1" dirty="0">
              <a:solidFill>
                <a:srgbClr val="C00000"/>
              </a:solidFill>
              <a:latin typeface="Tw Cen MT Condensed" panose="020B0606020104020203" pitchFamily="34" charset="0"/>
            </a:endParaRPr>
          </a:p>
          <a:p>
            <a:pPr marL="0" indent="0">
              <a:buNone/>
            </a:pPr>
            <a:r>
              <a:rPr lang="it-IT" sz="1800" b="1" dirty="0">
                <a:solidFill>
                  <a:srgbClr val="C00000"/>
                </a:solidFill>
                <a:latin typeface="Tw Cen MT Condensed" panose="020B0606020104020203" pitchFamily="34" charset="0"/>
              </a:rPr>
              <a:t>	</a:t>
            </a:r>
            <a:r>
              <a:rPr lang="it-IT" sz="1800" b="1" dirty="0">
                <a:latin typeface="Tw Cen MT Condensed" panose="020B0606020104020203" pitchFamily="34" charset="0"/>
              </a:rPr>
              <a:t>2 – Passare gli indici dei prodotti trovati, in questo caso 	abbiamo voluto usare un indice univoco per ogni 	prodotto, in modo da selezionare quel determinato 	prodotto solo in caso risultasse fuori.</a:t>
            </a: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	3- e stato con il buffer, in questo casso un semplice </a:t>
            </a:r>
            <a:r>
              <a:rPr lang="it-IT" sz="1800" b="1" dirty="0" err="1">
                <a:latin typeface="Tw Cen MT Condensed" panose="020B0606020104020203" pitchFamily="34" charset="0"/>
              </a:rPr>
              <a:t>fflush</a:t>
            </a:r>
            <a:endParaRPr lang="it-IT" sz="1800" b="1" dirty="0">
              <a:latin typeface="Tw Cen MT Condensed" panose="020B0606020104020203" pitchFamily="34" charset="0"/>
            </a:endParaRP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	Andava benissi.mo</a:t>
            </a:r>
          </a:p>
        </p:txBody>
      </p:sp>
    </p:spTree>
    <p:extLst>
      <p:ext uri="{BB962C8B-B14F-4D97-AF65-F5344CB8AC3E}">
        <p14:creationId xmlns:p14="http://schemas.microsoft.com/office/powerpoint/2010/main" val="354049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46033445-F78F-27E6-2633-B6550A005D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74891" y="1094704"/>
            <a:ext cx="10385030" cy="1403797"/>
          </a:xfrm>
        </p:spPr>
        <p:txBody>
          <a:bodyPr anchor="t"/>
          <a:lstStyle/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3 – La terza funzione acquista che implementa la barra di ricerca, in questo caso non ci sono stati troppi problemi, per trovare 	ed acquistare i prodotti scelti e bastato usare l’identificatore univoco e controllare che il budget disponibile sia in 	grado di soddisfare la spesa.</a:t>
            </a:r>
          </a:p>
          <a:p>
            <a:pPr marL="0" indent="0">
              <a:buNone/>
            </a:pPr>
            <a:endParaRPr lang="it-IT" sz="1800" b="1" dirty="0">
              <a:latin typeface="Tw Cen MT Condensed" panose="020B0606020104020203" pitchFamily="34" charset="0"/>
            </a:endParaRPr>
          </a:p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4- La quarta funzione catalogo stampa semplicemente tutto il catalogo GameStop.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A2BCEE-DCA5-EE23-4224-440D2D633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49" y="3023011"/>
            <a:ext cx="5226892" cy="30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4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46033445-F78F-27E6-2633-B6550A005D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74891" y="1094704"/>
            <a:ext cx="10385030" cy="901521"/>
          </a:xfrm>
        </p:spPr>
        <p:txBody>
          <a:bodyPr anchor="t"/>
          <a:lstStyle/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5 – 6: La quinta e la sesta funzione videogiochi e prodotti e bastato un semplice switch case per selezionare le varie  categorie a 	cui passavamo ad acquista.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E4EA35-94A7-FA16-1712-11CA2030E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39" y="2112134"/>
            <a:ext cx="4128733" cy="45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46033445-F78F-27E6-2633-B6550A005D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74891" y="1094704"/>
            <a:ext cx="10385030" cy="901521"/>
          </a:xfrm>
        </p:spPr>
        <p:txBody>
          <a:bodyPr anchor="t"/>
          <a:lstStyle/>
          <a:p>
            <a:pPr marL="0" indent="0">
              <a:buNone/>
            </a:pPr>
            <a:r>
              <a:rPr lang="it-IT" sz="1800" b="1" dirty="0">
                <a:latin typeface="Tw Cen MT Condensed" panose="020B0606020104020203" pitchFamily="34" charset="0"/>
              </a:rPr>
              <a:t>7 – Per la settima funzione carrello e bastato creare una nuova </a:t>
            </a:r>
            <a:r>
              <a:rPr lang="it-IT" sz="1800" b="1" dirty="0" err="1">
                <a:latin typeface="Tw Cen MT Condensed" panose="020B0606020104020203" pitchFamily="34" charset="0"/>
              </a:rPr>
              <a:t>struct</a:t>
            </a:r>
            <a:r>
              <a:rPr lang="it-IT" sz="1800" b="1" dirty="0">
                <a:latin typeface="Tw Cen MT Condensed" panose="020B0606020104020203" pitchFamily="34" charset="0"/>
              </a:rPr>
              <a:t> contenente la </a:t>
            </a:r>
            <a:r>
              <a:rPr lang="it-IT" sz="1800" b="1" dirty="0" err="1">
                <a:latin typeface="Tw Cen MT Condensed" panose="020B0606020104020203" pitchFamily="34" charset="0"/>
              </a:rPr>
              <a:t>struct</a:t>
            </a:r>
            <a:r>
              <a:rPr lang="it-IT" sz="1800" b="1" dirty="0">
                <a:latin typeface="Tw Cen MT Condensed" panose="020B0606020104020203" pitchFamily="34" charset="0"/>
              </a:rPr>
              <a:t> di un prodotto che veniva aggiunto 	all’acquistare dell’utente.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DE46CA-5606-3531-BEE9-FE584282F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5" y="2264808"/>
            <a:ext cx="3103809" cy="18040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24C88A-925B-6D6E-3060-E2829E265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35" y="1971817"/>
            <a:ext cx="458216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13454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138</TotalTime>
  <Words>430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Symbol</vt:lpstr>
      <vt:lpstr>Times New Roman</vt:lpstr>
      <vt:lpstr>Tw Cen MT</vt:lpstr>
      <vt:lpstr>Tw Cen MT Condensed</vt:lpstr>
      <vt:lpstr>Wingdings</vt:lpstr>
      <vt:lpstr>Circuito</vt:lpstr>
      <vt:lpstr>Circuito</vt:lpstr>
      <vt:lpstr>Strutturazione del progetto</vt:lpstr>
      <vt:lpstr>Presentazione standard di PowerPoint</vt:lpstr>
      <vt:lpstr>Presentazione standard di PowerPoint</vt:lpstr>
      <vt:lpstr>Presentazione standard di PowerPoint</vt:lpstr>
      <vt:lpstr>Le funzioni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Studente</dc:creator>
  <dc:description/>
  <cp:lastModifiedBy>mohammed makaoui</cp:lastModifiedBy>
  <cp:revision>10</cp:revision>
  <dcterms:created xsi:type="dcterms:W3CDTF">2023-05-10T08:29:29Z</dcterms:created>
  <dcterms:modified xsi:type="dcterms:W3CDTF">2023-05-18T00:36:12Z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