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8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1" r:id="rId12"/>
    <p:sldId id="265" r:id="rId13"/>
    <p:sldId id="287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6" r:id="rId30"/>
    <p:sldId id="284" r:id="rId31"/>
    <p:sldId id="282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B0654-8D7E-4017-B4D7-3FFF35062B8C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EE2D5-E268-45DF-B0C6-22D3DE8D2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470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EE2D5-E268-45DF-B0C6-22D3DE8D278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58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3710C-4A9A-F299-E402-9A8ED4752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FEF81F-34C8-B4EB-FE00-80231436A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A7DA0D-F53A-1F26-97A0-CAFF6BDC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48CA-68C9-45ED-8899-CC010F07C82E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CA4C3D-92C5-0770-7B13-A849463A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B53FEB-CE54-2816-B713-A97AC309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2844-7DFE-4E9A-9505-881C03BDF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57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71D68-151E-0465-6D70-78BF734E0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91187E-9912-7368-8EE0-92CD1D431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CCEA36-3B19-2AE1-622A-A6E7F27D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48CA-68C9-45ED-8899-CC010F07C82E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551656-85CB-6E1E-F1AE-5D928E63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013E4D-3696-883D-7622-62E49EE23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2844-7DFE-4E9A-9505-881C03BDF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36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547478-1D26-503D-0D6C-CE8D22C0D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471A39-D950-6C94-C2B4-9869AA160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B8ECF1-0253-9C79-7225-030206BFC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48CA-68C9-45ED-8899-CC010F07C82E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4EF54-ACA6-7BEE-EBE9-4D0DE04FB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65FF5-348B-73E9-246E-FB9DD2AF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2844-7DFE-4E9A-9505-881C03BDF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14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16C79-A81A-D43E-FC85-00B6E9DB0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84EF42-5382-473D-B8DF-B4A3730A7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481AD7-1474-CE7B-6479-034A3B868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48CA-68C9-45ED-8899-CC010F07C82E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58D5C0-FF19-BB11-0C2F-DE7571C72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D79149-2FDC-B2CA-E3B1-AD63B910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2844-7DFE-4E9A-9505-881C03BDF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15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6D553-9E30-2F7F-D1E6-43F90CCCD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BE683C-970F-3DF1-7DE2-6BB631F56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77B9D-3C18-C972-F96E-B52E8884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48CA-68C9-45ED-8899-CC010F07C82E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F8BF12-0535-5333-4C74-0FAA0A41C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61136-D502-2441-F3CD-321EAE99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2844-7DFE-4E9A-9505-881C03BDF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87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D2799-BEDB-C85B-23C5-F30226C1B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09FD4E-FD20-605C-0B64-3053DC2A2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81C0AF-EE84-379E-B9C1-9C5468C8A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7999D4-3974-7DC0-EDDF-0939B53C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48CA-68C9-45ED-8899-CC010F07C82E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C76DEE-880B-7B8F-BF6B-21D2DDDA3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91E745-615F-6BE5-6EB7-D6F24B0B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2844-7DFE-4E9A-9505-881C03BDF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77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D8B99-6B66-BBFF-DFC1-87AA0A176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39D3A-EF63-714F-A9D6-708904A4D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DCFECE-0C71-B5CE-E9C7-F01C5CEC1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B4C90A-57DB-0FAF-9FA6-13B40EAE9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320C49-3338-4F36-FCD8-C740A369B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8160B9-9BAB-FAA7-FC7A-6E42C5676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48CA-68C9-45ED-8899-CC010F07C82E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F3F6B3-E1B6-EEFF-EF5E-513534A7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EAB17E-3BB8-1DD9-2F3F-E981FC4F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2844-7DFE-4E9A-9505-881C03BDF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06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B2E68-3FFE-D76F-0F1A-2BBC1EB10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DCDEB3-CE85-A044-0AD2-767C1CD7A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48CA-68C9-45ED-8899-CC010F07C82E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0836E3-1F4B-3AFF-55FD-A75B1B8D1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0AF0A4-B37A-017E-BC2E-2681534F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2844-7DFE-4E9A-9505-881C03BDF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08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37B9A4-8F6B-5829-49D6-A5DCC6F5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48CA-68C9-45ED-8899-CC010F07C82E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A77734-DD05-A401-1C21-55E87BEC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27BD3F-8851-F124-948C-01197CDD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2844-7DFE-4E9A-9505-881C03BDF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818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76C40-5372-D3DE-EF2D-3773CB6D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1FC982-8590-1D3B-FB9A-5DB534756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531513-980D-11BB-A8A0-FA81BC512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AB6F01-58DF-835A-3B8C-75CB66FA1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48CA-68C9-45ED-8899-CC010F07C82E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C673BB-3C1A-4585-3A09-125F5A461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9A74E6-EB02-1157-01F7-53733869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2844-7DFE-4E9A-9505-881C03BDF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49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9A9A1-769C-5500-4CCA-30B403B5B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7CB7D9-31A5-C986-8396-48A20F39F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9338BD-BDDA-7A73-B6C0-5C3F3B943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A9C9F9-CEF6-E549-D66F-E1EDB5AA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48CA-68C9-45ED-8899-CC010F07C82E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C7B6E0-569D-6C9E-10FF-FE9C10FA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5D96BE-C2C8-92DB-EE94-04579F53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2844-7DFE-4E9A-9505-881C03BDF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40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E4D565-98A4-654C-1466-0C2ABAD5A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AE7165-A430-5D74-3735-4CCBD0F74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DA3700-17CD-B88E-4CEA-EC6A045B4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2448CA-68C9-45ED-8899-CC010F07C82E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E59E91-5E4F-35E1-5D39-18248D07C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6E7FEF-466C-5E3E-065E-C137B035B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C72844-7DFE-4E9A-9505-881C03BDF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06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intotherealworld.tistory.com/6" TargetMode="External"/><Relationship Id="rId2" Type="http://schemas.openxmlformats.org/officeDocument/2006/relationships/hyperlink" Target="https://blex.me/@baealex/%ED%95%9C%EA%B8%80-%EB%B6%84%EB%A6%AC-%EB%B3%91%ED%95%A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nluckyjung.github.io/cpp/2020/07/04/Use_Korean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F8000-50FB-D40A-DD07-8EC68D4C4B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한영타</a:t>
            </a:r>
            <a:r>
              <a:rPr lang="ko-KR" altLang="en-US" sz="4800" dirty="0"/>
              <a:t> 변환기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5E29C5-496A-CED8-9B47-41F67EE89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202412999 </a:t>
            </a:r>
            <a:r>
              <a:rPr lang="ko-KR" altLang="en-US" dirty="0"/>
              <a:t>양현성</a:t>
            </a:r>
            <a:endParaRPr lang="en-US" altLang="ko-KR" dirty="0"/>
          </a:p>
          <a:p>
            <a:r>
              <a:rPr lang="en-US" altLang="ko-KR" dirty="0"/>
              <a:t>C++ Term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280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3A415-9908-DCD4-DB22-D7ECC571D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6DF18-B935-D6D1-3249-B908ED5F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Explain - </a:t>
            </a:r>
            <a:r>
              <a:rPr lang="en-US" altLang="ko-KR" dirty="0" err="1"/>
              <a:t>Consts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8858E-8EFC-E50C-8954-7F9588872611}"/>
              </a:ext>
            </a:extLst>
          </p:cNvPr>
          <p:cNvSpPr txBox="1"/>
          <p:nvPr/>
        </p:nvSpPr>
        <p:spPr>
          <a:xfrm>
            <a:off x="6271491" y="5323664"/>
            <a:ext cx="5460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매칭되는 키의 한영 값</a:t>
            </a:r>
            <a:endParaRPr lang="en-US" altLang="ko-KR" dirty="0"/>
          </a:p>
          <a:p>
            <a:r>
              <a:rPr lang="en-US" altLang="ko-KR" dirty="0"/>
              <a:t>&amp; </a:t>
            </a:r>
            <a:r>
              <a:rPr lang="ko-KR" altLang="en-US" dirty="0"/>
              <a:t>초성</a:t>
            </a:r>
            <a:r>
              <a:rPr lang="en-US" altLang="ko-KR" dirty="0"/>
              <a:t>, </a:t>
            </a:r>
            <a:r>
              <a:rPr lang="ko-KR" altLang="en-US" dirty="0"/>
              <a:t>중성</a:t>
            </a:r>
            <a:r>
              <a:rPr lang="en-US" altLang="ko-KR" dirty="0"/>
              <a:t>, </a:t>
            </a:r>
            <a:r>
              <a:rPr lang="ko-KR" altLang="en-US" dirty="0"/>
              <a:t>종성 처리와 관련된 음절 값</a:t>
            </a:r>
            <a:endParaRPr lang="en-US" altLang="ko-KR" dirty="0"/>
          </a:p>
          <a:p>
            <a:r>
              <a:rPr lang="ko-KR" altLang="en-US" dirty="0"/>
              <a:t>선언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ED8964-2753-C8D0-829F-5F294D63F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1" y="1690688"/>
            <a:ext cx="4929725" cy="46323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ACE2D71-67E3-2997-48F0-2082B7905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382" y="1615246"/>
            <a:ext cx="4784436" cy="338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12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4ED54-2DD0-F46F-57D5-6919084F9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8E747-C9F3-216B-4ED2-79C8109A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Explain - </a:t>
            </a:r>
            <a:r>
              <a:rPr lang="en-US" altLang="ko-KR" dirty="0" err="1"/>
              <a:t>Consts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F49895-F65E-4760-8F1C-0E30C3A2345E}"/>
              </a:ext>
            </a:extLst>
          </p:cNvPr>
          <p:cNvSpPr txBox="1"/>
          <p:nvPr/>
        </p:nvSpPr>
        <p:spPr>
          <a:xfrm>
            <a:off x="4137892" y="4520981"/>
            <a:ext cx="4839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초성</a:t>
            </a:r>
            <a:r>
              <a:rPr lang="en-US" altLang="ko-KR" dirty="0"/>
              <a:t>, </a:t>
            </a:r>
            <a:r>
              <a:rPr lang="ko-KR" altLang="en-US" dirty="0"/>
              <a:t>중성</a:t>
            </a:r>
            <a:r>
              <a:rPr lang="en-US" altLang="ko-KR" dirty="0"/>
              <a:t>, </a:t>
            </a:r>
            <a:r>
              <a:rPr lang="ko-KR" altLang="en-US" dirty="0"/>
              <a:t>종성에 대해서 변환 공식을 위해</a:t>
            </a:r>
            <a:endParaRPr lang="en-US" altLang="ko-KR" dirty="0"/>
          </a:p>
          <a:p>
            <a:r>
              <a:rPr lang="ko-KR" altLang="en-US" dirty="0"/>
              <a:t>초</a:t>
            </a:r>
            <a:r>
              <a:rPr lang="en-US" altLang="ko-KR" dirty="0"/>
              <a:t>, </a:t>
            </a:r>
            <a:r>
              <a:rPr lang="ko-KR" altLang="en-US" dirty="0"/>
              <a:t>중</a:t>
            </a:r>
            <a:r>
              <a:rPr lang="en-US" altLang="ko-KR" dirty="0"/>
              <a:t>, </a:t>
            </a:r>
            <a:r>
              <a:rPr lang="ko-KR" altLang="en-US" dirty="0"/>
              <a:t>종성마다 인덱스 번호를 부여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5EC32D-06C7-2464-509A-3CFD88B0F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965" y="3047947"/>
            <a:ext cx="5906324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15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2BEFB-4916-EA02-BAA4-EADD52800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42804-1744-1404-55C8-AD691492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Explain - </a:t>
            </a:r>
            <a:r>
              <a:rPr lang="en-US" altLang="ko-KR" dirty="0" err="1"/>
              <a:t>KeyMap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D5A5A6-E339-A8ED-5E4B-43708A218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52" y="1761289"/>
            <a:ext cx="4622455" cy="47315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F5A8D2-8995-34F7-4D01-7BF36F85C047}"/>
              </a:ext>
            </a:extLst>
          </p:cNvPr>
          <p:cNvSpPr txBox="1"/>
          <p:nvPr/>
        </p:nvSpPr>
        <p:spPr>
          <a:xfrm>
            <a:off x="6846908" y="3031836"/>
            <a:ext cx="5460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생성자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미리 데이터와 개수를 </a:t>
            </a:r>
            <a:r>
              <a:rPr lang="ko-KR" altLang="en-US" dirty="0" err="1"/>
              <a:t>입력받고</a:t>
            </a:r>
            <a:endParaRPr lang="en-US" altLang="ko-KR" dirty="0"/>
          </a:p>
          <a:p>
            <a:r>
              <a:rPr lang="ko-KR" altLang="en-US" dirty="0"/>
              <a:t>   내부 </a:t>
            </a:r>
            <a:r>
              <a:rPr lang="en-US" altLang="ko-KR" dirty="0"/>
              <a:t>Vector</a:t>
            </a:r>
            <a:r>
              <a:rPr lang="ko-KR" altLang="en-US" dirty="0"/>
              <a:t>에 저장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insert()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키와 값을 삽입함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2806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2DB0B-1145-9CCF-113D-56A1958FB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34B31-C00B-BD2E-EBF1-72C6C6A69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Explain - </a:t>
            </a:r>
            <a:r>
              <a:rPr lang="en-US" altLang="ko-KR" dirty="0" err="1"/>
              <a:t>KeyMap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F20B5A-7100-8FEE-3214-CE3611D07E6E}"/>
              </a:ext>
            </a:extLst>
          </p:cNvPr>
          <p:cNvSpPr txBox="1"/>
          <p:nvPr/>
        </p:nvSpPr>
        <p:spPr>
          <a:xfrm>
            <a:off x="6615999" y="2348345"/>
            <a:ext cx="54609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find() &amp; </a:t>
            </a:r>
            <a:r>
              <a:rPr lang="en-US" altLang="ko-KR" dirty="0" err="1"/>
              <a:t>reverse_find</a:t>
            </a:r>
            <a:r>
              <a:rPr lang="en-US" altLang="ko-KR" dirty="0"/>
              <a:t>()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키 값을 기준으로 내부에 저장되어 있는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매칭되는 값을 가져옴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두 함수를 통해 양방향으로 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haskey</a:t>
            </a:r>
            <a:r>
              <a:rPr lang="en-US" altLang="ko-KR" dirty="0"/>
              <a:t>() (+overloads)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키</a:t>
            </a:r>
            <a:r>
              <a:rPr lang="en-US" altLang="ko-KR" dirty="0"/>
              <a:t>-</a:t>
            </a:r>
            <a:r>
              <a:rPr lang="ko-KR" altLang="en-US" dirty="0"/>
              <a:t>값 값이 내부에 저장되어 있는지 확인함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양방향으로 가능</a:t>
            </a:r>
            <a:r>
              <a:rPr lang="en-US" altLang="ko-KR" dirty="0"/>
              <a:t>(</a:t>
            </a:r>
            <a:r>
              <a:rPr lang="ko-KR" altLang="en-US" dirty="0"/>
              <a:t>오버로드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operator[] overload</a:t>
            </a:r>
          </a:p>
          <a:p>
            <a:r>
              <a:rPr lang="en-US" altLang="ko-KR" dirty="0"/>
              <a:t>- find()</a:t>
            </a:r>
            <a:r>
              <a:rPr lang="ko-KR" altLang="en-US" dirty="0"/>
              <a:t>에 대한 단순 </a:t>
            </a:r>
            <a:r>
              <a:rPr lang="en-US" altLang="ko-KR" dirty="0"/>
              <a:t>wrapping overload</a:t>
            </a:r>
            <a:r>
              <a:rPr lang="ko-KR" altLang="en-US" dirty="0"/>
              <a:t>임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213575-24A0-B1C1-B11B-96EE26283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0872"/>
            <a:ext cx="4041020" cy="527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84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263A3-1A63-D051-C210-6489D5491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1485C-F4FB-3AEE-B851-BEFCE7671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Explain - </a:t>
            </a:r>
            <a:r>
              <a:rPr lang="en-US" altLang="ko-KR" dirty="0" err="1"/>
              <a:t>AutoIncrIdxMap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56B63A-A8BF-CFD6-16AD-EEA8DD7BECD3}"/>
              </a:ext>
            </a:extLst>
          </p:cNvPr>
          <p:cNvSpPr txBox="1"/>
          <p:nvPr/>
        </p:nvSpPr>
        <p:spPr>
          <a:xfrm>
            <a:off x="7296138" y="2736702"/>
            <a:ext cx="5460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생성자</a:t>
            </a:r>
            <a:r>
              <a:rPr lang="en-US" altLang="ko-KR" dirty="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값 배열과 크기를 </a:t>
            </a:r>
            <a:r>
              <a:rPr lang="ko-KR" altLang="en-US" dirty="0" err="1"/>
              <a:t>입력받고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순차 번호를 </a:t>
            </a:r>
            <a:r>
              <a:rPr lang="ko-KR" altLang="en-US" dirty="0" err="1"/>
              <a:t>붙여줌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insert()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값을 삽입하고 순차 번호를 </a:t>
            </a:r>
            <a:r>
              <a:rPr lang="ko-KR" altLang="en-US" dirty="0" err="1"/>
              <a:t>붙여줌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get_idx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키 값에 맞는 번호를 </a:t>
            </a:r>
            <a:r>
              <a:rPr lang="ko-KR" altLang="en-US" dirty="0" err="1"/>
              <a:t>리턴함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3C2992-23C2-BA7C-7599-E05A2B7B7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52" y="1981203"/>
            <a:ext cx="5468113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66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EE65C-8691-205F-53C1-A3B041CA2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B941A-E1FE-33D3-C8BF-3E996653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Explain - </a:t>
            </a:r>
            <a:r>
              <a:rPr lang="en-US" altLang="ko-KR" dirty="0" err="1"/>
              <a:t>KeyboardLayout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8A5EA1-1F4F-8FCB-7455-CF277CE95EED}"/>
              </a:ext>
            </a:extLst>
          </p:cNvPr>
          <p:cNvSpPr txBox="1"/>
          <p:nvPr/>
        </p:nvSpPr>
        <p:spPr>
          <a:xfrm>
            <a:off x="7296138" y="2736702"/>
            <a:ext cx="5460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Virtual Class</a:t>
            </a:r>
          </a:p>
          <a:p>
            <a:endParaRPr lang="en-US" altLang="ko-KR" dirty="0"/>
          </a:p>
          <a:p>
            <a:r>
              <a:rPr lang="en-US" altLang="ko-KR" dirty="0" err="1"/>
              <a:t>ConvertStroke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단일 글자를 변환함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ConvertFullString</a:t>
            </a:r>
            <a:r>
              <a:rPr lang="en-US" altLang="ko-KR" dirty="0"/>
              <a:t>()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문자열을 </a:t>
            </a:r>
            <a:r>
              <a:rPr lang="ko-KR" altLang="en-US" dirty="0" err="1"/>
              <a:t>입력받고</a:t>
            </a:r>
            <a:r>
              <a:rPr lang="ko-KR" altLang="en-US" dirty="0"/>
              <a:t> 글자 단위로 쪼개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펼쳐진</a:t>
            </a:r>
            <a:r>
              <a:rPr lang="en-US" altLang="ko-KR" dirty="0"/>
              <a:t>(</a:t>
            </a:r>
            <a:r>
              <a:rPr lang="ko-KR" altLang="en-US" dirty="0"/>
              <a:t>합쳐지지 않은</a:t>
            </a:r>
            <a:r>
              <a:rPr lang="en-US" altLang="ko-KR" dirty="0"/>
              <a:t>) </a:t>
            </a:r>
            <a:r>
              <a:rPr lang="ko-KR" altLang="en-US" dirty="0"/>
              <a:t>글자로 바꿔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변환시킴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461E1B-8DF1-609D-C09A-04D97B5D8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85" y="2394604"/>
            <a:ext cx="6306430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74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6A987-9299-6022-1629-8A56DD5FB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6C937-35A2-DA9A-C76A-4823D16B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Explain - </a:t>
            </a:r>
            <a:r>
              <a:rPr lang="en-US" altLang="ko-KR" dirty="0" err="1"/>
              <a:t>KeyboardLayout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D3058-51AA-BAC9-AB7B-35B1355DA8A8}"/>
              </a:ext>
            </a:extLst>
          </p:cNvPr>
          <p:cNvSpPr txBox="1"/>
          <p:nvPr/>
        </p:nvSpPr>
        <p:spPr>
          <a:xfrm>
            <a:off x="6307848" y="2681192"/>
            <a:ext cx="5460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KeyboardLayout</a:t>
            </a:r>
            <a:r>
              <a:rPr lang="en-US" altLang="ko-KR" dirty="0"/>
              <a:t> Class</a:t>
            </a:r>
            <a:r>
              <a:rPr lang="ko-KR" altLang="en-US" dirty="0"/>
              <a:t>에 대한 자식 클래스</a:t>
            </a:r>
            <a:endParaRPr lang="en-US" altLang="ko-KR" dirty="0"/>
          </a:p>
          <a:p>
            <a:r>
              <a:rPr lang="ko-KR" altLang="en-US" dirty="0"/>
              <a:t>두벌식</a:t>
            </a:r>
            <a:r>
              <a:rPr lang="en-US" altLang="ko-KR" dirty="0"/>
              <a:t>(</a:t>
            </a:r>
            <a:r>
              <a:rPr lang="en-US" altLang="ko-KR" dirty="0" err="1"/>
              <a:t>Dubeolsik</a:t>
            </a:r>
            <a:r>
              <a:rPr lang="en-US" altLang="ko-KR" dirty="0"/>
              <a:t>) </a:t>
            </a:r>
            <a:r>
              <a:rPr lang="ko-KR" altLang="en-US" dirty="0"/>
              <a:t>클래스의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/>
              <a:t>Virtual Class</a:t>
            </a:r>
            <a:r>
              <a:rPr lang="ko-KR" altLang="en-US" dirty="0"/>
              <a:t>들에 대해서 구현함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내부 자판 정보는</a:t>
            </a:r>
            <a:endParaRPr lang="en-US" altLang="ko-KR" dirty="0"/>
          </a:p>
          <a:p>
            <a:r>
              <a:rPr lang="en-US" altLang="ko-KR" dirty="0" err="1"/>
              <a:t>KeyMap</a:t>
            </a:r>
            <a:r>
              <a:rPr lang="en-US" altLang="ko-KR" dirty="0"/>
              <a:t> </a:t>
            </a:r>
            <a:r>
              <a:rPr lang="ko-KR" altLang="en-US" dirty="0"/>
              <a:t>클래스로 저장함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이하 두벌식 세벌식</a:t>
            </a:r>
            <a:r>
              <a:rPr lang="en-US" altLang="ko-KR" dirty="0"/>
              <a:t>390 </a:t>
            </a:r>
            <a:r>
              <a:rPr lang="ko-KR" altLang="en-US" dirty="0" err="1"/>
              <a:t>세벌식최종</a:t>
            </a:r>
            <a:r>
              <a:rPr lang="ko-KR" altLang="en-US" dirty="0"/>
              <a:t> 클래스 동일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CD3B06-8350-6184-875F-EF8243EA4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100" y="1408689"/>
            <a:ext cx="3528773" cy="540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43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B93E9-E010-4139-0AA9-884A705DE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CE3E7-395C-A86A-90A8-CA1A669C2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Explain - </a:t>
            </a:r>
            <a:r>
              <a:rPr lang="en-US" altLang="ko-KR" dirty="0" err="1"/>
              <a:t>KeyboardLayout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12219A-5FFC-6E6F-3821-DF51CEE24D37}"/>
              </a:ext>
            </a:extLst>
          </p:cNvPr>
          <p:cNvSpPr txBox="1"/>
          <p:nvPr/>
        </p:nvSpPr>
        <p:spPr>
          <a:xfrm>
            <a:off x="6307848" y="2681192"/>
            <a:ext cx="5460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KeyboardLayout</a:t>
            </a:r>
            <a:r>
              <a:rPr lang="en-US" altLang="ko-KR" dirty="0"/>
              <a:t> Class</a:t>
            </a:r>
            <a:r>
              <a:rPr lang="ko-KR" altLang="en-US" dirty="0"/>
              <a:t>에 대한 자식 클래스</a:t>
            </a:r>
            <a:endParaRPr lang="en-US" altLang="ko-KR" dirty="0"/>
          </a:p>
          <a:p>
            <a:r>
              <a:rPr lang="ko-KR" altLang="en-US" dirty="0"/>
              <a:t>두벌식</a:t>
            </a:r>
            <a:r>
              <a:rPr lang="en-US" altLang="ko-KR" dirty="0"/>
              <a:t>(</a:t>
            </a:r>
            <a:r>
              <a:rPr lang="en-US" altLang="ko-KR" dirty="0" err="1"/>
              <a:t>Dubeolsik</a:t>
            </a:r>
            <a:r>
              <a:rPr lang="en-US" altLang="ko-KR" dirty="0"/>
              <a:t>) </a:t>
            </a:r>
            <a:r>
              <a:rPr lang="ko-KR" altLang="en-US" dirty="0"/>
              <a:t>클래스의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/>
              <a:t>Virtual Class</a:t>
            </a:r>
            <a:r>
              <a:rPr lang="ko-KR" altLang="en-US" dirty="0"/>
              <a:t>들에 대해서 구현함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내부 자판 정보는</a:t>
            </a:r>
            <a:endParaRPr lang="en-US" altLang="ko-KR" dirty="0"/>
          </a:p>
          <a:p>
            <a:r>
              <a:rPr lang="en-US" altLang="ko-KR" dirty="0" err="1"/>
              <a:t>KeyMap</a:t>
            </a:r>
            <a:r>
              <a:rPr lang="en-US" altLang="ko-KR" dirty="0"/>
              <a:t> </a:t>
            </a:r>
            <a:r>
              <a:rPr lang="ko-KR" altLang="en-US" dirty="0"/>
              <a:t>클래스로 저장함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이하 두벌식 세벌식</a:t>
            </a:r>
            <a:r>
              <a:rPr lang="en-US" altLang="ko-KR" dirty="0"/>
              <a:t>390 </a:t>
            </a:r>
            <a:r>
              <a:rPr lang="ko-KR" altLang="en-US" dirty="0" err="1"/>
              <a:t>세벌식최종</a:t>
            </a:r>
            <a:r>
              <a:rPr lang="ko-KR" altLang="en-US" dirty="0"/>
              <a:t> 클래스 동일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ED8316-7D75-D4FE-DE5C-DDBBAAAE7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100" y="1408689"/>
            <a:ext cx="3528773" cy="540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00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1FC40-1DE3-B7BC-3A0C-7AC399E12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D3487-2EF6-384E-964E-C02574161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Explain – Jamo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B569BA-1046-544D-F656-F9E4EDC3EC1A}"/>
              </a:ext>
            </a:extLst>
          </p:cNvPr>
          <p:cNvSpPr txBox="1"/>
          <p:nvPr/>
        </p:nvSpPr>
        <p:spPr>
          <a:xfrm>
            <a:off x="7259193" y="2607301"/>
            <a:ext cx="54609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자모 데이터</a:t>
            </a:r>
            <a:endParaRPr lang="en-US" altLang="ko-KR" dirty="0"/>
          </a:p>
          <a:p>
            <a:r>
              <a:rPr lang="ko-KR" altLang="en-US" dirty="0"/>
              <a:t>자모 초</a:t>
            </a:r>
            <a:r>
              <a:rPr lang="en-US" altLang="ko-KR" dirty="0"/>
              <a:t>, </a:t>
            </a:r>
            <a:r>
              <a:rPr lang="ko-KR" altLang="en-US" dirty="0"/>
              <a:t>중</a:t>
            </a:r>
            <a:r>
              <a:rPr lang="en-US" altLang="ko-KR" dirty="0"/>
              <a:t>, </a:t>
            </a:r>
            <a:r>
              <a:rPr lang="ko-KR" altLang="en-US" dirty="0"/>
              <a:t>종</a:t>
            </a:r>
            <a:r>
              <a:rPr lang="en-US" altLang="ko-KR" dirty="0"/>
              <a:t>, </a:t>
            </a:r>
            <a:r>
              <a:rPr lang="ko-KR" altLang="en-US" dirty="0"/>
              <a:t>합친 문자 저장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생성자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초</a:t>
            </a:r>
            <a:r>
              <a:rPr lang="en-US" altLang="ko-KR" dirty="0"/>
              <a:t>, </a:t>
            </a:r>
            <a:r>
              <a:rPr lang="ko-KR" altLang="en-US" dirty="0"/>
              <a:t>중</a:t>
            </a:r>
            <a:r>
              <a:rPr lang="en-US" altLang="ko-KR" dirty="0"/>
              <a:t>, </a:t>
            </a:r>
            <a:r>
              <a:rPr lang="ko-KR" altLang="en-US" dirty="0"/>
              <a:t>종성 받은 뒤 합쳐서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합친 글자 멤버 변수에 저장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단일 글자일 경우</a:t>
            </a:r>
            <a:r>
              <a:rPr lang="en-US" altLang="ko-KR" dirty="0"/>
              <a:t>(</a:t>
            </a:r>
            <a:r>
              <a:rPr lang="ko-KR" altLang="en-US" dirty="0"/>
              <a:t>한글이 아님</a:t>
            </a:r>
            <a:r>
              <a:rPr lang="en-US" altLang="ko-KR" dirty="0"/>
              <a:t>, </a:t>
            </a:r>
            <a:r>
              <a:rPr lang="ko-KR" altLang="en-US" dirty="0"/>
              <a:t>예외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그냥 합친 글자에 그대로 저장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get_merged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합친 글자 멤버 변수 가져오기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156A28-02C8-4AC6-4C02-F2E6ED233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44" y="1440873"/>
            <a:ext cx="6707594" cy="541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97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97559-B9E1-42A8-1F7D-0D1C5331F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1C379-6F7A-02AC-2CC3-54D7035C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Explain – </a:t>
            </a:r>
            <a:r>
              <a:rPr lang="en-US" altLang="ko-KR" dirty="0" err="1"/>
              <a:t>JamoMerge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8CBEC7-7F4C-F458-9308-41F0591DFE85}"/>
              </a:ext>
            </a:extLst>
          </p:cNvPr>
          <p:cNvSpPr txBox="1"/>
          <p:nvPr/>
        </p:nvSpPr>
        <p:spPr>
          <a:xfrm>
            <a:off x="6594175" y="2662719"/>
            <a:ext cx="5460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풀어진 자모들을 하나의 글자로 합치는 클래스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toUnicodeCode</a:t>
            </a:r>
            <a:r>
              <a:rPr lang="en-US" altLang="ko-KR" dirty="0"/>
              <a:t>()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해당하는 하나의 문자의 유니코드 번호 값 가져옴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err="1"/>
              <a:t>isJaum</a:t>
            </a:r>
            <a:r>
              <a:rPr lang="en-US" altLang="ko-KR" dirty="0"/>
              <a:t>() &amp; </a:t>
            </a:r>
            <a:r>
              <a:rPr lang="en-US" altLang="ko-KR" dirty="0" err="1"/>
              <a:t>isMoum</a:t>
            </a:r>
            <a:r>
              <a:rPr lang="en-US" altLang="ko-KR" dirty="0"/>
              <a:t>() &amp; </a:t>
            </a:r>
            <a:r>
              <a:rPr lang="en-US" altLang="ko-KR" dirty="0" err="1"/>
              <a:t>isKOR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자음</a:t>
            </a:r>
            <a:r>
              <a:rPr lang="en-US" altLang="ko-KR" dirty="0"/>
              <a:t>, </a:t>
            </a:r>
            <a:r>
              <a:rPr lang="ko-KR" altLang="en-US" dirty="0"/>
              <a:t>모음</a:t>
            </a:r>
            <a:r>
              <a:rPr lang="en-US" altLang="ko-KR" dirty="0"/>
              <a:t>, </a:t>
            </a:r>
            <a:r>
              <a:rPr lang="ko-KR" altLang="en-US" dirty="0"/>
              <a:t>한국어 글자인지 판별</a:t>
            </a:r>
            <a:r>
              <a:rPr lang="en-US" altLang="ko-KR" dirty="0"/>
              <a:t>(bool)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258505-4565-8FAF-BDA5-C128B13E8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08" y="1348509"/>
            <a:ext cx="5143523" cy="550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4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05A32-C6C9-23CF-9837-0EDC4D19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6F8172-8772-4BAC-F8D0-3EBFFDF0A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/>
              <a:t>본 프로그램은 </a:t>
            </a:r>
            <a:r>
              <a:rPr lang="ko-KR" altLang="en-US" dirty="0" err="1"/>
              <a:t>한영타</a:t>
            </a:r>
            <a:r>
              <a:rPr lang="ko-KR" altLang="en-US" dirty="0"/>
              <a:t> 변환 프로그램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최초 아이디어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Linux </a:t>
            </a:r>
            <a:r>
              <a:rPr lang="ko-KR" altLang="en-US" dirty="0"/>
              <a:t>사용 중 </a:t>
            </a:r>
            <a:r>
              <a:rPr lang="en-US" altLang="ko-KR" dirty="0"/>
              <a:t>IM</a:t>
            </a:r>
            <a:r>
              <a:rPr lang="ko-KR" altLang="en-US" dirty="0"/>
              <a:t>이 제대로 작동하지 않아 한국어 입력 불가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키보드 배열에 따라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영어로 입력해도 한국어 문자로 바꿔주는 사이트 존재 </a:t>
            </a:r>
            <a:r>
              <a:rPr lang="en-US" altLang="ko-KR" dirty="0"/>
              <a:t>&amp;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해당 사이트에서 영감을 얻어 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1074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6C731-C1E6-2015-07E2-B460792D8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6D738-30E6-1BB0-D375-6F4673BD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Explain – </a:t>
            </a:r>
            <a:r>
              <a:rPr lang="en-US" altLang="ko-KR" dirty="0" err="1"/>
              <a:t>JamoMerge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89D60F-8FCE-578C-A8D5-21D43643008D}"/>
              </a:ext>
            </a:extLst>
          </p:cNvPr>
          <p:cNvSpPr txBox="1"/>
          <p:nvPr/>
        </p:nvSpPr>
        <p:spPr>
          <a:xfrm>
            <a:off x="6546273" y="3078355"/>
            <a:ext cx="5460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doMerge</a:t>
            </a:r>
            <a:r>
              <a:rPr lang="en-US" altLang="ko-KR" dirty="0"/>
              <a:t>()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내부에 저장되어 있는 쪼개진 글자를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초</a:t>
            </a:r>
            <a:r>
              <a:rPr lang="en-US" altLang="ko-KR" dirty="0"/>
              <a:t>/</a:t>
            </a:r>
            <a:r>
              <a:rPr lang="ko-KR" altLang="en-US" dirty="0"/>
              <a:t>중</a:t>
            </a:r>
            <a:r>
              <a:rPr lang="en-US" altLang="ko-KR" dirty="0"/>
              <a:t>/</a:t>
            </a:r>
            <a:r>
              <a:rPr lang="ko-KR" altLang="en-US" dirty="0"/>
              <a:t>종성으로 구별하고 이를 합친 뒤에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내부 </a:t>
            </a:r>
            <a:r>
              <a:rPr lang="en-US" altLang="ko-KR" dirty="0"/>
              <a:t>Jamo Vector</a:t>
            </a:r>
            <a:r>
              <a:rPr lang="ko-KR" altLang="en-US" dirty="0"/>
              <a:t>에 저장함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(</a:t>
            </a:r>
            <a:r>
              <a:rPr lang="ko-KR" altLang="en-US" dirty="0"/>
              <a:t>알고리즘 구현</a:t>
            </a:r>
            <a:r>
              <a:rPr lang="en-US" altLang="ko-KR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D29BEB-81E3-D966-B885-AB7D3BF29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49" y="1440873"/>
            <a:ext cx="4464057" cy="541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34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61256-5FB6-FF2D-3D66-22A5F9FB2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09A22-E1E7-B6A3-BACE-A8CE5B66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Explain – </a:t>
            </a:r>
            <a:r>
              <a:rPr lang="en-US" altLang="ko-KR" dirty="0" err="1"/>
              <a:t>InputConverter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F39B84-C89A-C1AA-A4AD-8FD64E03FC2E}"/>
              </a:ext>
            </a:extLst>
          </p:cNvPr>
          <p:cNvSpPr txBox="1"/>
          <p:nvPr/>
        </p:nvSpPr>
        <p:spPr>
          <a:xfrm>
            <a:off x="6305887" y="3262944"/>
            <a:ext cx="5460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생성자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내부에 미리 </a:t>
            </a:r>
            <a:r>
              <a:rPr lang="en-US" altLang="ko-KR" dirty="0" err="1"/>
              <a:t>KeyboardLayout</a:t>
            </a:r>
            <a:r>
              <a:rPr lang="ko-KR" altLang="en-US" dirty="0"/>
              <a:t>들을 생성해놓고</a:t>
            </a:r>
            <a:endParaRPr lang="en-US" altLang="ko-KR" dirty="0"/>
          </a:p>
          <a:p>
            <a:r>
              <a:rPr lang="en-US" altLang="ko-KR" dirty="0"/>
              <a:t>    key</a:t>
            </a:r>
            <a:r>
              <a:rPr lang="ko-KR" altLang="en-US" dirty="0"/>
              <a:t>를 통해 바로 인스턴스를 </a:t>
            </a:r>
            <a:r>
              <a:rPr lang="ko-KR" altLang="en-US" dirty="0" err="1"/>
              <a:t>가져올수</a:t>
            </a:r>
            <a:r>
              <a:rPr lang="ko-KR" altLang="en-US" dirty="0"/>
              <a:t> 있도록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미리 생성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3C7CA1-C890-DF9D-CBAD-F2A72ED5B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14" y="1348509"/>
            <a:ext cx="4404994" cy="550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74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BF25A-D272-D53E-5327-87DE3AE8A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012FE-378F-E3C6-38E9-A7978B4D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Explain – </a:t>
            </a:r>
            <a:r>
              <a:rPr lang="en-US" altLang="ko-KR" dirty="0" err="1"/>
              <a:t>InputConverter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19FF9-46EE-CFC6-6015-7D0BD4BFB938}"/>
              </a:ext>
            </a:extLst>
          </p:cNvPr>
          <p:cNvSpPr txBox="1"/>
          <p:nvPr/>
        </p:nvSpPr>
        <p:spPr>
          <a:xfrm>
            <a:off x="6345382" y="2346036"/>
            <a:ext cx="5292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SetConvertOrder</a:t>
            </a:r>
            <a:r>
              <a:rPr lang="en-US" altLang="ko-KR" dirty="0"/>
              <a:t>() &amp;  </a:t>
            </a:r>
            <a:r>
              <a:rPr lang="en-US" altLang="ko-KR" dirty="0" err="1"/>
              <a:t>GetCurrentKeyboardMap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SetKeyboardMap</a:t>
            </a:r>
            <a:r>
              <a:rPr lang="en-US" altLang="ko-KR" dirty="0"/>
              <a:t>() &amp;  </a:t>
            </a:r>
            <a:r>
              <a:rPr lang="en-US" altLang="ko-KR" dirty="0" err="1"/>
              <a:t>GetCurrentOrder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현재 배열</a:t>
            </a:r>
            <a:r>
              <a:rPr lang="en-US" altLang="ko-KR" dirty="0"/>
              <a:t>, </a:t>
            </a:r>
            <a:r>
              <a:rPr lang="ko-KR" altLang="en-US" dirty="0"/>
              <a:t>변환 방향에 대한 </a:t>
            </a:r>
            <a:r>
              <a:rPr lang="en-US" altLang="ko-KR" dirty="0"/>
              <a:t>Getter/Setter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Convert()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문자열을 </a:t>
            </a:r>
            <a:r>
              <a:rPr lang="ko-KR" altLang="en-US" dirty="0" err="1"/>
              <a:t>입력받고</a:t>
            </a:r>
            <a:r>
              <a:rPr lang="ko-KR" altLang="en-US" dirty="0"/>
              <a:t> 이를 현재 선택된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배열 </a:t>
            </a:r>
            <a:r>
              <a:rPr lang="en-US" altLang="ko-KR" dirty="0"/>
              <a:t>/ </a:t>
            </a:r>
            <a:r>
              <a:rPr lang="ko-KR" altLang="en-US" dirty="0"/>
              <a:t>방향에 대해서 </a:t>
            </a:r>
            <a:r>
              <a:rPr lang="en-US" altLang="ko-KR" dirty="0" err="1"/>
              <a:t>KeyboardLayout</a:t>
            </a:r>
            <a:r>
              <a:rPr lang="ko-KR" altLang="en-US" dirty="0"/>
              <a:t>에 넘김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C3517B3-851C-83F7-51D0-18D3FD9B8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7" y="2105026"/>
            <a:ext cx="5690260" cy="353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40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B765F-7994-273F-4C68-091873675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4094EB-9CD1-679A-FF29-36E6761F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Explain – </a:t>
            </a:r>
            <a:r>
              <a:rPr lang="en-US" altLang="ko-KR" dirty="0" err="1"/>
              <a:t>PromptInterface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B74834-4F3F-C9FB-AE7C-D30AB72AA208}"/>
              </a:ext>
            </a:extLst>
          </p:cNvPr>
          <p:cNvSpPr txBox="1"/>
          <p:nvPr/>
        </p:nvSpPr>
        <p:spPr>
          <a:xfrm>
            <a:off x="6345382" y="2346036"/>
            <a:ext cx="52924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모두 보조적인 용도의 </a:t>
            </a:r>
            <a:r>
              <a:rPr lang="en-US" altLang="ko-KR" dirty="0"/>
              <a:t>Code</a:t>
            </a:r>
          </a:p>
          <a:p>
            <a:endParaRPr lang="en-US" altLang="ko-KR" dirty="0"/>
          </a:p>
          <a:p>
            <a:r>
              <a:rPr lang="en-US" altLang="ko-KR" dirty="0" err="1"/>
              <a:t>getKeyTypeStr</a:t>
            </a:r>
            <a:r>
              <a:rPr lang="en-US" altLang="ko-KR" dirty="0"/>
              <a:t>()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배열 </a:t>
            </a:r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ko-KR" altLang="en-US" dirty="0"/>
              <a:t>데이터에 대해 이름을 변환함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err="1"/>
              <a:t>getKoConverted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InputConverter</a:t>
            </a:r>
            <a:r>
              <a:rPr lang="ko-KR" altLang="en-US" dirty="0"/>
              <a:t>에 문자열을 넘겨서 </a:t>
            </a:r>
            <a:r>
              <a:rPr lang="ko-KR" altLang="en-US" dirty="0" err="1"/>
              <a:t>변환받음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08F179-EC9C-4612-50A6-25B25FC9C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536509"/>
            <a:ext cx="5403606" cy="503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10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2FFCB-000D-1217-481F-97B012E09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23B95-0261-6CF6-AEC8-E39BF2B9E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Explain – </a:t>
            </a:r>
            <a:r>
              <a:rPr lang="en-US" altLang="ko-KR" dirty="0" err="1"/>
              <a:t>PromptInterface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0E0C77-94D8-6E61-7D69-4C98F2DC8EA6}"/>
              </a:ext>
            </a:extLst>
          </p:cNvPr>
          <p:cNvSpPr txBox="1"/>
          <p:nvPr/>
        </p:nvSpPr>
        <p:spPr>
          <a:xfrm>
            <a:off x="803564" y="5497052"/>
            <a:ext cx="650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convertPrompt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키보드를 </a:t>
            </a:r>
            <a:r>
              <a:rPr lang="ko-KR" altLang="en-US" dirty="0" err="1"/>
              <a:t>입력받고</a:t>
            </a:r>
            <a:r>
              <a:rPr lang="ko-KR" altLang="en-US" dirty="0"/>
              <a:t> 이를 변환시켜 출력하는 프롬프트 </a:t>
            </a:r>
            <a:r>
              <a:rPr lang="en-US" altLang="ko-KR" dirty="0"/>
              <a:t>(</a:t>
            </a:r>
            <a:r>
              <a:rPr lang="ko-KR" altLang="en-US" dirty="0"/>
              <a:t>메뉴</a:t>
            </a:r>
            <a:r>
              <a:rPr lang="en-US" altLang="ko-KR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5DE96A-51C3-B4CE-53E0-B231B71A4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37" y="1360948"/>
            <a:ext cx="10659963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05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E7A29-176E-B09E-D02D-944182C4D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2EC25-4AA7-3B6A-D7A5-91A580C2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Explain – </a:t>
            </a:r>
            <a:r>
              <a:rPr lang="en-US" altLang="ko-KR" dirty="0" err="1"/>
              <a:t>PromptInterface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3495A6-1252-CADB-BF46-7F5CE09A6C1A}"/>
              </a:ext>
            </a:extLst>
          </p:cNvPr>
          <p:cNvSpPr txBox="1"/>
          <p:nvPr/>
        </p:nvSpPr>
        <p:spPr>
          <a:xfrm>
            <a:off x="5200073" y="6169709"/>
            <a:ext cx="650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selectedKeyboardTypePrompt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변환할</a:t>
            </a:r>
            <a:r>
              <a:rPr lang="en-US" altLang="ko-KR" dirty="0"/>
              <a:t> </a:t>
            </a:r>
            <a:r>
              <a:rPr lang="ko-KR" altLang="en-US" dirty="0"/>
              <a:t>배열과 관련해서 설정을 제공하는 프롬프트 </a:t>
            </a:r>
            <a:r>
              <a:rPr lang="en-US" altLang="ko-KR" dirty="0"/>
              <a:t>(</a:t>
            </a:r>
            <a:r>
              <a:rPr lang="ko-KR" altLang="en-US" dirty="0"/>
              <a:t>메뉴</a:t>
            </a:r>
            <a:r>
              <a:rPr lang="en-US" altLang="ko-KR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AF4472-DB51-B594-01FD-5F033E91E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95" y="1359910"/>
            <a:ext cx="7662432" cy="482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61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DD31F-AE23-7EEA-02C4-C6D68D3D9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10880-B4AE-D37F-42ED-849BA37CA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Explain – </a:t>
            </a:r>
            <a:r>
              <a:rPr lang="en-US" altLang="ko-KR" dirty="0" err="1"/>
              <a:t>PromptInterface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9787F4-A5B8-E595-4374-4FD714DCDF04}"/>
              </a:ext>
            </a:extLst>
          </p:cNvPr>
          <p:cNvSpPr txBox="1"/>
          <p:nvPr/>
        </p:nvSpPr>
        <p:spPr>
          <a:xfrm>
            <a:off x="6096000" y="2853854"/>
            <a:ext cx="650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Menu()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메인 메뉴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convertPrompt</a:t>
            </a:r>
            <a:r>
              <a:rPr lang="en-US" altLang="ko-KR" dirty="0"/>
              <a:t>() </a:t>
            </a:r>
            <a:r>
              <a:rPr lang="ko-KR" altLang="en-US" dirty="0"/>
              <a:t>메뉴와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selectedKeyboardTypePrompt</a:t>
            </a:r>
            <a:r>
              <a:rPr lang="en-US" altLang="ko-KR" dirty="0"/>
              <a:t>() </a:t>
            </a:r>
            <a:r>
              <a:rPr lang="ko-KR" altLang="en-US" dirty="0"/>
              <a:t>메뉴로 넘어가거나</a:t>
            </a:r>
            <a:endParaRPr lang="en-US" altLang="ko-KR" dirty="0"/>
          </a:p>
          <a:p>
            <a:r>
              <a:rPr lang="en-US" altLang="ko-KR" dirty="0"/>
              <a:t>    Exit</a:t>
            </a:r>
            <a:r>
              <a:rPr lang="ko-KR" altLang="en-US" dirty="0" err="1"/>
              <a:t>할수</a:t>
            </a:r>
            <a:r>
              <a:rPr lang="ko-KR" altLang="en-US" dirty="0"/>
              <a:t> 있음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11F6BC-8992-F3D1-3E30-5830A084E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30" y="1426622"/>
            <a:ext cx="5430350" cy="538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72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66579-4113-2A50-76EB-3BE58EBDF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1EC1F-4212-621E-D08D-42553F0A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Explain – Entry Point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2D81D8-7CDA-1929-4E1E-DD7C47EF4663}"/>
              </a:ext>
            </a:extLst>
          </p:cNvPr>
          <p:cNvSpPr txBox="1"/>
          <p:nvPr/>
        </p:nvSpPr>
        <p:spPr>
          <a:xfrm>
            <a:off x="5689600" y="3375084"/>
            <a:ext cx="650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main()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PromptInterface</a:t>
            </a:r>
            <a:r>
              <a:rPr lang="ko-KR" altLang="en-US" dirty="0"/>
              <a:t>를 생성하고 메인 메뉴를 호출함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A163C9-B7D4-B38E-8B47-3DF574027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744" y="3007591"/>
            <a:ext cx="2905530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9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3CB9E-345A-AC8A-898E-A7FB2EDC0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9AF7B-C54F-5322-A511-7D7013C55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Demo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9D65FE-18DF-E637-D52A-1C39A1998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18" y="1690688"/>
            <a:ext cx="3924848" cy="33818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3C0829-DACA-52F5-5910-B03A9C75B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839" y="2646507"/>
            <a:ext cx="3734321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56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A3C42-7F1A-FC3B-DC94-6FF5080D8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DF9DD-14E1-26CA-DF99-997FAC7BF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Demo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975E7D-5817-3C75-97C0-09D945278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93" y="2083088"/>
            <a:ext cx="3734321" cy="39629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BEB5CB2-5E76-F25F-C64A-889374FBB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64167"/>
            <a:ext cx="4763165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7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E706F-4A77-93CF-97D5-E0017288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Structure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0EF596A-912F-31CA-4432-E9F24BDD2F39}"/>
              </a:ext>
            </a:extLst>
          </p:cNvPr>
          <p:cNvSpPr/>
          <p:nvPr/>
        </p:nvSpPr>
        <p:spPr>
          <a:xfrm>
            <a:off x="1542473" y="2262909"/>
            <a:ext cx="2909454" cy="16348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class </a:t>
            </a:r>
            <a:r>
              <a:rPr lang="en-US" altLang="ko-KR" dirty="0" err="1">
                <a:solidFill>
                  <a:schemeClr val="bg1"/>
                </a:solidFill>
              </a:rPr>
              <a:t>KeyMap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B116FF-8A96-A4D0-47A1-4EA392431271}"/>
              </a:ext>
            </a:extLst>
          </p:cNvPr>
          <p:cNvSpPr/>
          <p:nvPr/>
        </p:nvSpPr>
        <p:spPr>
          <a:xfrm>
            <a:off x="1542473" y="4202545"/>
            <a:ext cx="2909454" cy="16348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Class</a:t>
            </a:r>
          </a:p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AutoIncreaseIndexMap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EA95B0-9ADF-0E99-8650-135EDA51AD00}"/>
              </a:ext>
            </a:extLst>
          </p:cNvPr>
          <p:cNvSpPr txBox="1"/>
          <p:nvPr/>
        </p:nvSpPr>
        <p:spPr>
          <a:xfrm>
            <a:off x="1229591" y="1643033"/>
            <a:ext cx="3535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Custom Data Structure Class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0F58EF-9502-54ED-6883-625ABB32EBAE}"/>
              </a:ext>
            </a:extLst>
          </p:cNvPr>
          <p:cNvSpPr txBox="1"/>
          <p:nvPr/>
        </p:nvSpPr>
        <p:spPr>
          <a:xfrm>
            <a:off x="5874328" y="2618662"/>
            <a:ext cx="5301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키 </a:t>
            </a:r>
            <a:r>
              <a:rPr lang="en-US" altLang="ko-KR" dirty="0"/>
              <a:t>: </a:t>
            </a:r>
            <a:r>
              <a:rPr lang="ko-KR" altLang="en-US" dirty="0"/>
              <a:t>값을 </a:t>
            </a:r>
            <a:r>
              <a:rPr lang="en-US" altLang="ko-KR" dirty="0"/>
              <a:t>1:1</a:t>
            </a:r>
            <a:r>
              <a:rPr lang="ko-KR" altLang="en-US" dirty="0"/>
              <a:t>로 가지고 있는 커스텀 </a:t>
            </a:r>
            <a:r>
              <a:rPr lang="ko-KR" altLang="en-US" dirty="0" err="1"/>
              <a:t>키맵</a:t>
            </a:r>
            <a:endParaRPr lang="en-US" altLang="ko-KR" dirty="0"/>
          </a:p>
          <a:p>
            <a:r>
              <a:rPr lang="ko-KR" altLang="en-US" dirty="0"/>
              <a:t>키로 대응하는 값을 찾을 수 있음</a:t>
            </a:r>
            <a:endParaRPr lang="en-US" altLang="ko-KR" dirty="0"/>
          </a:p>
          <a:p>
            <a:r>
              <a:rPr lang="ko-KR" altLang="en-US" dirty="0"/>
              <a:t>거꾸로 값으로도 키를 찾을 수 있음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714839-9739-B984-8F31-DA9D56CEB0A7}"/>
              </a:ext>
            </a:extLst>
          </p:cNvPr>
          <p:cNvSpPr txBox="1"/>
          <p:nvPr/>
        </p:nvSpPr>
        <p:spPr>
          <a:xfrm>
            <a:off x="5874328" y="4558298"/>
            <a:ext cx="5301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키에 따라 하나씩 인덱스 번호를 자동으로</a:t>
            </a:r>
            <a:endParaRPr lang="en-US" altLang="ko-KR" dirty="0"/>
          </a:p>
          <a:p>
            <a:r>
              <a:rPr lang="ko-KR" altLang="en-US" dirty="0"/>
              <a:t>붙여주는 커스텀 </a:t>
            </a:r>
            <a:r>
              <a:rPr lang="ko-KR" altLang="en-US" dirty="0" err="1"/>
              <a:t>키맵</a:t>
            </a:r>
            <a:endParaRPr lang="en-US" altLang="ko-KR" dirty="0"/>
          </a:p>
          <a:p>
            <a:r>
              <a:rPr lang="ko-KR" altLang="en-US" dirty="0"/>
              <a:t>키로 조회 가능함</a:t>
            </a:r>
          </a:p>
        </p:txBody>
      </p:sp>
    </p:spTree>
    <p:extLst>
      <p:ext uri="{BB962C8B-B14F-4D97-AF65-F5344CB8AC3E}">
        <p14:creationId xmlns:p14="http://schemas.microsoft.com/office/powerpoint/2010/main" val="545534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C1010-20BF-019F-D218-037C3A9F7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1BFEE-5C58-4DEA-53CF-60C1E8A66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52C69-6F8C-5584-031E-ED84045367C2}"/>
              </a:ext>
            </a:extLst>
          </p:cNvPr>
          <p:cNvSpPr txBox="1"/>
          <p:nvPr/>
        </p:nvSpPr>
        <p:spPr>
          <a:xfrm>
            <a:off x="838200" y="2022764"/>
            <a:ext cx="105156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50"/>
              </a:lnSpc>
            </a:pPr>
            <a:r>
              <a:rPr lang="ko-KR" altLang="en-US" b="0" dirty="0">
                <a:solidFill>
                  <a:srgbClr val="F8F8F2"/>
                </a:solidFill>
                <a:effectLst/>
                <a:latin typeface="+mj-lt"/>
                <a:hlinkClick r:id="rId2"/>
              </a:rPr>
              <a:t>자바스크립트 한글 음절 분리 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+mj-lt"/>
                <a:hlinkClick r:id="rId2"/>
              </a:rPr>
              <a:t>/ </a:t>
            </a:r>
            <a:r>
              <a:rPr lang="ko-KR" altLang="en-US" b="0" dirty="0">
                <a:solidFill>
                  <a:srgbClr val="F8F8F2"/>
                </a:solidFill>
                <a:effectLst/>
                <a:latin typeface="+mj-lt"/>
                <a:hlinkClick r:id="rId2"/>
              </a:rPr>
              <a:t>음소 병합</a:t>
            </a:r>
            <a:endParaRPr lang="en-US" altLang="ko-KR" b="0" dirty="0">
              <a:solidFill>
                <a:srgbClr val="F8F8F2"/>
              </a:solidFill>
              <a:effectLst/>
              <a:latin typeface="+mj-lt"/>
            </a:endParaRPr>
          </a:p>
          <a:p>
            <a:pPr>
              <a:lnSpc>
                <a:spcPts val="1350"/>
              </a:lnSpc>
            </a:pPr>
            <a:endParaRPr lang="en-US" altLang="ko-KR" b="0" dirty="0">
              <a:solidFill>
                <a:srgbClr val="F8F8F2"/>
              </a:solidFill>
              <a:effectLst/>
              <a:latin typeface="+mj-lt"/>
            </a:endParaRPr>
          </a:p>
          <a:p>
            <a:pPr>
              <a:lnSpc>
                <a:spcPts val="1350"/>
              </a:lnSpc>
            </a:pPr>
            <a:r>
              <a:rPr lang="en-US" altLang="ko-KR" dirty="0">
                <a:solidFill>
                  <a:srgbClr val="F8F8F2"/>
                </a:solidFill>
                <a:latin typeface="+mj-lt"/>
              </a:rPr>
              <a:t>(</a:t>
            </a:r>
            <a:r>
              <a:rPr lang="en-US" altLang="ko-KR" b="0" dirty="0">
                <a:solidFill>
                  <a:srgbClr val="88846F"/>
                </a:solidFill>
                <a:effectLst/>
                <a:latin typeface="+mj-lt"/>
                <a:hlinkClick r:id="rId2"/>
              </a:rPr>
              <a:t>https://blex.me/@baealex/%ED%95%9C%EA%B8%80-%EB%B6%84%EB%A6%AC-%EB%B3%91%ED%95%A9</a:t>
            </a:r>
            <a:r>
              <a:rPr lang="en-US" altLang="ko-KR" dirty="0">
                <a:solidFill>
                  <a:srgbClr val="F8F8F2"/>
                </a:solidFill>
                <a:latin typeface="+mj-lt"/>
              </a:rPr>
              <a:t>)</a:t>
            </a:r>
          </a:p>
          <a:p>
            <a:pPr>
              <a:lnSpc>
                <a:spcPts val="1350"/>
              </a:lnSpc>
            </a:pPr>
            <a:endParaRPr lang="en-US" altLang="ko-KR" b="0" dirty="0">
              <a:solidFill>
                <a:srgbClr val="F8F8F2"/>
              </a:solidFill>
              <a:effectLst/>
              <a:latin typeface="+mj-lt"/>
            </a:endParaRPr>
          </a:p>
          <a:p>
            <a:pPr>
              <a:lnSpc>
                <a:spcPts val="1350"/>
              </a:lnSpc>
            </a:pPr>
            <a:endParaRPr lang="en-US" altLang="ko-KR" b="0" dirty="0">
              <a:solidFill>
                <a:srgbClr val="F8F8F2"/>
              </a:solidFill>
              <a:effectLst/>
              <a:latin typeface="+mj-lt"/>
            </a:endParaRPr>
          </a:p>
          <a:p>
            <a:pPr>
              <a:lnSpc>
                <a:spcPts val="1350"/>
              </a:lnSpc>
            </a:pPr>
            <a:r>
              <a:rPr lang="ko-KR" altLang="en-US" b="0" dirty="0">
                <a:solidFill>
                  <a:srgbClr val="F8F8F2"/>
                </a:solidFill>
                <a:effectLst/>
                <a:latin typeface="+mj-lt"/>
                <a:hlinkClick r:id="rId3"/>
              </a:rPr>
              <a:t>유니코드 한글 </a:t>
            </a:r>
            <a:r>
              <a:rPr lang="ko-KR" altLang="en-US" b="0" dirty="0" err="1">
                <a:solidFill>
                  <a:srgbClr val="F8F8F2"/>
                </a:solidFill>
                <a:effectLst/>
                <a:latin typeface="+mj-lt"/>
                <a:hlinkClick r:id="rId3"/>
              </a:rPr>
              <a:t>자소</a:t>
            </a:r>
            <a:r>
              <a:rPr lang="ko-KR" altLang="en-US" b="0" dirty="0">
                <a:solidFill>
                  <a:srgbClr val="F8F8F2"/>
                </a:solidFill>
                <a:effectLst/>
                <a:latin typeface="+mj-lt"/>
                <a:hlinkClick r:id="rId3"/>
              </a:rPr>
              <a:t> 분리 방법 </a:t>
            </a:r>
            <a:endParaRPr lang="en-US" altLang="ko-KR" b="0" dirty="0">
              <a:solidFill>
                <a:srgbClr val="F8F8F2"/>
              </a:solidFill>
              <a:effectLst/>
              <a:latin typeface="+mj-lt"/>
            </a:endParaRPr>
          </a:p>
          <a:p>
            <a:pPr>
              <a:lnSpc>
                <a:spcPts val="1350"/>
              </a:lnSpc>
            </a:pPr>
            <a:endParaRPr lang="en-US" altLang="ko-KR" dirty="0">
              <a:solidFill>
                <a:srgbClr val="F8F8F2"/>
              </a:solidFill>
              <a:latin typeface="+mj-lt"/>
            </a:endParaRPr>
          </a:p>
          <a:p>
            <a:pPr>
              <a:lnSpc>
                <a:spcPts val="1350"/>
              </a:lnSpc>
            </a:pPr>
            <a:r>
              <a:rPr lang="en-US" altLang="ko-KR" b="0" dirty="0">
                <a:solidFill>
                  <a:srgbClr val="F8F8F2"/>
                </a:solidFill>
                <a:effectLst/>
                <a:latin typeface="+mj-lt"/>
                <a:hlinkClick r:id="rId3"/>
              </a:rPr>
              <a:t>https://intotherealworld.tistory.com/6</a:t>
            </a:r>
            <a:endParaRPr lang="en-US" altLang="ko-KR" b="0" dirty="0">
              <a:solidFill>
                <a:srgbClr val="F8F8F2"/>
              </a:solidFill>
              <a:effectLst/>
              <a:latin typeface="+mj-lt"/>
            </a:endParaRPr>
          </a:p>
          <a:p>
            <a:pPr>
              <a:lnSpc>
                <a:spcPts val="1350"/>
              </a:lnSpc>
            </a:pPr>
            <a:endParaRPr lang="en-US" altLang="ko-KR" dirty="0">
              <a:solidFill>
                <a:srgbClr val="F8F8F2"/>
              </a:solidFill>
              <a:latin typeface="+mj-lt"/>
            </a:endParaRPr>
          </a:p>
          <a:p>
            <a:pPr>
              <a:lnSpc>
                <a:spcPts val="1350"/>
              </a:lnSpc>
            </a:pPr>
            <a:endParaRPr lang="en-US" altLang="ko-KR" b="0" dirty="0">
              <a:solidFill>
                <a:srgbClr val="F8F8F2"/>
              </a:solidFill>
              <a:effectLst/>
              <a:latin typeface="+mj-lt"/>
            </a:endParaRPr>
          </a:p>
          <a:p>
            <a:pPr>
              <a:lnSpc>
                <a:spcPts val="1350"/>
              </a:lnSpc>
            </a:pPr>
            <a:endParaRPr lang="en-US" altLang="ko-KR" b="0" dirty="0">
              <a:solidFill>
                <a:srgbClr val="F8F8F2"/>
              </a:solidFill>
              <a:effectLst/>
              <a:latin typeface="+mj-lt"/>
            </a:endParaRPr>
          </a:p>
          <a:p>
            <a:r>
              <a:rPr lang="en-US" altLang="ko-KR" dirty="0">
                <a:hlinkClick r:id="rId4"/>
              </a:rPr>
              <a:t>C++ </a:t>
            </a:r>
            <a:r>
              <a:rPr lang="ko-KR" altLang="en-US" dirty="0">
                <a:hlinkClick r:id="rId4"/>
              </a:rPr>
              <a:t>에서 한글을 처리하기 </a:t>
            </a:r>
            <a:endParaRPr lang="en-US" altLang="ko-KR" dirty="0"/>
          </a:p>
          <a:p>
            <a:endParaRPr lang="en-US" altLang="ko-KR" b="1" dirty="0">
              <a:hlinkClick r:id="rId4"/>
            </a:endParaRPr>
          </a:p>
          <a:p>
            <a:r>
              <a:rPr lang="en-US" altLang="ko-KR" b="1" dirty="0">
                <a:hlinkClick r:id="rId4"/>
              </a:rPr>
              <a:t>https://unluckyjung.github.io/cpp/2020/07/04/Use_Korean/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35018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DEF15-AA7D-0615-90D4-735055DBA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49573-0C30-B521-16C5-47C3C029A1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END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8FE132-F604-511D-EDBD-232BFAB308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감사합니다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202412999 </a:t>
            </a:r>
            <a:r>
              <a:rPr lang="ko-KR" altLang="en-US" dirty="0"/>
              <a:t>양현성</a:t>
            </a:r>
            <a:endParaRPr lang="en-US" altLang="ko-KR" dirty="0"/>
          </a:p>
          <a:p>
            <a:r>
              <a:rPr lang="en-US" altLang="ko-KR" dirty="0"/>
              <a:t>C++ Term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744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1FCB2-EB6B-03BE-800D-97909A31D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50D5D-1CFC-EFB0-B71A-F841929D7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Structure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DC8F356-7E2A-2C18-0510-B5B21E8B29D3}"/>
              </a:ext>
            </a:extLst>
          </p:cNvPr>
          <p:cNvSpPr/>
          <p:nvPr/>
        </p:nvSpPr>
        <p:spPr>
          <a:xfrm>
            <a:off x="4641273" y="1939637"/>
            <a:ext cx="2909454" cy="16348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class </a:t>
            </a:r>
            <a:r>
              <a:rPr lang="en-US" altLang="ko-KR" dirty="0" err="1">
                <a:solidFill>
                  <a:schemeClr val="bg1"/>
                </a:solidFill>
              </a:rPr>
              <a:t>KeyboardLayout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AA190CD-D3EA-0311-B344-8EA1650DB86C}"/>
              </a:ext>
            </a:extLst>
          </p:cNvPr>
          <p:cNvSpPr/>
          <p:nvPr/>
        </p:nvSpPr>
        <p:spPr>
          <a:xfrm>
            <a:off x="637309" y="4330183"/>
            <a:ext cx="2909454" cy="16348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Class</a:t>
            </a:r>
          </a:p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Dubeolsik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1C1073-6239-805E-8383-15F23AC53A03}"/>
              </a:ext>
            </a:extLst>
          </p:cNvPr>
          <p:cNvSpPr txBox="1"/>
          <p:nvPr/>
        </p:nvSpPr>
        <p:spPr>
          <a:xfrm>
            <a:off x="5310908" y="1444650"/>
            <a:ext cx="1708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Layout Class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ECCC2-B865-0EFC-B71A-3F44C6F50F3C}"/>
              </a:ext>
            </a:extLst>
          </p:cNvPr>
          <p:cNvSpPr txBox="1"/>
          <p:nvPr/>
        </p:nvSpPr>
        <p:spPr>
          <a:xfrm>
            <a:off x="8645237" y="2551123"/>
            <a:ext cx="5301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부모 </a:t>
            </a:r>
            <a:r>
              <a:rPr lang="en-US" altLang="ko-KR" dirty="0"/>
              <a:t>Virtual Class</a:t>
            </a:r>
          </a:p>
          <a:p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339F51C-431F-859D-79C4-D509AF8BA205}"/>
              </a:ext>
            </a:extLst>
          </p:cNvPr>
          <p:cNvSpPr/>
          <p:nvPr/>
        </p:nvSpPr>
        <p:spPr>
          <a:xfrm>
            <a:off x="4641273" y="4328511"/>
            <a:ext cx="2909454" cy="16348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Class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Sebeolsik390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37C5022-7B9B-C5A7-C3F1-83F3A469C501}"/>
              </a:ext>
            </a:extLst>
          </p:cNvPr>
          <p:cNvSpPr/>
          <p:nvPr/>
        </p:nvSpPr>
        <p:spPr>
          <a:xfrm>
            <a:off x="8645237" y="4328511"/>
            <a:ext cx="2909454" cy="16348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Class</a:t>
            </a:r>
          </a:p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SebeolsikFinal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77F6125-2D39-66B6-3E1B-7E44551F790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092036" y="3574473"/>
            <a:ext cx="4003964" cy="755710"/>
          </a:xfrm>
          <a:prstGeom prst="line">
            <a:avLst/>
          </a:prstGeom>
          <a:ln w="508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3978583-E46C-AAE2-E62F-877FD08540F6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6096000" y="3574473"/>
            <a:ext cx="4003964" cy="754038"/>
          </a:xfrm>
          <a:prstGeom prst="line">
            <a:avLst/>
          </a:prstGeom>
          <a:ln w="508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229A00D-2490-B2FA-3556-1C186ED619A2}"/>
              </a:ext>
            </a:extLst>
          </p:cNvPr>
          <p:cNvSpPr txBox="1"/>
          <p:nvPr/>
        </p:nvSpPr>
        <p:spPr>
          <a:xfrm>
            <a:off x="637309" y="6119091"/>
            <a:ext cx="11055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자식</a:t>
            </a:r>
            <a:r>
              <a:rPr lang="en-US" altLang="ko-KR" dirty="0"/>
              <a:t> Class</a:t>
            </a:r>
          </a:p>
          <a:p>
            <a:pPr algn="ctr"/>
            <a:r>
              <a:rPr lang="ko-KR" altLang="en-US" dirty="0"/>
              <a:t>해당 키보드 배열 영문자에 대응되는 한글 </a:t>
            </a:r>
            <a:r>
              <a:rPr lang="en-US" altLang="ko-KR" dirty="0"/>
              <a:t>Map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/>
              <a:t>입력된 영문자를 한글로 변환함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361AC65-3F7C-F844-B347-B2773732BB43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6096000" y="3574473"/>
            <a:ext cx="0" cy="754038"/>
          </a:xfrm>
          <a:prstGeom prst="line">
            <a:avLst/>
          </a:prstGeom>
          <a:ln w="508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49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7CCD4-1BC3-4B96-4360-7A0B43AB5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9E871-EDCA-8725-6240-A3C86A63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Structure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A71B753-F25F-5028-6DC5-B5475988EA02}"/>
              </a:ext>
            </a:extLst>
          </p:cNvPr>
          <p:cNvSpPr/>
          <p:nvPr/>
        </p:nvSpPr>
        <p:spPr>
          <a:xfrm>
            <a:off x="1450109" y="3131127"/>
            <a:ext cx="2909454" cy="16348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class Jamo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9F4C7-4434-F7D2-A890-3E252ECACC7D}"/>
              </a:ext>
            </a:extLst>
          </p:cNvPr>
          <p:cNvSpPr txBox="1"/>
          <p:nvPr/>
        </p:nvSpPr>
        <p:spPr>
          <a:xfrm>
            <a:off x="1697181" y="2587049"/>
            <a:ext cx="2415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Custom Data Class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DE808-3A69-8E18-0689-E9F82C050DC0}"/>
              </a:ext>
            </a:extLst>
          </p:cNvPr>
          <p:cNvSpPr txBox="1"/>
          <p:nvPr/>
        </p:nvSpPr>
        <p:spPr>
          <a:xfrm>
            <a:off x="5800437" y="3625379"/>
            <a:ext cx="5301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초성</a:t>
            </a:r>
            <a:r>
              <a:rPr lang="en-US" altLang="ko-KR" dirty="0"/>
              <a:t>, </a:t>
            </a:r>
            <a:r>
              <a:rPr lang="ko-KR" altLang="en-US" dirty="0"/>
              <a:t>중성</a:t>
            </a:r>
            <a:r>
              <a:rPr lang="en-US" altLang="ko-KR" dirty="0"/>
              <a:t>, </a:t>
            </a:r>
            <a:r>
              <a:rPr lang="ko-KR" altLang="en-US" dirty="0"/>
              <a:t>종성을 모두 가지고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초</a:t>
            </a:r>
            <a:r>
              <a:rPr lang="en-US" altLang="ko-KR" dirty="0"/>
              <a:t>, </a:t>
            </a:r>
            <a:r>
              <a:rPr lang="ko-KR" altLang="en-US" dirty="0"/>
              <a:t>중</a:t>
            </a:r>
            <a:r>
              <a:rPr lang="en-US" altLang="ko-KR" dirty="0"/>
              <a:t>, </a:t>
            </a:r>
            <a:r>
              <a:rPr lang="ko-KR" altLang="en-US" dirty="0"/>
              <a:t>종성에 대한 합한 글자도 가지고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311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C856F-8165-99AC-000E-02390D980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F8DBB-97E1-BD92-7B5F-9E8EDA4EB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Structure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8BD99D-CE4D-8FC1-0A35-B17DF7A09AA4}"/>
              </a:ext>
            </a:extLst>
          </p:cNvPr>
          <p:cNvSpPr txBox="1"/>
          <p:nvPr/>
        </p:nvSpPr>
        <p:spPr>
          <a:xfrm>
            <a:off x="8031018" y="2608233"/>
            <a:ext cx="2415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Logic Class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14AA30-C040-6EEE-84CF-E797B57D10EE}"/>
              </a:ext>
            </a:extLst>
          </p:cNvPr>
          <p:cNvSpPr txBox="1"/>
          <p:nvPr/>
        </p:nvSpPr>
        <p:spPr>
          <a:xfrm>
            <a:off x="6048663" y="3429000"/>
            <a:ext cx="5460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초성</a:t>
            </a:r>
            <a:r>
              <a:rPr lang="en-US" altLang="ko-KR" dirty="0"/>
              <a:t>, </a:t>
            </a:r>
            <a:r>
              <a:rPr lang="ko-KR" altLang="en-US" dirty="0"/>
              <a:t>중성</a:t>
            </a:r>
            <a:r>
              <a:rPr lang="en-US" altLang="ko-KR" dirty="0"/>
              <a:t>, </a:t>
            </a:r>
            <a:r>
              <a:rPr lang="ko-KR" altLang="en-US" dirty="0"/>
              <a:t>종성으로 모두 해체되어 있는 문자열을</a:t>
            </a:r>
            <a:endParaRPr lang="en-US" altLang="ko-KR" dirty="0"/>
          </a:p>
          <a:p>
            <a:r>
              <a:rPr lang="ko-KR" altLang="en-US" dirty="0"/>
              <a:t>다시 글자별로 쪼갠 뒤 하나의 글자로 합체해서</a:t>
            </a:r>
            <a:endParaRPr lang="en-US" altLang="ko-KR" dirty="0"/>
          </a:p>
          <a:p>
            <a:r>
              <a:rPr lang="en-US" altLang="ko-KR" dirty="0"/>
              <a:t>Jamo Class</a:t>
            </a:r>
            <a:r>
              <a:rPr lang="ko-KR" altLang="en-US" dirty="0"/>
              <a:t>에 데이터를 담고 </a:t>
            </a:r>
            <a:r>
              <a:rPr lang="en-US" altLang="ko-KR" dirty="0"/>
              <a:t>Vector</a:t>
            </a:r>
            <a:r>
              <a:rPr lang="ko-KR" altLang="en-US" dirty="0"/>
              <a:t>에 저장함</a:t>
            </a:r>
            <a:endParaRPr lang="en-US" altLang="ko-KR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27DB3D6-C085-8157-9F90-4E34522972A0}"/>
              </a:ext>
            </a:extLst>
          </p:cNvPr>
          <p:cNvSpPr/>
          <p:nvPr/>
        </p:nvSpPr>
        <p:spPr>
          <a:xfrm>
            <a:off x="444501" y="1690687"/>
            <a:ext cx="5301672" cy="48021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class </a:t>
            </a:r>
            <a:r>
              <a:rPr lang="en-US" altLang="ko-KR" dirty="0" err="1">
                <a:solidFill>
                  <a:schemeClr val="bg1"/>
                </a:solidFill>
              </a:rPr>
              <a:t>JamoMerge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721A0DB-BE08-9C0F-FDB8-205CC0A586B9}"/>
              </a:ext>
            </a:extLst>
          </p:cNvPr>
          <p:cNvSpPr/>
          <p:nvPr/>
        </p:nvSpPr>
        <p:spPr>
          <a:xfrm>
            <a:off x="1640610" y="4572000"/>
            <a:ext cx="2909454" cy="16348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class Jamo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3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69706-496E-D445-3FD7-140CF9A18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8A751-06C8-CF0A-AB7B-48F131C9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Structure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868039-E2C3-77D6-9D05-87B9479D240F}"/>
              </a:ext>
            </a:extLst>
          </p:cNvPr>
          <p:cNvSpPr txBox="1"/>
          <p:nvPr/>
        </p:nvSpPr>
        <p:spPr>
          <a:xfrm>
            <a:off x="2101272" y="2562052"/>
            <a:ext cx="2415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Logic Class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6C289-EBB7-F200-04A4-B5B064771E6F}"/>
              </a:ext>
            </a:extLst>
          </p:cNvPr>
          <p:cNvSpPr txBox="1"/>
          <p:nvPr/>
        </p:nvSpPr>
        <p:spPr>
          <a:xfrm>
            <a:off x="6096000" y="3477491"/>
            <a:ext cx="5460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위에서 언급했던 </a:t>
            </a:r>
            <a:r>
              <a:rPr lang="en-US" altLang="ko-KR" dirty="0"/>
              <a:t>Layout Class</a:t>
            </a:r>
            <a:r>
              <a:rPr lang="ko-KR" altLang="en-US" dirty="0"/>
              <a:t>를 모두 들고 있음</a:t>
            </a:r>
            <a:endParaRPr lang="en-US" altLang="ko-KR" dirty="0"/>
          </a:p>
          <a:p>
            <a:r>
              <a:rPr lang="ko-KR" altLang="en-US" dirty="0"/>
              <a:t>내부적으로 현재 선택된 </a:t>
            </a:r>
            <a:r>
              <a:rPr lang="en-US" altLang="ko-KR" dirty="0"/>
              <a:t>Layout</a:t>
            </a:r>
            <a:r>
              <a:rPr lang="ko-KR" altLang="en-US" dirty="0"/>
              <a:t>을 저장하고</a:t>
            </a:r>
            <a:endParaRPr lang="en-US" altLang="ko-KR" dirty="0"/>
          </a:p>
          <a:p>
            <a:r>
              <a:rPr lang="ko-KR" altLang="en-US" dirty="0"/>
              <a:t>문자열을 </a:t>
            </a:r>
            <a:r>
              <a:rPr lang="ko-KR" altLang="en-US" dirty="0" err="1"/>
              <a:t>입력받아</a:t>
            </a:r>
            <a:r>
              <a:rPr lang="ko-KR" altLang="en-US" dirty="0"/>
              <a:t> 이를 글자별로 쪼개 </a:t>
            </a:r>
            <a:endParaRPr lang="en-US" altLang="ko-KR" dirty="0"/>
          </a:p>
          <a:p>
            <a:r>
              <a:rPr lang="ko-KR" altLang="en-US" dirty="0"/>
              <a:t>선택된 </a:t>
            </a:r>
            <a:r>
              <a:rPr lang="en-US" altLang="ko-KR" dirty="0"/>
              <a:t>Layout</a:t>
            </a:r>
            <a:r>
              <a:rPr lang="ko-KR" altLang="en-US" dirty="0"/>
              <a:t>에 글자를 매칭해서 변환함 </a:t>
            </a:r>
            <a:endParaRPr lang="en-US" altLang="ko-KR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66D5E53-C1EB-A98B-6C96-B0F6ACE21AA2}"/>
              </a:ext>
            </a:extLst>
          </p:cNvPr>
          <p:cNvSpPr/>
          <p:nvPr/>
        </p:nvSpPr>
        <p:spPr>
          <a:xfrm>
            <a:off x="1363519" y="3260237"/>
            <a:ext cx="2909454" cy="16348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class </a:t>
            </a:r>
            <a:r>
              <a:rPr lang="en-US" altLang="ko-KR" dirty="0" err="1">
                <a:solidFill>
                  <a:schemeClr val="bg1"/>
                </a:solidFill>
              </a:rPr>
              <a:t>InputConverter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39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94AE5-56B0-0834-BF71-405D3A4B5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8D74B-F2C5-67ED-9990-C6D60A5A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Structure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231888-C9E0-6948-71E4-E6A5052E20DD}"/>
              </a:ext>
            </a:extLst>
          </p:cNvPr>
          <p:cNvSpPr txBox="1"/>
          <p:nvPr/>
        </p:nvSpPr>
        <p:spPr>
          <a:xfrm>
            <a:off x="2193636" y="2598997"/>
            <a:ext cx="2415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UI Class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8A5A6C-1D3D-5B95-92C5-E963F755B574}"/>
              </a:ext>
            </a:extLst>
          </p:cNvPr>
          <p:cNvSpPr txBox="1"/>
          <p:nvPr/>
        </p:nvSpPr>
        <p:spPr>
          <a:xfrm>
            <a:off x="7213600" y="3892989"/>
            <a:ext cx="546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유저 인터페이스를 담당함</a:t>
            </a:r>
            <a:r>
              <a:rPr lang="en-US" altLang="ko-KR" dirty="0"/>
              <a:t>.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9FB5199-286D-ADC0-A696-1F605099AE15}"/>
              </a:ext>
            </a:extLst>
          </p:cNvPr>
          <p:cNvSpPr/>
          <p:nvPr/>
        </p:nvSpPr>
        <p:spPr>
          <a:xfrm>
            <a:off x="1363519" y="3260237"/>
            <a:ext cx="2909454" cy="16348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class </a:t>
            </a:r>
            <a:r>
              <a:rPr lang="en-US" altLang="ko-KR" dirty="0" err="1">
                <a:solidFill>
                  <a:schemeClr val="bg1"/>
                </a:solidFill>
              </a:rPr>
              <a:t>PromptInterface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083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2CA32-362E-3799-578F-D851898C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Explain - </a:t>
            </a:r>
            <a:r>
              <a:rPr lang="en-US" altLang="ko-KR" dirty="0" err="1"/>
              <a:t>Consts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721BB8-7E16-403D-A9AF-5286971C5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508" y="2928079"/>
            <a:ext cx="2924583" cy="19624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034B5E-DAE8-CE5F-56A8-8031E4154744}"/>
              </a:ext>
            </a:extLst>
          </p:cNvPr>
          <p:cNvSpPr txBox="1"/>
          <p:nvPr/>
        </p:nvSpPr>
        <p:spPr>
          <a:xfrm>
            <a:off x="6096000" y="3366655"/>
            <a:ext cx="5460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키보드 타입과 변환 방향을 표기하기 위한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내부적으로 </a:t>
            </a:r>
            <a:r>
              <a:rPr lang="en-US" altLang="ko-KR" dirty="0" err="1"/>
              <a:t>InputConvertor</a:t>
            </a:r>
            <a:r>
              <a:rPr lang="ko-KR" altLang="en-US" dirty="0"/>
              <a:t>에 사용함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Enum </a:t>
            </a:r>
            <a:r>
              <a:rPr lang="ko-KR" altLang="en-US" dirty="0"/>
              <a:t>선언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448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854</Words>
  <Application>Microsoft Office PowerPoint</Application>
  <PresentationFormat>와이드스크린</PresentationFormat>
  <Paragraphs>220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한영타 변환기</vt:lpstr>
      <vt:lpstr>Introduction</vt:lpstr>
      <vt:lpstr>Class Structure</vt:lpstr>
      <vt:lpstr>Class Structure</vt:lpstr>
      <vt:lpstr>Class Structure</vt:lpstr>
      <vt:lpstr>Class Structure</vt:lpstr>
      <vt:lpstr>Class Structure</vt:lpstr>
      <vt:lpstr>Class Structure</vt:lpstr>
      <vt:lpstr>Source Explain - Consts</vt:lpstr>
      <vt:lpstr>Source Explain - Consts</vt:lpstr>
      <vt:lpstr>Source Explain - Consts</vt:lpstr>
      <vt:lpstr>Source Explain - KeyMap</vt:lpstr>
      <vt:lpstr>Source Explain - KeyMap</vt:lpstr>
      <vt:lpstr>Source Explain - AutoIncrIdxMap</vt:lpstr>
      <vt:lpstr>Source Explain - KeyboardLayout</vt:lpstr>
      <vt:lpstr>Source Explain - KeyboardLayout</vt:lpstr>
      <vt:lpstr>Source Explain - KeyboardLayout</vt:lpstr>
      <vt:lpstr>Source Explain – Jamo</vt:lpstr>
      <vt:lpstr>Source Explain – JamoMerge</vt:lpstr>
      <vt:lpstr>Source Explain – JamoMerge</vt:lpstr>
      <vt:lpstr>Source Explain – InputConverter</vt:lpstr>
      <vt:lpstr>Source Explain – InputConverter</vt:lpstr>
      <vt:lpstr>Source Explain – PromptInterface</vt:lpstr>
      <vt:lpstr>Source Explain – PromptInterface</vt:lpstr>
      <vt:lpstr>Source Explain – PromptInterface</vt:lpstr>
      <vt:lpstr>Source Explain – PromptInterface</vt:lpstr>
      <vt:lpstr>Source Explain – Entry Point</vt:lpstr>
      <vt:lpstr>Demo</vt:lpstr>
      <vt:lpstr>Demo</vt:lpstr>
      <vt:lpstr>Reference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양현성</dc:creator>
  <cp:lastModifiedBy>양현성</cp:lastModifiedBy>
  <cp:revision>36</cp:revision>
  <dcterms:created xsi:type="dcterms:W3CDTF">2024-12-07T16:00:39Z</dcterms:created>
  <dcterms:modified xsi:type="dcterms:W3CDTF">2024-12-08T10:39:03Z</dcterms:modified>
</cp:coreProperties>
</file>