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等线"/>
      </a:defRPr>
    </a:lvl1pPr>
    <a:lvl2pPr marL="0" marR="0" indent="457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等线"/>
      </a:defRPr>
    </a:lvl2pPr>
    <a:lvl3pPr marL="0" marR="0" indent="914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等线"/>
      </a:defRPr>
    </a:lvl3pPr>
    <a:lvl4pPr marL="0" marR="0" indent="1371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等线"/>
      </a:defRPr>
    </a:lvl4pPr>
    <a:lvl5pPr marL="0" marR="0" indent="18288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等线"/>
      </a:defRPr>
    </a:lvl5pPr>
    <a:lvl6pPr marL="0" marR="0" indent="22860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等线"/>
      </a:defRPr>
    </a:lvl6pPr>
    <a:lvl7pPr marL="0" marR="0" indent="2743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等线"/>
      </a:defRPr>
    </a:lvl7pPr>
    <a:lvl8pPr marL="0" marR="0" indent="3200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等线"/>
      </a:defRPr>
    </a:lvl8pPr>
    <a:lvl9pPr marL="0" marR="0" indent="3657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等线"/>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p:txBody>
      </p:sp>
      <p:sp>
        <p:nvSpPr>
          <p:cNvPr id="92" name="Shape 92"/>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等线"/>
      </a:defRPr>
    </a:lvl1pPr>
    <a:lvl2pPr indent="228600" latinLnBrk="0">
      <a:defRPr sz="1200">
        <a:latin typeface="+mj-lt"/>
        <a:ea typeface="+mj-ea"/>
        <a:cs typeface="+mj-cs"/>
        <a:sym typeface="等线"/>
      </a:defRPr>
    </a:lvl2pPr>
    <a:lvl3pPr indent="457200" latinLnBrk="0">
      <a:defRPr sz="1200">
        <a:latin typeface="+mj-lt"/>
        <a:ea typeface="+mj-ea"/>
        <a:cs typeface="+mj-cs"/>
        <a:sym typeface="等线"/>
      </a:defRPr>
    </a:lvl3pPr>
    <a:lvl4pPr indent="685800" latinLnBrk="0">
      <a:defRPr sz="1200">
        <a:latin typeface="+mj-lt"/>
        <a:ea typeface="+mj-ea"/>
        <a:cs typeface="+mj-cs"/>
        <a:sym typeface="等线"/>
      </a:defRPr>
    </a:lvl4pPr>
    <a:lvl5pPr indent="914400" latinLnBrk="0">
      <a:defRPr sz="1200">
        <a:latin typeface="+mj-lt"/>
        <a:ea typeface="+mj-ea"/>
        <a:cs typeface="+mj-cs"/>
        <a:sym typeface="等线"/>
      </a:defRPr>
    </a:lvl5pPr>
    <a:lvl6pPr indent="1143000" latinLnBrk="0">
      <a:defRPr sz="1200">
        <a:latin typeface="+mj-lt"/>
        <a:ea typeface="+mj-ea"/>
        <a:cs typeface="+mj-cs"/>
        <a:sym typeface="等线"/>
      </a:defRPr>
    </a:lvl6pPr>
    <a:lvl7pPr indent="1371600" latinLnBrk="0">
      <a:defRPr sz="1200">
        <a:latin typeface="+mj-lt"/>
        <a:ea typeface="+mj-ea"/>
        <a:cs typeface="+mj-cs"/>
        <a:sym typeface="等线"/>
      </a:defRPr>
    </a:lvl7pPr>
    <a:lvl8pPr indent="1600200" latinLnBrk="0">
      <a:defRPr sz="1200">
        <a:latin typeface="+mj-lt"/>
        <a:ea typeface="+mj-ea"/>
        <a:cs typeface="+mj-cs"/>
        <a:sym typeface="等线"/>
      </a:defRPr>
    </a:lvl8pPr>
    <a:lvl9pPr indent="1828800" latinLnBrk="0">
      <a:defRPr sz="1200">
        <a:latin typeface="+mj-lt"/>
        <a:ea typeface="+mj-ea"/>
        <a:cs typeface="+mj-cs"/>
        <a:sym typeface="等线"/>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11" name="Title Text"/>
          <p:cNvSpPr txBox="1"/>
          <p:nvPr>
            <p:ph type="title" hasCustomPrompt="1"/>
          </p:nvPr>
        </p:nvSpPr>
        <p:spPr>
          <a:xfrm>
            <a:off x="1524000" y="1122362"/>
            <a:ext cx="9144000" cy="2387601"/>
          </a:xfrm>
          <a:prstGeom prst="rect">
            <a:avLst/>
          </a:prstGeom>
        </p:spPr>
        <p:txBody>
          <a:bodyPr anchor="b"/>
          <a:lstStyle>
            <a:lvl1pPr algn="ctr">
              <a:defRPr sz="6000"/>
            </a:lvl1pPr>
          </a:lstStyle>
          <a:p>
            <a:r>
              <a:t>Title Text</a:t>
            </a:r>
          </a:p>
        </p:txBody>
      </p:sp>
      <p:sp>
        <p:nvSpPr>
          <p:cNvPr id="12" name="Body Level One…"/>
          <p:cNvSpPr txBox="1"/>
          <p:nvPr>
            <p:ph type="body" sz="quarter" idx="1" hasCustomPrompt="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0" name="Title Text"/>
          <p:cNvSpPr txBox="1"/>
          <p:nvPr>
            <p:ph type="title" hasCustomPrompt="1"/>
          </p:nvPr>
        </p:nvSpPr>
        <p:spPr>
          <a:prstGeom prst="rect">
            <a:avLst/>
          </a:prstGeom>
        </p:spPr>
        <p:txBody>
          <a:bodyPr/>
          <a:lstStyle/>
          <a:p>
            <a:r>
              <a:t>Title Text</a:t>
            </a:r>
          </a:p>
        </p:txBody>
      </p:sp>
      <p:sp>
        <p:nvSpPr>
          <p:cNvPr id="21" name="Body Level One…"/>
          <p:cNvSpPr txBox="1"/>
          <p:nvPr>
            <p:ph type="body" idx="1" hasCustomPrompt="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29" name="Title Text"/>
          <p:cNvSpPr txBox="1"/>
          <p:nvPr>
            <p:ph type="title" hasCustomPrompt="1"/>
          </p:nvPr>
        </p:nvSpPr>
        <p:spPr>
          <a:xfrm>
            <a:off x="831850" y="1709738"/>
            <a:ext cx="10515600" cy="2852737"/>
          </a:xfrm>
          <a:prstGeom prst="rect">
            <a:avLst/>
          </a:prstGeom>
        </p:spPr>
        <p:txBody>
          <a:bodyPr anchor="b"/>
          <a:lstStyle>
            <a:lvl1pPr>
              <a:defRPr sz="6000"/>
            </a:lvl1pPr>
          </a:lstStyle>
          <a:p>
            <a:r>
              <a:t>Title Text</a:t>
            </a:r>
          </a:p>
        </p:txBody>
      </p:sp>
      <p:sp>
        <p:nvSpPr>
          <p:cNvPr id="30" name="Body Level One…"/>
          <p:cNvSpPr txBox="1"/>
          <p:nvPr>
            <p:ph type="body" sz="quarter" idx="1" hasCustomPrompt="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38" name="Title Text"/>
          <p:cNvSpPr txBox="1"/>
          <p:nvPr>
            <p:ph type="title" hasCustomPrompt="1"/>
          </p:nvPr>
        </p:nvSpPr>
        <p:spPr>
          <a:prstGeom prst="rect">
            <a:avLst/>
          </a:prstGeom>
        </p:spPr>
        <p:txBody>
          <a:bodyPr/>
          <a:lstStyle/>
          <a:p>
            <a:r>
              <a:t>Title Text</a:t>
            </a:r>
          </a:p>
        </p:txBody>
      </p:sp>
      <p:sp>
        <p:nvSpPr>
          <p:cNvPr id="39" name="Body Level One…"/>
          <p:cNvSpPr txBox="1"/>
          <p:nvPr>
            <p:ph type="body" sz="half" idx="1" hasCustomPrompt="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47" name="Title Text"/>
          <p:cNvSpPr txBox="1"/>
          <p:nvPr>
            <p:ph type="title" hasCustomPrompt="1"/>
          </p:nvPr>
        </p:nvSpPr>
        <p:spPr>
          <a:xfrm>
            <a:off x="839787" y="365125"/>
            <a:ext cx="10515601" cy="1325563"/>
          </a:xfrm>
          <a:prstGeom prst="rect">
            <a:avLst/>
          </a:prstGeom>
        </p:spPr>
        <p:txBody>
          <a:bodyPr/>
          <a:lstStyle/>
          <a:p>
            <a:r>
              <a:t>Title Text</a:t>
            </a:r>
          </a:p>
        </p:txBody>
      </p:sp>
      <p:sp>
        <p:nvSpPr>
          <p:cNvPr id="48" name="Body Level One…"/>
          <p:cNvSpPr txBox="1"/>
          <p:nvPr>
            <p:ph type="body" sz="quarter" idx="1" hasCustomPrompt="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文本占位符 4"/>
          <p:cNvSpPr/>
          <p:nvPr>
            <p:ph type="body" sz="quarter" idx="21"/>
          </p:nvPr>
        </p:nvSpPr>
        <p:spPr>
          <a:xfrm>
            <a:off x="6172200" y="1681163"/>
            <a:ext cx="5183188" cy="823913"/>
          </a:xfrm>
          <a:prstGeom prst="rect">
            <a:avLst/>
          </a:prstGeom>
        </p:spPr>
        <p:txBody>
          <a:bodyPr anchor="b"/>
          <a:lstStyle/>
          <a:p>
            <a:pPr marL="0" indent="0">
              <a:buSzTx/>
              <a:buFontTx/>
              <a:buNone/>
              <a:defRPr sz="2400" b="1"/>
            </a:pPr>
          </a:p>
        </p:txBody>
      </p:sp>
      <p:sp>
        <p:nvSpPr>
          <p:cNvPr id="50"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57" name="Title Text"/>
          <p:cNvSpPr txBox="1"/>
          <p:nvPr>
            <p:ph type="title" hasCustomPrompt="1"/>
          </p:nvPr>
        </p:nvSpPr>
        <p:spPr>
          <a:prstGeom prst="rect">
            <a:avLst/>
          </a:prstGeom>
        </p:spPr>
        <p:txBody>
          <a:bodyPr/>
          <a:lstStyle/>
          <a:p>
            <a:r>
              <a:t>Title Text</a:t>
            </a:r>
          </a:p>
        </p:txBody>
      </p:sp>
      <p:sp>
        <p:nvSpPr>
          <p:cNvPr id="58"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72" name="Title Text"/>
          <p:cNvSpPr txBox="1"/>
          <p:nvPr>
            <p:ph type="title" hasCustomPrompt="1"/>
          </p:nvPr>
        </p:nvSpPr>
        <p:spPr>
          <a:xfrm>
            <a:off x="839787" y="457200"/>
            <a:ext cx="3932239" cy="1600200"/>
          </a:xfrm>
          <a:prstGeom prst="rect">
            <a:avLst/>
          </a:prstGeom>
        </p:spPr>
        <p:txBody>
          <a:bodyPr anchor="b"/>
          <a:lstStyle>
            <a:lvl1pPr>
              <a:defRPr sz="3200"/>
            </a:lvl1pPr>
          </a:lstStyle>
          <a:p>
            <a:r>
              <a:t>Title Text</a:t>
            </a:r>
          </a:p>
        </p:txBody>
      </p:sp>
      <p:sp>
        <p:nvSpPr>
          <p:cNvPr id="73" name="Body Level One…"/>
          <p:cNvSpPr txBox="1"/>
          <p:nvPr>
            <p:ph type="body" sz="half" idx="1" hasCustomPrompt="1"/>
          </p:nvPr>
        </p:nvSpPr>
        <p:spPr>
          <a:xfrm>
            <a:off x="5183187" y="987425"/>
            <a:ext cx="6172201" cy="4873625"/>
          </a:xfrm>
          <a:prstGeom prst="rect">
            <a:avLst/>
          </a:prstGeom>
        </p:spPr>
        <p:txBody>
          <a:bodyPr/>
          <a:lstStyle>
            <a:lvl1pPr>
              <a:defRPr sz="3200"/>
            </a:lvl1pPr>
            <a:lvl2pPr marL="718185" indent="-260985">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74" name="文本占位符 3"/>
          <p:cNvSpPr/>
          <p:nvPr>
            <p:ph type="body" sz="quarter" idx="21"/>
          </p:nvPr>
        </p:nvSpPr>
        <p:spPr>
          <a:xfrm>
            <a:off x="839787" y="2057400"/>
            <a:ext cx="3932238" cy="3811588"/>
          </a:xfrm>
          <a:prstGeom prst="rect">
            <a:avLst/>
          </a:prstGeom>
        </p:spPr>
        <p:txBody>
          <a:bodyPr/>
          <a:lstStyle/>
          <a:p>
            <a:pPr marL="0" indent="0">
              <a:buSzTx/>
              <a:buFontTx/>
              <a:buNone/>
              <a:defRPr sz="1600"/>
            </a:pPr>
          </a:p>
        </p:txBody>
      </p:sp>
      <p:sp>
        <p:nvSpPr>
          <p:cNvPr id="75"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82" name="Title Text"/>
          <p:cNvSpPr txBox="1"/>
          <p:nvPr>
            <p:ph type="title" hasCustomPrompt="1"/>
          </p:nvPr>
        </p:nvSpPr>
        <p:spPr>
          <a:xfrm>
            <a:off x="839787" y="457200"/>
            <a:ext cx="3932239" cy="1600200"/>
          </a:xfrm>
          <a:prstGeom prst="rect">
            <a:avLst/>
          </a:prstGeom>
        </p:spPr>
        <p:txBody>
          <a:bodyPr anchor="b"/>
          <a:lstStyle>
            <a:lvl1pPr>
              <a:defRPr sz="3200"/>
            </a:lvl1pPr>
          </a:lstStyle>
          <a:p>
            <a:r>
              <a:t>Title Text</a:t>
            </a:r>
          </a:p>
        </p:txBody>
      </p:sp>
      <p:sp>
        <p:nvSpPr>
          <p:cNvPr id="83" name="图片占位符 2"/>
          <p:cNvSpPr/>
          <p:nvPr>
            <p:ph type="pic" sz="half" idx="21"/>
          </p:nvPr>
        </p:nvSpPr>
        <p:spPr>
          <a:xfrm>
            <a:off x="5183187" y="987425"/>
            <a:ext cx="6172201" cy="4873625"/>
          </a:xfrm>
          <a:prstGeom prst="rect">
            <a:avLst/>
          </a:prstGeom>
        </p:spPr>
        <p:txBody>
          <a:bodyPr lIns="91439" rIns="91439">
            <a:noAutofit/>
          </a:bodyPr>
          <a:lstStyle/>
          <a:p/>
        </p:txBody>
      </p:sp>
      <p:sp>
        <p:nvSpPr>
          <p:cNvPr id="84" name="Body Level One…"/>
          <p:cNvSpPr txBox="1"/>
          <p:nvPr>
            <p:ph type="body" sz="quarter" idx="1" hasCustomPrompt="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p:nvPr>
            <p:ph type="title"/>
          </p:nvPr>
        </p:nvSpPr>
        <p:spPr>
          <a:xfrm>
            <a:off x="838200" y="365125"/>
            <a:ext cx="10515600" cy="1325563"/>
          </a:xfrm>
          <a:prstGeom prst="rect">
            <a:avLst/>
          </a:prstGeom>
          <a:ln w="12700">
            <a:miter lim="400000"/>
          </a:ln>
        </p:spPr>
        <p:txBody>
          <a:bodyPr lIns="45719" rIns="45719" anchor="ctr">
            <a:normAutofit/>
          </a:bodyPr>
          <a:lstStyle/>
          <a:p>
            <a:r>
              <a:t>Title Text</a:t>
            </a:r>
          </a:p>
        </p:txBody>
      </p:sp>
      <p:sp>
        <p:nvSpPr>
          <p:cNvPr id="3" name="Body Level One…"/>
          <p:cNvSpPr txBox="1"/>
          <p:nvPr>
            <p:ph type="body" idx="1"/>
          </p:nvPr>
        </p:nvSpPr>
        <p:spPr>
          <a:xfrm>
            <a:off x="838200" y="1825625"/>
            <a:ext cx="10515600" cy="4351338"/>
          </a:xfrm>
          <a:prstGeom prst="rect">
            <a:avLst/>
          </a:prstGeom>
          <a:ln w="12700">
            <a:miter lim="400000"/>
          </a:ln>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080144" y="6404292"/>
            <a:ext cx="273657"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914400" rtl="0" latinLnBrk="0">
        <a:lnSpc>
          <a:spcPct val="90000"/>
        </a:lnSpc>
        <a:spcBef>
          <a:spcPts val="0"/>
        </a:spcBef>
        <a:spcAft>
          <a:spcPts val="0"/>
        </a:spcAft>
        <a:buClrTx/>
        <a:buSzTx/>
        <a:buFontTx/>
        <a:buNone/>
        <a:defRPr sz="4400" b="0" i="0" u="none" strike="noStrike" cap="none" spc="0" baseline="0">
          <a:solidFill>
            <a:srgbClr val="000000"/>
          </a:solidFill>
          <a:uFillTx/>
          <a:latin typeface="等线 Light"/>
          <a:ea typeface="等线 Light"/>
          <a:cs typeface="等线 Light"/>
          <a:sym typeface="等线 Light"/>
        </a:defRPr>
      </a:lvl1pPr>
      <a:lvl2pPr marL="0" marR="0" indent="0" algn="l" defTabSz="914400" rtl="0" latinLnBrk="0">
        <a:lnSpc>
          <a:spcPct val="90000"/>
        </a:lnSpc>
        <a:spcBef>
          <a:spcPts val="0"/>
        </a:spcBef>
        <a:spcAft>
          <a:spcPts val="0"/>
        </a:spcAft>
        <a:buClrTx/>
        <a:buSzTx/>
        <a:buFontTx/>
        <a:buNone/>
        <a:defRPr sz="4400" b="0" i="0" u="none" strike="noStrike" cap="none" spc="0" baseline="0">
          <a:solidFill>
            <a:srgbClr val="000000"/>
          </a:solidFill>
          <a:uFillTx/>
          <a:latin typeface="等线 Light"/>
          <a:ea typeface="等线 Light"/>
          <a:cs typeface="等线 Light"/>
          <a:sym typeface="等线 Light"/>
        </a:defRPr>
      </a:lvl2pPr>
      <a:lvl3pPr marL="0" marR="0" indent="0" algn="l" defTabSz="914400" rtl="0" latinLnBrk="0">
        <a:lnSpc>
          <a:spcPct val="90000"/>
        </a:lnSpc>
        <a:spcBef>
          <a:spcPts val="0"/>
        </a:spcBef>
        <a:spcAft>
          <a:spcPts val="0"/>
        </a:spcAft>
        <a:buClrTx/>
        <a:buSzTx/>
        <a:buFontTx/>
        <a:buNone/>
        <a:defRPr sz="4400" b="0" i="0" u="none" strike="noStrike" cap="none" spc="0" baseline="0">
          <a:solidFill>
            <a:srgbClr val="000000"/>
          </a:solidFill>
          <a:uFillTx/>
          <a:latin typeface="等线 Light"/>
          <a:ea typeface="等线 Light"/>
          <a:cs typeface="等线 Light"/>
          <a:sym typeface="等线 Light"/>
        </a:defRPr>
      </a:lvl3pPr>
      <a:lvl4pPr marL="0" marR="0" indent="0" algn="l" defTabSz="914400" rtl="0" latinLnBrk="0">
        <a:lnSpc>
          <a:spcPct val="90000"/>
        </a:lnSpc>
        <a:spcBef>
          <a:spcPts val="0"/>
        </a:spcBef>
        <a:spcAft>
          <a:spcPts val="0"/>
        </a:spcAft>
        <a:buClrTx/>
        <a:buSzTx/>
        <a:buFontTx/>
        <a:buNone/>
        <a:defRPr sz="4400" b="0" i="0" u="none" strike="noStrike" cap="none" spc="0" baseline="0">
          <a:solidFill>
            <a:srgbClr val="000000"/>
          </a:solidFill>
          <a:uFillTx/>
          <a:latin typeface="等线 Light"/>
          <a:ea typeface="等线 Light"/>
          <a:cs typeface="等线 Light"/>
          <a:sym typeface="等线 Light"/>
        </a:defRPr>
      </a:lvl4pPr>
      <a:lvl5pPr marL="0" marR="0" indent="0" algn="l" defTabSz="914400" rtl="0" latinLnBrk="0">
        <a:lnSpc>
          <a:spcPct val="90000"/>
        </a:lnSpc>
        <a:spcBef>
          <a:spcPts val="0"/>
        </a:spcBef>
        <a:spcAft>
          <a:spcPts val="0"/>
        </a:spcAft>
        <a:buClrTx/>
        <a:buSzTx/>
        <a:buFontTx/>
        <a:buNone/>
        <a:defRPr sz="4400" b="0" i="0" u="none" strike="noStrike" cap="none" spc="0" baseline="0">
          <a:solidFill>
            <a:srgbClr val="000000"/>
          </a:solidFill>
          <a:uFillTx/>
          <a:latin typeface="等线 Light"/>
          <a:ea typeface="等线 Light"/>
          <a:cs typeface="等线 Light"/>
          <a:sym typeface="等线 Light"/>
        </a:defRPr>
      </a:lvl5pPr>
      <a:lvl6pPr marL="0" marR="0" indent="0" algn="l" defTabSz="914400" rtl="0" latinLnBrk="0">
        <a:lnSpc>
          <a:spcPct val="90000"/>
        </a:lnSpc>
        <a:spcBef>
          <a:spcPts val="0"/>
        </a:spcBef>
        <a:spcAft>
          <a:spcPts val="0"/>
        </a:spcAft>
        <a:buClrTx/>
        <a:buSzTx/>
        <a:buFontTx/>
        <a:buNone/>
        <a:defRPr sz="4400" b="0" i="0" u="none" strike="noStrike" cap="none" spc="0" baseline="0">
          <a:solidFill>
            <a:srgbClr val="000000"/>
          </a:solidFill>
          <a:uFillTx/>
          <a:latin typeface="等线 Light"/>
          <a:ea typeface="等线 Light"/>
          <a:cs typeface="等线 Light"/>
          <a:sym typeface="等线 Light"/>
        </a:defRPr>
      </a:lvl6pPr>
      <a:lvl7pPr marL="0" marR="0" indent="0" algn="l" defTabSz="914400" rtl="0" latinLnBrk="0">
        <a:lnSpc>
          <a:spcPct val="90000"/>
        </a:lnSpc>
        <a:spcBef>
          <a:spcPts val="0"/>
        </a:spcBef>
        <a:spcAft>
          <a:spcPts val="0"/>
        </a:spcAft>
        <a:buClrTx/>
        <a:buSzTx/>
        <a:buFontTx/>
        <a:buNone/>
        <a:defRPr sz="4400" b="0" i="0" u="none" strike="noStrike" cap="none" spc="0" baseline="0">
          <a:solidFill>
            <a:srgbClr val="000000"/>
          </a:solidFill>
          <a:uFillTx/>
          <a:latin typeface="等线 Light"/>
          <a:ea typeface="等线 Light"/>
          <a:cs typeface="等线 Light"/>
          <a:sym typeface="等线 Light"/>
        </a:defRPr>
      </a:lvl7pPr>
      <a:lvl8pPr marL="0" marR="0" indent="0" algn="l" defTabSz="914400" rtl="0" latinLnBrk="0">
        <a:lnSpc>
          <a:spcPct val="90000"/>
        </a:lnSpc>
        <a:spcBef>
          <a:spcPts val="0"/>
        </a:spcBef>
        <a:spcAft>
          <a:spcPts val="0"/>
        </a:spcAft>
        <a:buClrTx/>
        <a:buSzTx/>
        <a:buFontTx/>
        <a:buNone/>
        <a:defRPr sz="4400" b="0" i="0" u="none" strike="noStrike" cap="none" spc="0" baseline="0">
          <a:solidFill>
            <a:srgbClr val="000000"/>
          </a:solidFill>
          <a:uFillTx/>
          <a:latin typeface="等线 Light"/>
          <a:ea typeface="等线 Light"/>
          <a:cs typeface="等线 Light"/>
          <a:sym typeface="等线 Light"/>
        </a:defRPr>
      </a:lvl8pPr>
      <a:lvl9pPr marL="0" marR="0" indent="0" algn="l" defTabSz="914400" rtl="0" latinLnBrk="0">
        <a:lnSpc>
          <a:spcPct val="90000"/>
        </a:lnSpc>
        <a:spcBef>
          <a:spcPts val="0"/>
        </a:spcBef>
        <a:spcAft>
          <a:spcPts val="0"/>
        </a:spcAft>
        <a:buClrTx/>
        <a:buSzTx/>
        <a:buFontTx/>
        <a:buNone/>
        <a:defRPr sz="4400" b="0" i="0" u="none" strike="noStrike" cap="none" spc="0" baseline="0">
          <a:solidFill>
            <a:srgbClr val="000000"/>
          </a:solidFill>
          <a:uFillTx/>
          <a:latin typeface="等线 Light"/>
          <a:ea typeface="等线 Light"/>
          <a:cs typeface="等线 Light"/>
          <a:sym typeface="等线 Light"/>
        </a:defRPr>
      </a:lvl9pPr>
    </p:titleStyle>
    <p:bodyStyle>
      <a:lvl1pPr marL="228600" marR="0" indent="-228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j-lt"/>
          <a:ea typeface="+mj-ea"/>
          <a:cs typeface="+mj-cs"/>
          <a:sym typeface="等线"/>
        </a:defRPr>
      </a:lvl1pPr>
      <a:lvl2pPr marL="723900" marR="0" indent="-2667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j-lt"/>
          <a:ea typeface="+mj-ea"/>
          <a:cs typeface="+mj-cs"/>
          <a:sym typeface="等线"/>
        </a:defRPr>
      </a:lvl2pPr>
      <a:lvl3pPr marL="1234440" marR="0" indent="-32004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j-lt"/>
          <a:ea typeface="+mj-ea"/>
          <a:cs typeface="+mj-cs"/>
          <a:sym typeface="等线"/>
        </a:defRPr>
      </a:lvl3pPr>
      <a:lvl4pPr marL="17272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j-lt"/>
          <a:ea typeface="+mj-ea"/>
          <a:cs typeface="+mj-cs"/>
          <a:sym typeface="等线"/>
        </a:defRPr>
      </a:lvl4pPr>
      <a:lvl5pPr marL="21844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j-lt"/>
          <a:ea typeface="+mj-ea"/>
          <a:cs typeface="+mj-cs"/>
          <a:sym typeface="等线"/>
        </a:defRPr>
      </a:lvl5pPr>
      <a:lvl6pPr marL="26416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j-lt"/>
          <a:ea typeface="+mj-ea"/>
          <a:cs typeface="+mj-cs"/>
          <a:sym typeface="等线"/>
        </a:defRPr>
      </a:lvl6pPr>
      <a:lvl7pPr marL="30988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j-lt"/>
          <a:ea typeface="+mj-ea"/>
          <a:cs typeface="+mj-cs"/>
          <a:sym typeface="等线"/>
        </a:defRPr>
      </a:lvl7pPr>
      <a:lvl8pPr marL="35560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j-lt"/>
          <a:ea typeface="+mj-ea"/>
          <a:cs typeface="+mj-cs"/>
          <a:sym typeface="等线"/>
        </a:defRPr>
      </a:lvl8pPr>
      <a:lvl9pPr marL="40132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j-lt"/>
          <a:ea typeface="+mj-ea"/>
          <a:cs typeface="+mj-cs"/>
          <a:sym typeface="等线"/>
        </a:defRPr>
      </a:lvl9pPr>
    </p:bodyStyle>
    <p:otherStyle>
      <a:lvl1pPr marL="0" marR="0" indent="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等线"/>
        </a:defRPr>
      </a:lvl1pPr>
      <a:lvl2pPr marL="0" marR="0" indent="4572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等线"/>
        </a:defRPr>
      </a:lvl2pPr>
      <a:lvl3pPr marL="0" marR="0" indent="9144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等线"/>
        </a:defRPr>
      </a:lvl3pPr>
      <a:lvl4pPr marL="0" marR="0" indent="13716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等线"/>
        </a:defRPr>
      </a:lvl4pPr>
      <a:lvl5pPr marL="0" marR="0" indent="18288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等线"/>
        </a:defRPr>
      </a:lvl5pPr>
      <a:lvl6pPr marL="0" marR="0" indent="22860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等线"/>
        </a:defRPr>
      </a:lvl6pPr>
      <a:lvl7pPr marL="0" marR="0" indent="27432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等线"/>
        </a:defRPr>
      </a:lvl7pPr>
      <a:lvl8pPr marL="0" marR="0" indent="32004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等线"/>
        </a:defRPr>
      </a:lvl8pPr>
      <a:lvl9pPr marL="0" marR="0" indent="36576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等线"/>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矩形 8"/>
          <p:cNvSpPr/>
          <p:nvPr/>
        </p:nvSpPr>
        <p:spPr>
          <a:xfrm>
            <a:off x="177801" y="177799"/>
            <a:ext cx="11836401" cy="6500815"/>
          </a:xfrm>
          <a:prstGeom prst="rect">
            <a:avLst/>
          </a:prstGeom>
          <a:ln w="381000">
            <a:solidFill>
              <a:srgbClr val="94D2B9"/>
            </a:solidFill>
            <a:miter/>
          </a:ln>
        </p:spPr>
        <p:txBody>
          <a:bodyPr lIns="0" tIns="0" rIns="0" bIns="0" anchor="ctr"/>
          <a:lstStyle/>
          <a:p>
            <a:pPr algn="ctr">
              <a:defRPr>
                <a:solidFill>
                  <a:srgbClr val="FFFFFF"/>
                </a:solidFill>
              </a:defRPr>
            </a:pPr>
          </a:p>
        </p:txBody>
      </p:sp>
      <p:sp>
        <p:nvSpPr>
          <p:cNvPr id="95" name="文本框 9"/>
          <p:cNvSpPr txBox="1"/>
          <p:nvPr/>
        </p:nvSpPr>
        <p:spPr>
          <a:xfrm>
            <a:off x="3817620" y="2330450"/>
            <a:ext cx="4607560" cy="1158240"/>
          </a:xfrm>
          <a:prstGeom prst="rect">
            <a:avLst/>
          </a:prstGeom>
          <a:ln w="12700">
            <a:miter lim="400000"/>
          </a:ln>
        </p:spPr>
        <p:txBody>
          <a:bodyPr lIns="45719" rIns="45719">
            <a:spAutoFit/>
          </a:bodyPr>
          <a:lstStyle/>
          <a:p>
            <a:pPr>
              <a:defRPr sz="6000">
                <a:solidFill>
                  <a:srgbClr val="767171"/>
                </a:solidFill>
                <a:latin typeface="阿里巴巴普惠体 B"/>
                <a:ea typeface="阿里巴巴普惠体 B"/>
                <a:cs typeface="阿里巴巴普惠体 B"/>
                <a:sym typeface="阿里巴巴普惠体 B"/>
              </a:defRPr>
            </a:pPr>
            <a:r>
              <a:t>   </a:t>
            </a:r>
            <a:r>
              <a:rPr>
                <a:ln w="22225" cap="flat">
                  <a:solidFill>
                    <a:schemeClr val="accent2"/>
                  </a:solidFill>
                  <a:prstDash val="solid"/>
                  <a:round/>
                </a:ln>
                <a:solidFill>
                  <a:srgbClr val="FCEADE"/>
                </a:solidFill>
              </a:rPr>
              <a:t>时政</a:t>
            </a:r>
            <a:r>
              <a:rPr>
                <a:solidFill>
                  <a:schemeClr val="accent1"/>
                </a:solidFill>
                <a:effectLst>
                  <a:outerShdw blurRad="38100" dist="25400" dir="5400000" rotWithShape="0">
                    <a:srgbClr val="6E747A">
                      <a:alpha val="43000"/>
                    </a:srgbClr>
                  </a:outerShdw>
                </a:effectLst>
              </a:rPr>
              <a:t>分享</a:t>
            </a:r>
            <a:endParaRPr>
              <a:solidFill>
                <a:schemeClr val="accent1"/>
              </a:solidFill>
              <a:effectLst>
                <a:outerShdw blurRad="38100" dist="25400" dir="5400000" rotWithShape="0">
                  <a:srgbClr val="6E747A">
                    <a:alpha val="43000"/>
                  </a:srgbClr>
                </a:outerShdw>
              </a:effectLst>
            </a:endParaRPr>
          </a:p>
        </p:txBody>
      </p:sp>
      <p:sp>
        <p:nvSpPr>
          <p:cNvPr id="96" name="直接连接符 12"/>
          <p:cNvSpPr/>
          <p:nvPr/>
        </p:nvSpPr>
        <p:spPr>
          <a:xfrm>
            <a:off x="5251450" y="3429000"/>
            <a:ext cx="1739900" cy="0"/>
          </a:xfrm>
          <a:prstGeom prst="line">
            <a:avLst/>
          </a:prstGeom>
          <a:ln w="19050">
            <a:solidFill>
              <a:srgbClr val="94D2B9"/>
            </a:solidFill>
            <a:miter/>
          </a:ln>
        </p:spPr>
        <p:txBody>
          <a:bodyPr lIns="0" tIns="0" rIns="0" bIns="0"/>
          <a:lstStyle/>
          <a:p/>
        </p:txBody>
      </p:sp>
      <p:sp>
        <p:nvSpPr>
          <p:cNvPr id="97" name="文本框 13"/>
          <p:cNvSpPr txBox="1"/>
          <p:nvPr/>
        </p:nvSpPr>
        <p:spPr>
          <a:xfrm>
            <a:off x="3220720" y="3573493"/>
            <a:ext cx="5674360" cy="345441"/>
          </a:xfrm>
          <a:prstGeom prst="rect">
            <a:avLst/>
          </a:prstGeom>
          <a:ln w="12700">
            <a:miter lim="400000"/>
          </a:ln>
        </p:spPr>
        <p:txBody>
          <a:bodyPr lIns="45719" rIns="45719">
            <a:spAutoFit/>
          </a:bodyPr>
          <a:lstStyle/>
          <a:p>
            <a:pPr algn="ctr">
              <a:defRPr sz="1400"/>
            </a:pPr>
            <a:r>
              <a:t>BY:</a:t>
            </a:r>
            <a:r>
              <a:t>成就，李辰笑，陈思聪</a:t>
            </a:r>
          </a:p>
        </p:txBody>
      </p:sp>
      <p:sp>
        <p:nvSpPr>
          <p:cNvPr id="98" name="等腰三角形 14"/>
          <p:cNvSpPr/>
          <p:nvPr/>
        </p:nvSpPr>
        <p:spPr>
          <a:xfrm rot="3592440">
            <a:off x="730478" y="630406"/>
            <a:ext cx="913385" cy="787401"/>
          </a:xfrm>
          <a:prstGeom prst="triangle">
            <a:avLst/>
          </a:prstGeom>
          <a:solidFill>
            <a:srgbClr val="94D2B9"/>
          </a:solidFill>
          <a:ln w="12700">
            <a:miter lim="400000"/>
          </a:ln>
        </p:spPr>
        <p:txBody>
          <a:bodyPr lIns="0" tIns="0" rIns="0" bIns="0" anchor="ctr"/>
          <a:lstStyle/>
          <a:p>
            <a:pPr algn="ctr">
              <a:defRPr>
                <a:solidFill>
                  <a:srgbClr val="FFFFFF"/>
                </a:solidFill>
              </a:defRPr>
            </a:pPr>
          </a:p>
        </p:txBody>
      </p:sp>
      <p:sp>
        <p:nvSpPr>
          <p:cNvPr id="99" name="等腰三角形 15"/>
          <p:cNvSpPr/>
          <p:nvPr/>
        </p:nvSpPr>
        <p:spPr>
          <a:xfrm rot="3774327">
            <a:off x="1062155" y="4074279"/>
            <a:ext cx="919990" cy="793095"/>
          </a:xfrm>
          <a:prstGeom prst="triangle">
            <a:avLst/>
          </a:prstGeom>
          <a:solidFill>
            <a:srgbClr val="94D2B9"/>
          </a:solidFill>
          <a:ln w="12700">
            <a:miter lim="400000"/>
          </a:ln>
        </p:spPr>
        <p:txBody>
          <a:bodyPr lIns="0" tIns="0" rIns="0" bIns="0" anchor="ctr"/>
          <a:lstStyle/>
          <a:p>
            <a:pPr algn="ctr">
              <a:defRPr>
                <a:solidFill>
                  <a:srgbClr val="FFFFFF"/>
                </a:solidFill>
              </a:defRPr>
            </a:pPr>
          </a:p>
        </p:txBody>
      </p:sp>
      <p:sp>
        <p:nvSpPr>
          <p:cNvPr id="100" name="等腰三角形 16"/>
          <p:cNvSpPr/>
          <p:nvPr/>
        </p:nvSpPr>
        <p:spPr>
          <a:xfrm rot="5060061">
            <a:off x="10725933" y="1587357"/>
            <a:ext cx="1221234" cy="1052787"/>
          </a:xfrm>
          <a:prstGeom prst="triangle">
            <a:avLst/>
          </a:prstGeom>
          <a:solidFill>
            <a:srgbClr val="94D2B9">
              <a:alpha val="50000"/>
            </a:srgbClr>
          </a:solidFill>
          <a:ln w="12700">
            <a:miter lim="400000"/>
          </a:ln>
        </p:spPr>
        <p:txBody>
          <a:bodyPr lIns="0" tIns="0" rIns="0" bIns="0" anchor="ctr"/>
          <a:lstStyle/>
          <a:p>
            <a:pPr algn="ctr">
              <a:defRPr>
                <a:solidFill>
                  <a:srgbClr val="FFFFFF"/>
                </a:solidFill>
              </a:defRPr>
            </a:pPr>
          </a:p>
        </p:txBody>
      </p:sp>
      <p:sp>
        <p:nvSpPr>
          <p:cNvPr id="101" name="等腰三角形 17"/>
          <p:cNvSpPr/>
          <p:nvPr/>
        </p:nvSpPr>
        <p:spPr>
          <a:xfrm rot="19749097">
            <a:off x="4354211" y="5078950"/>
            <a:ext cx="1125076" cy="969893"/>
          </a:xfrm>
          <a:prstGeom prst="triangle">
            <a:avLst/>
          </a:prstGeom>
          <a:solidFill>
            <a:srgbClr val="94D2B9">
              <a:alpha val="50000"/>
            </a:srgbClr>
          </a:solidFill>
          <a:ln w="12700">
            <a:miter lim="400000"/>
          </a:ln>
        </p:spPr>
        <p:txBody>
          <a:bodyPr lIns="0" tIns="0" rIns="0" bIns="0" anchor="ctr"/>
          <a:lstStyle/>
          <a:p>
            <a:pPr algn="ctr">
              <a:defRPr>
                <a:solidFill>
                  <a:srgbClr val="FFFFFF"/>
                </a:solidFill>
              </a:defRPr>
            </a:pPr>
          </a:p>
        </p:txBody>
      </p:sp>
      <p:sp>
        <p:nvSpPr>
          <p:cNvPr id="102" name="等腰三角形 18"/>
          <p:cNvSpPr/>
          <p:nvPr/>
        </p:nvSpPr>
        <p:spPr>
          <a:xfrm rot="3173696">
            <a:off x="10903336" y="5452468"/>
            <a:ext cx="1125076" cy="969894"/>
          </a:xfrm>
          <a:prstGeom prst="triangle">
            <a:avLst/>
          </a:prstGeom>
          <a:solidFill>
            <a:srgbClr val="94D2B9"/>
          </a:solidFill>
          <a:ln w="12700">
            <a:miter lim="400000"/>
          </a:ln>
        </p:spPr>
        <p:txBody>
          <a:bodyPr lIns="0" tIns="0" rIns="0" bIns="0" anchor="ctr"/>
          <a:lstStyle/>
          <a:p>
            <a:pPr algn="ctr">
              <a:defRPr>
                <a:solidFill>
                  <a:srgbClr val="FFFFFF"/>
                </a:solidFill>
              </a:defRPr>
            </a:pPr>
          </a:p>
        </p:txBody>
      </p:sp>
      <p:sp>
        <p:nvSpPr>
          <p:cNvPr id="103" name="等腰三角形 19"/>
          <p:cNvSpPr/>
          <p:nvPr/>
        </p:nvSpPr>
        <p:spPr>
          <a:xfrm rot="2840140">
            <a:off x="7324159" y="322464"/>
            <a:ext cx="1409701" cy="1215259"/>
          </a:xfrm>
          <a:prstGeom prst="triangle">
            <a:avLst/>
          </a:prstGeom>
          <a:solidFill>
            <a:srgbClr val="94D2B9"/>
          </a:solidFill>
          <a:ln w="12700">
            <a:miter lim="400000"/>
          </a:ln>
        </p:spPr>
        <p:txBody>
          <a:bodyPr lIns="0" tIns="0" rIns="0" bIns="0" anchor="ctr"/>
          <a:lstStyle/>
          <a:p>
            <a:pPr algn="ctr">
              <a:defRPr>
                <a:solidFill>
                  <a:srgbClr val="FFFFFF"/>
                </a:solidFill>
              </a:defRPr>
            </a:pPr>
          </a:p>
        </p:txBody>
      </p:sp>
      <p:sp>
        <p:nvSpPr>
          <p:cNvPr id="104" name="等腰三角形 20"/>
          <p:cNvSpPr/>
          <p:nvPr/>
        </p:nvSpPr>
        <p:spPr>
          <a:xfrm rot="2840140">
            <a:off x="3736411" y="654570"/>
            <a:ext cx="1409701" cy="1215259"/>
          </a:xfrm>
          <a:prstGeom prst="triangle">
            <a:avLst/>
          </a:prstGeom>
          <a:solidFill>
            <a:srgbClr val="94D2B9">
              <a:alpha val="64000"/>
            </a:srgbClr>
          </a:solidFill>
          <a:ln w="12700">
            <a:miter lim="400000"/>
          </a:ln>
        </p:spPr>
        <p:txBody>
          <a:bodyPr lIns="0" tIns="0" rIns="0" bIns="0" anchor="ctr"/>
          <a:lstStyle/>
          <a:p>
            <a:pPr algn="ctr">
              <a:defRPr>
                <a:solidFill>
                  <a:srgbClr val="FFFFFF"/>
                </a:solidFill>
              </a:defRPr>
            </a:pPr>
          </a:p>
        </p:txBody>
      </p:sp>
      <p:sp>
        <p:nvSpPr>
          <p:cNvPr id="105" name="等腰三角形 21"/>
          <p:cNvSpPr/>
          <p:nvPr/>
        </p:nvSpPr>
        <p:spPr>
          <a:xfrm rot="2840140">
            <a:off x="9033995" y="4754538"/>
            <a:ext cx="598152" cy="515649"/>
          </a:xfrm>
          <a:prstGeom prst="triangle">
            <a:avLst/>
          </a:prstGeom>
          <a:solidFill>
            <a:srgbClr val="94D2B9">
              <a:alpha val="64000"/>
            </a:srgbClr>
          </a:solidFill>
          <a:ln w="12700">
            <a:miter lim="400000"/>
          </a:ln>
        </p:spPr>
        <p:txBody>
          <a:bodyPr lIns="0" tIns="0" rIns="0" bIns="0" anchor="ctr"/>
          <a:lstStyle/>
          <a:p>
            <a:pPr algn="ctr">
              <a:defRPr>
                <a:solidFill>
                  <a:srgbClr val="FFFFFF"/>
                </a:solidFill>
              </a:defRPr>
            </a:pPr>
          </a:p>
        </p:txBody>
      </p:sp>
      <p:sp>
        <p:nvSpPr>
          <p:cNvPr id="106" name="等腰三角形 22"/>
          <p:cNvSpPr/>
          <p:nvPr/>
        </p:nvSpPr>
        <p:spPr>
          <a:xfrm rot="2840140">
            <a:off x="2292931" y="2220945"/>
            <a:ext cx="511208" cy="440698"/>
          </a:xfrm>
          <a:prstGeom prst="triangle">
            <a:avLst/>
          </a:prstGeom>
          <a:solidFill>
            <a:srgbClr val="94D2B9">
              <a:alpha val="64000"/>
            </a:srgbClr>
          </a:solidFill>
          <a:ln w="12700">
            <a:miter lim="400000"/>
          </a:ln>
        </p:spPr>
        <p:txBody>
          <a:bodyPr lIns="0" tIns="0" rIns="0" bIns="0" anchor="ctr"/>
          <a:lstStyle/>
          <a:p>
            <a:pPr algn="ctr">
              <a:defRPr>
                <a:solidFill>
                  <a:srgbClr val="FFFFFF"/>
                </a:solidFill>
              </a:defRPr>
            </a:pP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iterate type="el">
                                    <p:tmAbs val="0"/>
                                  </p:iterate>
                                  <p:childTnLst>
                                    <p:set>
                                      <p:cBhvr>
                                        <p:cTn id="6" dur="indefinite" fill="hold"/>
                                        <p:tgtEl>
                                          <p:spTgt spid="95"/>
                                        </p:tgtEl>
                                        <p:attrNameLst>
                                          <p:attrName>style.visibility</p:attrName>
                                        </p:attrNameLst>
                                      </p:cBhvr>
                                      <p:to>
                                        <p:strVal val="visible"/>
                                      </p:to>
                                    </p:set>
                                    <p:anim calcmode="lin" valueType="num">
                                      <p:cBhvr>
                                        <p:cTn id="7" dur="500" fill="hold"/>
                                        <p:tgtEl>
                                          <p:spTgt spid="95"/>
                                        </p:tgtEl>
                                        <p:attrNameLst>
                                          <p:attrName>ppt_x</p:attrName>
                                        </p:attrNameLst>
                                      </p:cBhvr>
                                      <p:tavLst>
                                        <p:tav tm="0">
                                          <p:val>
                                            <p:strVal val="#ppt_x"/>
                                          </p:val>
                                        </p:tav>
                                        <p:tav tm="100000">
                                          <p:val>
                                            <p:strVal val="#ppt_x"/>
                                          </p:val>
                                        </p:tav>
                                      </p:tavLst>
                                    </p:anim>
                                    <p:anim calcmode="lin" valueType="num">
                                      <p:cBhvr>
                                        <p:cTn id="8" dur="500" fill="hold"/>
                                        <p:tgtEl>
                                          <p:spTgt spid="9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3" presetClass="entr" presetSubtype="10" fill="hold" grpId="2" nodeType="afterEffect">
                                  <p:stCondLst>
                                    <p:cond delay="0"/>
                                  </p:stCondLst>
                                  <p:iterate type="el">
                                    <p:tmAbs val="0"/>
                                  </p:iterate>
                                  <p:childTnLst>
                                    <p:set>
                                      <p:cBhvr>
                                        <p:cTn id="11" dur="indefinite" fill="hold"/>
                                        <p:tgtEl>
                                          <p:spTgt spid="97"/>
                                        </p:tgtEl>
                                        <p:attrNameLst>
                                          <p:attrName>style.visibility</p:attrName>
                                        </p:attrNameLst>
                                      </p:cBhvr>
                                      <p:to>
                                        <p:strVal val="visible"/>
                                      </p:to>
                                    </p:set>
                                    <p:animEffect transition="in" filter="blinds(horizontal)">
                                      <p:cBhvr>
                                        <p:cTn id="12" dur="500"/>
                                        <p:tgtEl>
                                          <p:spTgt spid="97"/>
                                        </p:tgtEl>
                                      </p:cBhvr>
                                    </p:animEffect>
                                  </p:childTnLst>
                                </p:cTn>
                              </p:par>
                              <p:par>
                                <p:cTn id="13" presetID="10" presetClass="entr" presetSubtype="0" fill="hold" grpId="3" nodeType="withEffect">
                                  <p:stCondLst>
                                    <p:cond delay="0"/>
                                  </p:stCondLst>
                                  <p:iterate type="lt">
                                    <p:tmAbs val="0"/>
                                  </p:iterate>
                                  <p:childTnLst>
                                    <p:set>
                                      <p:cBhvr>
                                        <p:cTn id="14" dur="indefinite" fill="hold"/>
                                        <p:tgtEl>
                                          <p:spTgt spid="103"/>
                                        </p:tgtEl>
                                        <p:attrNameLst>
                                          <p:attrName>style.visibility</p:attrName>
                                        </p:attrNameLst>
                                      </p:cBhvr>
                                      <p:to>
                                        <p:strVal val="visible"/>
                                      </p:to>
                                    </p:set>
                                    <p:animEffect transition="in" filter="fade">
                                      <p:cBhvr>
                                        <p:cTn id="15" dur="1000"/>
                                        <p:tgtEl>
                                          <p:spTgt spid="103"/>
                                        </p:tgtEl>
                                      </p:cBhvr>
                                    </p:animEffect>
                                  </p:childTnLst>
                                </p:cTn>
                              </p:par>
                              <p:par>
                                <p:cTn id="16" presetID="10" presetClass="entr" presetSubtype="0" fill="hold" grpId="4" nodeType="withEffect">
                                  <p:stCondLst>
                                    <p:cond delay="0"/>
                                  </p:stCondLst>
                                  <p:iterate type="lt">
                                    <p:tmAbs val="0"/>
                                  </p:iterate>
                                  <p:childTnLst>
                                    <p:set>
                                      <p:cBhvr>
                                        <p:cTn id="17" dur="indefinite" fill="hold"/>
                                        <p:tgtEl>
                                          <p:spTgt spid="98"/>
                                        </p:tgtEl>
                                        <p:attrNameLst>
                                          <p:attrName>style.visibility</p:attrName>
                                        </p:attrNameLst>
                                      </p:cBhvr>
                                      <p:to>
                                        <p:strVal val="visible"/>
                                      </p:to>
                                    </p:set>
                                    <p:animEffect transition="in" filter="fade">
                                      <p:cBhvr>
                                        <p:cTn id="18" dur="1000"/>
                                        <p:tgtEl>
                                          <p:spTgt spid="98"/>
                                        </p:tgtEl>
                                      </p:cBhvr>
                                    </p:animEffect>
                                  </p:childTnLst>
                                </p:cTn>
                              </p:par>
                              <p:par>
                                <p:cTn id="19" presetID="10" presetClass="entr" presetSubtype="0" fill="hold" grpId="5" nodeType="withEffect">
                                  <p:stCondLst>
                                    <p:cond delay="0"/>
                                  </p:stCondLst>
                                  <p:iterate type="lt">
                                    <p:tmAbs val="0"/>
                                  </p:iterate>
                                  <p:childTnLst>
                                    <p:set>
                                      <p:cBhvr>
                                        <p:cTn id="20" dur="indefinite" fill="hold"/>
                                        <p:tgtEl>
                                          <p:spTgt spid="104"/>
                                        </p:tgtEl>
                                        <p:attrNameLst>
                                          <p:attrName>style.visibility</p:attrName>
                                        </p:attrNameLst>
                                      </p:cBhvr>
                                      <p:to>
                                        <p:strVal val="visible"/>
                                      </p:to>
                                    </p:set>
                                    <p:animEffect transition="in" filter="fade">
                                      <p:cBhvr>
                                        <p:cTn id="21" dur="1000"/>
                                        <p:tgtEl>
                                          <p:spTgt spid="104"/>
                                        </p:tgtEl>
                                      </p:cBhvr>
                                    </p:animEffect>
                                  </p:childTnLst>
                                </p:cTn>
                              </p:par>
                              <p:par>
                                <p:cTn id="22" presetID="10" presetClass="entr" presetSubtype="0" fill="hold" grpId="6" nodeType="withEffect">
                                  <p:stCondLst>
                                    <p:cond delay="0"/>
                                  </p:stCondLst>
                                  <p:iterate type="lt">
                                    <p:tmAbs val="0"/>
                                  </p:iterate>
                                  <p:childTnLst>
                                    <p:set>
                                      <p:cBhvr>
                                        <p:cTn id="23" dur="indefinite" fill="hold"/>
                                        <p:tgtEl>
                                          <p:spTgt spid="100"/>
                                        </p:tgtEl>
                                        <p:attrNameLst>
                                          <p:attrName>style.visibility</p:attrName>
                                        </p:attrNameLst>
                                      </p:cBhvr>
                                      <p:to>
                                        <p:strVal val="visible"/>
                                      </p:to>
                                    </p:set>
                                    <p:animEffect transition="in" filter="fade">
                                      <p:cBhvr>
                                        <p:cTn id="24" dur="1000"/>
                                        <p:tgtEl>
                                          <p:spTgt spid="100"/>
                                        </p:tgtEl>
                                      </p:cBhvr>
                                    </p:animEffect>
                                  </p:childTnLst>
                                </p:cTn>
                              </p:par>
                              <p:par>
                                <p:cTn id="25" presetID="10" presetClass="entr" presetSubtype="0" fill="hold" grpId="7" nodeType="withEffect">
                                  <p:stCondLst>
                                    <p:cond delay="0"/>
                                  </p:stCondLst>
                                  <p:iterate type="lt">
                                    <p:tmAbs val="0"/>
                                  </p:iterate>
                                  <p:childTnLst>
                                    <p:set>
                                      <p:cBhvr>
                                        <p:cTn id="26" dur="indefinite" fill="hold"/>
                                        <p:tgtEl>
                                          <p:spTgt spid="106"/>
                                        </p:tgtEl>
                                        <p:attrNameLst>
                                          <p:attrName>style.visibility</p:attrName>
                                        </p:attrNameLst>
                                      </p:cBhvr>
                                      <p:to>
                                        <p:strVal val="visible"/>
                                      </p:to>
                                    </p:set>
                                    <p:animEffect transition="in" filter="fade">
                                      <p:cBhvr>
                                        <p:cTn id="27" dur="1000"/>
                                        <p:tgtEl>
                                          <p:spTgt spid="106"/>
                                        </p:tgtEl>
                                      </p:cBhvr>
                                    </p:animEffect>
                                  </p:childTnLst>
                                </p:cTn>
                              </p:par>
                              <p:par>
                                <p:cTn id="28" presetID="10" presetClass="entr" presetSubtype="0" fill="hold" grpId="8" nodeType="withEffect">
                                  <p:stCondLst>
                                    <p:cond delay="0"/>
                                  </p:stCondLst>
                                  <p:iterate type="lt">
                                    <p:tmAbs val="0"/>
                                  </p:iterate>
                                  <p:childTnLst>
                                    <p:set>
                                      <p:cBhvr>
                                        <p:cTn id="29" dur="indefinite" fill="hold"/>
                                        <p:tgtEl>
                                          <p:spTgt spid="99"/>
                                        </p:tgtEl>
                                        <p:attrNameLst>
                                          <p:attrName>style.visibility</p:attrName>
                                        </p:attrNameLst>
                                      </p:cBhvr>
                                      <p:to>
                                        <p:strVal val="visible"/>
                                      </p:to>
                                    </p:set>
                                    <p:animEffect transition="in" filter="fade">
                                      <p:cBhvr>
                                        <p:cTn id="30" dur="1000"/>
                                        <p:tgtEl>
                                          <p:spTgt spid="99"/>
                                        </p:tgtEl>
                                      </p:cBhvr>
                                    </p:animEffect>
                                  </p:childTnLst>
                                </p:cTn>
                              </p:par>
                              <p:par>
                                <p:cTn id="31" presetID="10" presetClass="entr" presetSubtype="0" fill="hold" grpId="9" nodeType="withEffect">
                                  <p:stCondLst>
                                    <p:cond delay="0"/>
                                  </p:stCondLst>
                                  <p:iterate type="lt">
                                    <p:tmAbs val="0"/>
                                  </p:iterate>
                                  <p:childTnLst>
                                    <p:set>
                                      <p:cBhvr>
                                        <p:cTn id="32" dur="indefinite" fill="hold"/>
                                        <p:tgtEl>
                                          <p:spTgt spid="105"/>
                                        </p:tgtEl>
                                        <p:attrNameLst>
                                          <p:attrName>style.visibility</p:attrName>
                                        </p:attrNameLst>
                                      </p:cBhvr>
                                      <p:to>
                                        <p:strVal val="visible"/>
                                      </p:to>
                                    </p:set>
                                    <p:animEffect transition="in" filter="fade">
                                      <p:cBhvr>
                                        <p:cTn id="33" dur="1000"/>
                                        <p:tgtEl>
                                          <p:spTgt spid="105"/>
                                        </p:tgtEl>
                                      </p:cBhvr>
                                    </p:animEffect>
                                  </p:childTnLst>
                                </p:cTn>
                              </p:par>
                              <p:par>
                                <p:cTn id="34" presetID="10" presetClass="entr" presetSubtype="0" fill="hold" grpId="10" nodeType="withEffect">
                                  <p:stCondLst>
                                    <p:cond delay="0"/>
                                  </p:stCondLst>
                                  <p:iterate type="lt">
                                    <p:tmAbs val="0"/>
                                  </p:iterate>
                                  <p:childTnLst>
                                    <p:set>
                                      <p:cBhvr>
                                        <p:cTn id="35" dur="indefinite" fill="hold"/>
                                        <p:tgtEl>
                                          <p:spTgt spid="101"/>
                                        </p:tgtEl>
                                        <p:attrNameLst>
                                          <p:attrName>style.visibility</p:attrName>
                                        </p:attrNameLst>
                                      </p:cBhvr>
                                      <p:to>
                                        <p:strVal val="visible"/>
                                      </p:to>
                                    </p:set>
                                    <p:animEffect transition="in" filter="fade">
                                      <p:cBhvr>
                                        <p:cTn id="36" dur="1000"/>
                                        <p:tgtEl>
                                          <p:spTgt spid="101"/>
                                        </p:tgtEl>
                                      </p:cBhvr>
                                    </p:animEffect>
                                  </p:childTnLst>
                                </p:cTn>
                              </p:par>
                              <p:par>
                                <p:cTn id="37" presetID="10" presetClass="entr" presetSubtype="0" fill="hold" grpId="11" nodeType="withEffect">
                                  <p:stCondLst>
                                    <p:cond delay="0"/>
                                  </p:stCondLst>
                                  <p:iterate type="lt">
                                    <p:tmAbs val="0"/>
                                  </p:iterate>
                                  <p:childTnLst>
                                    <p:set>
                                      <p:cBhvr>
                                        <p:cTn id="38" dur="indefinite" fill="hold"/>
                                        <p:tgtEl>
                                          <p:spTgt spid="102"/>
                                        </p:tgtEl>
                                        <p:attrNameLst>
                                          <p:attrName>style.visibility</p:attrName>
                                        </p:attrNameLst>
                                      </p:cBhvr>
                                      <p:to>
                                        <p:strVal val="visible"/>
                                      </p:to>
                                    </p:set>
                                    <p:animEffect transition="in" filter="fade">
                                      <p:cBhvr>
                                        <p:cTn id="39" dur="1000"/>
                                        <p:tgtEl>
                                          <p:spTgt spid="1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spid="99" grpId="8" animBg="1" advAuto="0"/>
      <p:bldP spid="98" grpId="4" bldLvl="0" animBg="1" advAuto="0"/>
      <p:bldP spid="104" grpId="5" bldLvl="0" animBg="1" advAuto="0"/>
      <p:bldP spid="105" grpId="9" animBg="1" advAuto="0"/>
      <p:bldP spid="97" grpId="2" animBg="1" advAuto="0"/>
      <p:bldP spid="102" grpId="11" animBg="1" advAuto="0"/>
      <p:bldP spid="100" grpId="6" animBg="1" advAuto="0"/>
      <p:bldP spid="95" grpId="1" animBg="1" advAuto="0"/>
      <p:bldP spid="103" grpId="3" bldLvl="0" animBg="1" advAuto="0"/>
      <p:bldP spid="106" grpId="7" animBg="1" advAuto="0"/>
      <p:bldP spid="101" grpId="10" animBg="1" advAuto="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文本框 6"/>
          <p:cNvSpPr txBox="1"/>
          <p:nvPr/>
        </p:nvSpPr>
        <p:spPr>
          <a:xfrm>
            <a:off x="776176" y="1249679"/>
            <a:ext cx="10639648" cy="4091941"/>
          </a:xfrm>
          <a:prstGeom prst="rect">
            <a:avLst/>
          </a:prstGeom>
          <a:ln w="12700">
            <a:miter lim="400000"/>
          </a:ln>
        </p:spPr>
        <p:txBody>
          <a:bodyPr lIns="45719" rIns="45719">
            <a:spAutoFit/>
          </a:bodyPr>
          <a:lstStyle/>
          <a:p>
            <a:pPr marL="150495" indent="-150495">
              <a:buSzPct val="100000"/>
              <a:buChar char="•"/>
              <a:defRPr sz="1500"/>
            </a:pPr>
            <a:r>
              <a:t>管卡塔尔位于波斯湾西南岸的卡塔尔半岛上，是海湾阿拉伯国家合作委员会（简称海合会）的重要成员国。</a:t>
            </a:r>
          </a:p>
          <a:p>
            <a:pPr marL="150495" indent="-150495">
              <a:buSzPct val="100000"/>
              <a:buChar char="•"/>
              <a:defRPr sz="1500"/>
            </a:pPr>
            <a:r>
              <a:t>卡塔尔所在的海湾地区是</a:t>
            </a:r>
            <a:r>
              <a:rPr b="1"/>
              <a:t>世界上民族、教派冲突较为集中的地区，20世纪80年代以来经历了两伊战争、海湾战争和伊拉克战争</a:t>
            </a:r>
            <a:r>
              <a:t>，这里也成为各国博弈的一大竞技场。</a:t>
            </a:r>
          </a:p>
          <a:p>
            <a:pPr marL="150495" indent="-150495">
              <a:buSzPct val="100000"/>
              <a:buChar char="•"/>
              <a:defRPr sz="1500"/>
            </a:pPr>
            <a:r>
              <a:t>2017年6月，沙特以卡塔尔资助恐怖组织，利用阿拉伯半岛电视台干涉他国内政、与伊朗交好等违背2014年双方签订的《利雅得补充协议》为由，</a:t>
            </a:r>
            <a:r>
              <a:rPr b="1"/>
              <a:t>宣布与卡塔尔断交</a:t>
            </a:r>
            <a:r>
              <a:t>。这一决定很快在阿拉伯世界内部引发“多米诺骨牌效应”，阿联酋、埃及、巴林、科摩罗等国随后也宣布与卡塔尔断交或降低外交关系等级。</a:t>
            </a:r>
          </a:p>
          <a:p>
            <a:pPr marL="150495" indent="-150495">
              <a:buSzPct val="100000"/>
              <a:buChar char="•"/>
              <a:defRPr sz="1500"/>
            </a:pPr>
            <a:r>
              <a:t>就连美国和以色列也支持沙特制裁卡塔尔，对其实行</a:t>
            </a:r>
            <a:r>
              <a:rPr b="1"/>
              <a:t>外交孤立</a:t>
            </a:r>
            <a:r>
              <a:t>、</a:t>
            </a:r>
            <a:r>
              <a:rPr b="1"/>
              <a:t>交通封锁</a:t>
            </a:r>
            <a:r>
              <a:t>和</a:t>
            </a:r>
            <a:r>
              <a:rPr b="1"/>
              <a:t>贸易禁运</a:t>
            </a:r>
            <a:r>
              <a:t>。</a:t>
            </a:r>
          </a:p>
          <a:p>
            <a:pPr marL="150495" indent="-150495">
              <a:buSzPct val="100000"/>
              <a:buChar char="•"/>
              <a:defRPr sz="1500"/>
            </a:pPr>
            <a:r>
              <a:t>2022年俄乌冲突爆发以来，中东地区主要国家间的关系有所缓和，地区国家战略自主性明显加强，地区关系出现重大调整。土耳其率先与沙特缓和关系，开启合作新局面，随后又与以色列恢复双边外交关系并推动双方的安全合作。</a:t>
            </a:r>
          </a:p>
          <a:p>
            <a:pPr marL="150495" indent="-150495">
              <a:buSzPct val="100000"/>
              <a:buChar char="•"/>
              <a:defRPr sz="1500"/>
            </a:pPr>
            <a:r>
              <a:t>在此背景下，卡塔尔世界杯顺利开幕为地区重要国家提供了</a:t>
            </a:r>
            <a:r>
              <a:rPr b="1"/>
              <a:t>促进双边和多边关系</a:t>
            </a:r>
            <a:r>
              <a:t>的外交舞台，沙特、土耳其、以色列、埃及等自然不会错过这一足球外交机遇。</a:t>
            </a:r>
          </a:p>
          <a:p>
            <a:pPr marL="150495" indent="-150495">
              <a:buSzPct val="100000"/>
              <a:buChar char="•"/>
              <a:defRPr sz="1500"/>
            </a:pPr>
            <a:r>
              <a:t>沙特王储本·萨勒曼亲赴多哈参加世界杯开幕式。这一方面是为了向外界彰显沙特在阿拉伯世界的领导地位和影响力，另一方面也是为了进一步修复沙特与卡塔尔关系的裂痕，加强阿拉伯世界内部连结的纽带。</a:t>
            </a:r>
          </a:p>
          <a:p>
            <a:pPr marL="150495" indent="-150495">
              <a:buSzPct val="100000"/>
              <a:buChar char="•"/>
              <a:defRPr sz="1500"/>
            </a:pPr>
            <a:r>
              <a:t>此外，萨勒曼与土耳其总统埃尔多安同时出席开幕式，也意味着双方因卡塔尔断交风波产生的矛盾已得到缓和，不会成为双方开展合作的障碍</a:t>
            </a:r>
          </a:p>
        </p:txBody>
      </p:sp>
    </p:spTree>
  </p:cSld>
  <p:clrMapOvr>
    <a:masterClrMapping/>
  </p:clrMapOvr>
  <mc:AlternateContent xmlns:mc="http://schemas.openxmlformats.org/markup-compatibility/2006">
    <mc:Choice xmlns:p14="http://schemas.microsoft.com/office/powerpoint/2010/main" Requires="p14">
      <p:transition spd="slow" p14:dur="1200">
        <p:push dir="u"/>
      </p:transition>
    </mc:Choice>
    <mc:Fallback>
      <p:transition spd="slow">
        <p:push dir="u"/>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type="el">
                                    <p:tmAbs val="0"/>
                                  </p:iterate>
                                  <p:childTnLst>
                                    <p:set>
                                      <p:cBhvr>
                                        <p:cTn id="6" dur="indefinite" fill="hold"/>
                                        <p:tgtEl>
                                          <p:spTgt spid="175">
                                            <p:bg/>
                                          </p:spTgt>
                                        </p:tgtEl>
                                        <p:attrNameLst>
                                          <p:attrName>style.visibility</p:attrName>
                                        </p:attrNameLst>
                                      </p:cBhvr>
                                      <p:to>
                                        <p:strVal val="visible"/>
                                      </p:to>
                                    </p:set>
                                    <p:animEffect transition="in" filter="blinds(horizontal)">
                                      <p:cBhvr>
                                        <p:cTn id="7" dur="500"/>
                                        <p:tgtEl>
                                          <p:spTgt spid="175">
                                            <p:bg/>
                                          </p:spTgt>
                                        </p:tgtEl>
                                      </p:cBhvr>
                                    </p:animEffect>
                                  </p:childTnLst>
                                </p:cTn>
                              </p:par>
                              <p:par>
                                <p:cTn id="8" presetID="3" presetClass="entr" presetSubtype="10" fill="hold" grpId="1" nodeType="withEffect">
                                  <p:stCondLst>
                                    <p:cond delay="0"/>
                                  </p:stCondLst>
                                  <p:iterate type="el">
                                    <p:tmAbs val="0"/>
                                  </p:iterate>
                                  <p:childTnLst>
                                    <p:set>
                                      <p:cBhvr>
                                        <p:cTn id="9" dur="indefinite" fill="hold"/>
                                        <p:tgtEl>
                                          <p:spTgt spid="175">
                                            <p:txEl>
                                              <p:pRg st="0" end="0"/>
                                            </p:txEl>
                                          </p:spTgt>
                                        </p:tgtEl>
                                        <p:attrNameLst>
                                          <p:attrName>style.visibility</p:attrName>
                                        </p:attrNameLst>
                                      </p:cBhvr>
                                      <p:to>
                                        <p:strVal val="visible"/>
                                      </p:to>
                                    </p:set>
                                    <p:animEffect transition="in" filter="blinds(horizontal)">
                                      <p:cBhvr>
                                        <p:cTn id="10" dur="500"/>
                                        <p:tgtEl>
                                          <p:spTgt spid="17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1" nodeType="clickEffect">
                                  <p:stCondLst>
                                    <p:cond delay="0"/>
                                  </p:stCondLst>
                                  <p:iterate type="el">
                                    <p:tmAbs val="0"/>
                                  </p:iterate>
                                  <p:childTnLst>
                                    <p:set>
                                      <p:cBhvr>
                                        <p:cTn id="14" dur="indefinite" fill="hold"/>
                                        <p:tgtEl>
                                          <p:spTgt spid="175">
                                            <p:txEl>
                                              <p:pRg st="1" end="1"/>
                                            </p:txEl>
                                          </p:spTgt>
                                        </p:tgtEl>
                                        <p:attrNameLst>
                                          <p:attrName>style.visibility</p:attrName>
                                        </p:attrNameLst>
                                      </p:cBhvr>
                                      <p:to>
                                        <p:strVal val="visible"/>
                                      </p:to>
                                    </p:set>
                                    <p:animEffect transition="in" filter="blinds(horizontal)">
                                      <p:cBhvr>
                                        <p:cTn id="15" dur="500"/>
                                        <p:tgtEl>
                                          <p:spTgt spid="17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1" nodeType="clickEffect">
                                  <p:stCondLst>
                                    <p:cond delay="0"/>
                                  </p:stCondLst>
                                  <p:iterate type="el">
                                    <p:tmAbs val="0"/>
                                  </p:iterate>
                                  <p:childTnLst>
                                    <p:set>
                                      <p:cBhvr>
                                        <p:cTn id="19" dur="indefinite" fill="hold"/>
                                        <p:tgtEl>
                                          <p:spTgt spid="175">
                                            <p:txEl>
                                              <p:pRg st="2" end="2"/>
                                            </p:txEl>
                                          </p:spTgt>
                                        </p:tgtEl>
                                        <p:attrNameLst>
                                          <p:attrName>style.visibility</p:attrName>
                                        </p:attrNameLst>
                                      </p:cBhvr>
                                      <p:to>
                                        <p:strVal val="visible"/>
                                      </p:to>
                                    </p:set>
                                    <p:animEffect transition="in" filter="blinds(horizontal)">
                                      <p:cBhvr>
                                        <p:cTn id="20" dur="500"/>
                                        <p:tgtEl>
                                          <p:spTgt spid="17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1" nodeType="clickEffect">
                                  <p:stCondLst>
                                    <p:cond delay="0"/>
                                  </p:stCondLst>
                                  <p:iterate type="el">
                                    <p:tmAbs val="0"/>
                                  </p:iterate>
                                  <p:childTnLst>
                                    <p:set>
                                      <p:cBhvr>
                                        <p:cTn id="24" dur="indefinite" fill="hold"/>
                                        <p:tgtEl>
                                          <p:spTgt spid="175">
                                            <p:txEl>
                                              <p:pRg st="3" end="3"/>
                                            </p:txEl>
                                          </p:spTgt>
                                        </p:tgtEl>
                                        <p:attrNameLst>
                                          <p:attrName>style.visibility</p:attrName>
                                        </p:attrNameLst>
                                      </p:cBhvr>
                                      <p:to>
                                        <p:strVal val="visible"/>
                                      </p:to>
                                    </p:set>
                                    <p:animEffect transition="in" filter="blinds(horizontal)">
                                      <p:cBhvr>
                                        <p:cTn id="25" dur="500"/>
                                        <p:tgtEl>
                                          <p:spTgt spid="175">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1" nodeType="clickEffect">
                                  <p:stCondLst>
                                    <p:cond delay="0"/>
                                  </p:stCondLst>
                                  <p:iterate type="el">
                                    <p:tmAbs val="0"/>
                                  </p:iterate>
                                  <p:childTnLst>
                                    <p:set>
                                      <p:cBhvr>
                                        <p:cTn id="29" dur="indefinite" fill="hold"/>
                                        <p:tgtEl>
                                          <p:spTgt spid="175">
                                            <p:txEl>
                                              <p:pRg st="4" end="4"/>
                                            </p:txEl>
                                          </p:spTgt>
                                        </p:tgtEl>
                                        <p:attrNameLst>
                                          <p:attrName>style.visibility</p:attrName>
                                        </p:attrNameLst>
                                      </p:cBhvr>
                                      <p:to>
                                        <p:strVal val="visible"/>
                                      </p:to>
                                    </p:set>
                                    <p:animEffect transition="in" filter="blinds(horizontal)">
                                      <p:cBhvr>
                                        <p:cTn id="30" dur="500"/>
                                        <p:tgtEl>
                                          <p:spTgt spid="175">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1" nodeType="clickEffect">
                                  <p:stCondLst>
                                    <p:cond delay="0"/>
                                  </p:stCondLst>
                                  <p:iterate type="el">
                                    <p:tmAbs val="0"/>
                                  </p:iterate>
                                  <p:childTnLst>
                                    <p:set>
                                      <p:cBhvr>
                                        <p:cTn id="34" dur="indefinite" fill="hold"/>
                                        <p:tgtEl>
                                          <p:spTgt spid="175">
                                            <p:txEl>
                                              <p:pRg st="5" end="5"/>
                                            </p:txEl>
                                          </p:spTgt>
                                        </p:tgtEl>
                                        <p:attrNameLst>
                                          <p:attrName>style.visibility</p:attrName>
                                        </p:attrNameLst>
                                      </p:cBhvr>
                                      <p:to>
                                        <p:strVal val="visible"/>
                                      </p:to>
                                    </p:set>
                                    <p:animEffect transition="in" filter="blinds(horizontal)">
                                      <p:cBhvr>
                                        <p:cTn id="35" dur="500"/>
                                        <p:tgtEl>
                                          <p:spTgt spid="175">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1" nodeType="clickEffect">
                                  <p:stCondLst>
                                    <p:cond delay="0"/>
                                  </p:stCondLst>
                                  <p:iterate type="el">
                                    <p:tmAbs val="0"/>
                                  </p:iterate>
                                  <p:childTnLst>
                                    <p:set>
                                      <p:cBhvr>
                                        <p:cTn id="39" dur="indefinite" fill="hold"/>
                                        <p:tgtEl>
                                          <p:spTgt spid="175">
                                            <p:txEl>
                                              <p:pRg st="6" end="6"/>
                                            </p:txEl>
                                          </p:spTgt>
                                        </p:tgtEl>
                                        <p:attrNameLst>
                                          <p:attrName>style.visibility</p:attrName>
                                        </p:attrNameLst>
                                      </p:cBhvr>
                                      <p:to>
                                        <p:strVal val="visible"/>
                                      </p:to>
                                    </p:set>
                                    <p:animEffect transition="in" filter="blinds(horizontal)">
                                      <p:cBhvr>
                                        <p:cTn id="40" dur="500"/>
                                        <p:tgtEl>
                                          <p:spTgt spid="175">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1" nodeType="clickEffect">
                                  <p:stCondLst>
                                    <p:cond delay="0"/>
                                  </p:stCondLst>
                                  <p:iterate type="el">
                                    <p:tmAbs val="0"/>
                                  </p:iterate>
                                  <p:childTnLst>
                                    <p:set>
                                      <p:cBhvr>
                                        <p:cTn id="44" dur="indefinite" fill="hold"/>
                                        <p:tgtEl>
                                          <p:spTgt spid="175">
                                            <p:txEl>
                                              <p:pRg st="7" end="7"/>
                                            </p:txEl>
                                          </p:spTgt>
                                        </p:tgtEl>
                                        <p:attrNameLst>
                                          <p:attrName>style.visibility</p:attrName>
                                        </p:attrNameLst>
                                      </p:cBhvr>
                                      <p:to>
                                        <p:strVal val="visible"/>
                                      </p:to>
                                    </p:set>
                                    <p:animEffect transition="in" filter="blinds(horizontal)">
                                      <p:cBhvr>
                                        <p:cTn id="45" dur="500"/>
                                        <p:tgtEl>
                                          <p:spTgt spid="175">
                                            <p:txEl>
                                              <p:pRg st="7" end="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spid="175" grpId="1" bldLvl="5" animBg="1" advAuto="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矩形 8"/>
          <p:cNvSpPr/>
          <p:nvPr/>
        </p:nvSpPr>
        <p:spPr>
          <a:xfrm>
            <a:off x="165101" y="177799"/>
            <a:ext cx="11836401" cy="6500815"/>
          </a:xfrm>
          <a:prstGeom prst="rect">
            <a:avLst/>
          </a:prstGeom>
          <a:ln w="381000">
            <a:solidFill>
              <a:srgbClr val="94D2B9"/>
            </a:solidFill>
            <a:miter/>
          </a:ln>
        </p:spPr>
        <p:txBody>
          <a:bodyPr lIns="0" tIns="0" rIns="0" bIns="0" anchor="ctr"/>
          <a:lstStyle/>
          <a:p>
            <a:pPr algn="ctr">
              <a:defRPr>
                <a:solidFill>
                  <a:srgbClr val="FFFFFF"/>
                </a:solidFill>
              </a:defRPr>
            </a:pPr>
          </a:p>
        </p:txBody>
      </p:sp>
      <p:sp>
        <p:nvSpPr>
          <p:cNvPr id="178" name="文本框 9"/>
          <p:cNvSpPr txBox="1"/>
          <p:nvPr/>
        </p:nvSpPr>
        <p:spPr>
          <a:xfrm>
            <a:off x="3584836" y="2330450"/>
            <a:ext cx="5763261" cy="1005840"/>
          </a:xfrm>
          <a:prstGeom prst="rect">
            <a:avLst/>
          </a:prstGeom>
          <a:ln w="12700">
            <a:miter lim="400000"/>
          </a:ln>
        </p:spPr>
        <p:txBody>
          <a:bodyPr lIns="45719" rIns="45719">
            <a:spAutoFit/>
          </a:bodyPr>
          <a:lstStyle/>
          <a:p>
            <a:pPr>
              <a:defRPr sz="6000">
                <a:solidFill>
                  <a:srgbClr val="767171"/>
                </a:solidFill>
                <a:latin typeface="阿里巴巴普惠体 B"/>
                <a:ea typeface="阿里巴巴普惠体 B"/>
                <a:cs typeface="阿里巴巴普惠体 B"/>
                <a:sym typeface="阿里巴巴普惠体 B"/>
              </a:defRPr>
            </a:pPr>
            <a:r>
              <a:t>THANK</a:t>
            </a:r>
            <a:r>
              <a:t>  </a:t>
            </a:r>
            <a:r>
              <a:t>YOU</a:t>
            </a:r>
          </a:p>
        </p:txBody>
      </p:sp>
      <p:sp>
        <p:nvSpPr>
          <p:cNvPr id="179" name="直接连接符 12"/>
          <p:cNvSpPr/>
          <p:nvPr/>
        </p:nvSpPr>
        <p:spPr>
          <a:xfrm>
            <a:off x="5251450" y="3429000"/>
            <a:ext cx="1739900" cy="0"/>
          </a:xfrm>
          <a:prstGeom prst="line">
            <a:avLst/>
          </a:prstGeom>
          <a:ln w="19050">
            <a:solidFill>
              <a:srgbClr val="94D2B9"/>
            </a:solidFill>
            <a:miter/>
          </a:ln>
        </p:spPr>
        <p:txBody>
          <a:bodyPr lIns="0" tIns="0" rIns="0" bIns="0"/>
          <a:lstStyle/>
          <a:p/>
        </p:txBody>
      </p:sp>
      <p:sp>
        <p:nvSpPr>
          <p:cNvPr id="180" name="文本框 13"/>
          <p:cNvSpPr txBox="1"/>
          <p:nvPr/>
        </p:nvSpPr>
        <p:spPr>
          <a:xfrm>
            <a:off x="3220720" y="3631277"/>
            <a:ext cx="5674360" cy="345441"/>
          </a:xfrm>
          <a:prstGeom prst="rect">
            <a:avLst/>
          </a:prstGeom>
          <a:ln w="12700">
            <a:miter lim="400000"/>
          </a:ln>
        </p:spPr>
        <p:txBody>
          <a:bodyPr lIns="45719" rIns="45719">
            <a:spAutoFit/>
          </a:bodyPr>
          <a:lstStyle>
            <a:lvl1pPr algn="ctr">
              <a:defRPr sz="1400"/>
            </a:lvl1pPr>
          </a:lstStyle>
          <a:p>
            <a:r>
              <a:t>谢谢大家观看</a:t>
            </a:r>
          </a:p>
        </p:txBody>
      </p:sp>
      <p:sp>
        <p:nvSpPr>
          <p:cNvPr id="181" name="等腰三角形 14"/>
          <p:cNvSpPr/>
          <p:nvPr/>
        </p:nvSpPr>
        <p:spPr>
          <a:xfrm rot="3592440">
            <a:off x="746988" y="613896"/>
            <a:ext cx="913385" cy="787401"/>
          </a:xfrm>
          <a:prstGeom prst="triangle">
            <a:avLst/>
          </a:prstGeom>
          <a:solidFill>
            <a:srgbClr val="94D2B9"/>
          </a:solidFill>
          <a:ln w="12700">
            <a:miter lim="400000"/>
          </a:ln>
        </p:spPr>
        <p:txBody>
          <a:bodyPr lIns="0" tIns="0" rIns="0" bIns="0" anchor="ctr"/>
          <a:lstStyle/>
          <a:p>
            <a:pPr algn="ctr">
              <a:defRPr>
                <a:solidFill>
                  <a:srgbClr val="FFFFFF"/>
                </a:solidFill>
              </a:defRPr>
            </a:pPr>
          </a:p>
        </p:txBody>
      </p:sp>
      <p:sp>
        <p:nvSpPr>
          <p:cNvPr id="182" name="等腰三角形 15"/>
          <p:cNvSpPr/>
          <p:nvPr/>
        </p:nvSpPr>
        <p:spPr>
          <a:xfrm rot="3774327">
            <a:off x="1062155" y="4074279"/>
            <a:ext cx="919990" cy="793095"/>
          </a:xfrm>
          <a:prstGeom prst="triangle">
            <a:avLst/>
          </a:prstGeom>
          <a:solidFill>
            <a:srgbClr val="94D2B9"/>
          </a:solidFill>
          <a:ln w="12700">
            <a:miter lim="400000"/>
          </a:ln>
        </p:spPr>
        <p:txBody>
          <a:bodyPr lIns="0" tIns="0" rIns="0" bIns="0" anchor="ctr"/>
          <a:lstStyle/>
          <a:p>
            <a:pPr algn="ctr">
              <a:defRPr>
                <a:solidFill>
                  <a:srgbClr val="FFFFFF"/>
                </a:solidFill>
              </a:defRPr>
            </a:pPr>
          </a:p>
        </p:txBody>
      </p:sp>
      <p:sp>
        <p:nvSpPr>
          <p:cNvPr id="183" name="等腰三角形 16"/>
          <p:cNvSpPr/>
          <p:nvPr/>
        </p:nvSpPr>
        <p:spPr>
          <a:xfrm rot="5060061">
            <a:off x="10725933" y="1587357"/>
            <a:ext cx="1221234" cy="1052787"/>
          </a:xfrm>
          <a:prstGeom prst="triangle">
            <a:avLst/>
          </a:prstGeom>
          <a:solidFill>
            <a:srgbClr val="94D2B9">
              <a:alpha val="50000"/>
            </a:srgbClr>
          </a:solidFill>
          <a:ln w="12700">
            <a:miter lim="400000"/>
          </a:ln>
        </p:spPr>
        <p:txBody>
          <a:bodyPr lIns="0" tIns="0" rIns="0" bIns="0" anchor="ctr"/>
          <a:lstStyle/>
          <a:p>
            <a:pPr algn="ctr">
              <a:defRPr>
                <a:solidFill>
                  <a:srgbClr val="FFFFFF"/>
                </a:solidFill>
              </a:defRPr>
            </a:pPr>
          </a:p>
        </p:txBody>
      </p:sp>
      <p:sp>
        <p:nvSpPr>
          <p:cNvPr id="184" name="等腰三角形 17"/>
          <p:cNvSpPr/>
          <p:nvPr/>
        </p:nvSpPr>
        <p:spPr>
          <a:xfrm rot="19749097">
            <a:off x="4354211" y="5078950"/>
            <a:ext cx="1125076" cy="969893"/>
          </a:xfrm>
          <a:prstGeom prst="triangle">
            <a:avLst/>
          </a:prstGeom>
          <a:solidFill>
            <a:srgbClr val="94D2B9">
              <a:alpha val="50000"/>
            </a:srgbClr>
          </a:solidFill>
          <a:ln w="12700">
            <a:miter lim="400000"/>
          </a:ln>
        </p:spPr>
        <p:txBody>
          <a:bodyPr lIns="0" tIns="0" rIns="0" bIns="0" anchor="ctr"/>
          <a:lstStyle/>
          <a:p>
            <a:pPr algn="ctr">
              <a:defRPr>
                <a:solidFill>
                  <a:srgbClr val="FFFFFF"/>
                </a:solidFill>
              </a:defRPr>
            </a:pPr>
          </a:p>
        </p:txBody>
      </p:sp>
      <p:sp>
        <p:nvSpPr>
          <p:cNvPr id="185" name="等腰三角形 18"/>
          <p:cNvSpPr/>
          <p:nvPr/>
        </p:nvSpPr>
        <p:spPr>
          <a:xfrm rot="3173696">
            <a:off x="10903336" y="5452468"/>
            <a:ext cx="1125076" cy="969894"/>
          </a:xfrm>
          <a:prstGeom prst="triangle">
            <a:avLst/>
          </a:prstGeom>
          <a:solidFill>
            <a:srgbClr val="94D2B9"/>
          </a:solidFill>
          <a:ln w="12700">
            <a:miter lim="400000"/>
          </a:ln>
        </p:spPr>
        <p:txBody>
          <a:bodyPr lIns="0" tIns="0" rIns="0" bIns="0" anchor="ctr"/>
          <a:lstStyle/>
          <a:p>
            <a:pPr algn="ctr">
              <a:defRPr>
                <a:solidFill>
                  <a:srgbClr val="FFFFFF"/>
                </a:solidFill>
              </a:defRPr>
            </a:pPr>
          </a:p>
        </p:txBody>
      </p:sp>
      <p:sp>
        <p:nvSpPr>
          <p:cNvPr id="186" name="等腰三角形 19"/>
          <p:cNvSpPr/>
          <p:nvPr/>
        </p:nvSpPr>
        <p:spPr>
          <a:xfrm rot="2840140">
            <a:off x="7311459" y="322464"/>
            <a:ext cx="1409701" cy="1215259"/>
          </a:xfrm>
          <a:prstGeom prst="triangle">
            <a:avLst/>
          </a:prstGeom>
          <a:solidFill>
            <a:srgbClr val="94D2B9"/>
          </a:solidFill>
          <a:ln w="12700">
            <a:miter lim="400000"/>
          </a:ln>
        </p:spPr>
        <p:txBody>
          <a:bodyPr lIns="0" tIns="0" rIns="0" bIns="0" anchor="ctr"/>
          <a:lstStyle/>
          <a:p>
            <a:pPr algn="ctr">
              <a:defRPr>
                <a:solidFill>
                  <a:srgbClr val="FFFFFF"/>
                </a:solidFill>
              </a:defRPr>
            </a:pPr>
          </a:p>
        </p:txBody>
      </p:sp>
      <p:sp>
        <p:nvSpPr>
          <p:cNvPr id="187" name="等腰三角形 20"/>
          <p:cNvSpPr/>
          <p:nvPr/>
        </p:nvSpPr>
        <p:spPr>
          <a:xfrm rot="2840140">
            <a:off x="3742761" y="627265"/>
            <a:ext cx="1409701" cy="1215259"/>
          </a:xfrm>
          <a:prstGeom prst="triangle">
            <a:avLst/>
          </a:prstGeom>
          <a:solidFill>
            <a:srgbClr val="94D2B9">
              <a:alpha val="64000"/>
            </a:srgbClr>
          </a:solidFill>
          <a:ln w="12700">
            <a:miter lim="400000"/>
          </a:ln>
        </p:spPr>
        <p:txBody>
          <a:bodyPr lIns="0" tIns="0" rIns="0" bIns="0" anchor="ctr"/>
          <a:lstStyle/>
          <a:p>
            <a:pPr algn="ctr">
              <a:defRPr>
                <a:solidFill>
                  <a:srgbClr val="FFFFFF"/>
                </a:solidFill>
              </a:defRPr>
            </a:pPr>
          </a:p>
        </p:txBody>
      </p:sp>
      <p:sp>
        <p:nvSpPr>
          <p:cNvPr id="188" name="等腰三角形 21"/>
          <p:cNvSpPr/>
          <p:nvPr/>
        </p:nvSpPr>
        <p:spPr>
          <a:xfrm rot="2840140">
            <a:off x="9033995" y="4754538"/>
            <a:ext cx="598152" cy="515649"/>
          </a:xfrm>
          <a:prstGeom prst="triangle">
            <a:avLst/>
          </a:prstGeom>
          <a:solidFill>
            <a:srgbClr val="94D2B9">
              <a:alpha val="64000"/>
            </a:srgbClr>
          </a:solidFill>
          <a:ln w="12700">
            <a:miter lim="400000"/>
          </a:ln>
        </p:spPr>
        <p:txBody>
          <a:bodyPr lIns="0" tIns="0" rIns="0" bIns="0" anchor="ctr"/>
          <a:lstStyle/>
          <a:p>
            <a:pPr algn="ctr">
              <a:defRPr>
                <a:solidFill>
                  <a:srgbClr val="FFFFFF"/>
                </a:solidFill>
              </a:defRPr>
            </a:pPr>
          </a:p>
        </p:txBody>
      </p:sp>
      <p:sp>
        <p:nvSpPr>
          <p:cNvPr id="189" name="等腰三角形 22"/>
          <p:cNvSpPr/>
          <p:nvPr/>
        </p:nvSpPr>
        <p:spPr>
          <a:xfrm rot="2840140">
            <a:off x="2292931" y="2220945"/>
            <a:ext cx="511208" cy="440698"/>
          </a:xfrm>
          <a:prstGeom prst="triangle">
            <a:avLst/>
          </a:prstGeom>
          <a:solidFill>
            <a:srgbClr val="94D2B9">
              <a:alpha val="64000"/>
            </a:srgbClr>
          </a:solidFill>
          <a:ln w="12700">
            <a:miter lim="400000"/>
          </a:ln>
        </p:spPr>
        <p:txBody>
          <a:bodyPr lIns="0" tIns="0" rIns="0" bIns="0" anchor="ctr"/>
          <a:lstStyle/>
          <a:p>
            <a:pPr algn="ctr">
              <a:defRPr>
                <a:solidFill>
                  <a:srgbClr val="FFFFFF"/>
                </a:solidFill>
              </a:defRPr>
            </a:pPr>
          </a:p>
        </p:txBody>
      </p:sp>
      <p:grpSp>
        <p:nvGrpSpPr>
          <p:cNvPr id="192" name="图片 3"/>
          <p:cNvGrpSpPr/>
          <p:nvPr/>
        </p:nvGrpSpPr>
        <p:grpSpPr>
          <a:xfrm>
            <a:off x="7495900" y="3501751"/>
            <a:ext cx="2738950" cy="2642949"/>
            <a:chOff x="0" y="0"/>
            <a:chExt cx="2738948" cy="2642948"/>
          </a:xfrm>
        </p:grpSpPr>
        <p:pic>
          <p:nvPicPr>
            <p:cNvPr id="191" name="图片 3" descr="图片 3"/>
            <p:cNvPicPr>
              <a:picLocks noChangeAspect="1"/>
            </p:cNvPicPr>
            <p:nvPr/>
          </p:nvPicPr>
          <p:blipFill>
            <a:blip r:embed="rId1"/>
            <a:stretch>
              <a:fillRect/>
            </a:stretch>
          </p:blipFill>
          <p:spPr>
            <a:xfrm>
              <a:off x="88900" y="88900"/>
              <a:ext cx="2561149" cy="2452449"/>
            </a:xfrm>
            <a:prstGeom prst="rect">
              <a:avLst/>
            </a:prstGeom>
            <a:ln>
              <a:noFill/>
            </a:ln>
            <a:effectLst/>
          </p:spPr>
        </p:pic>
        <p:pic>
          <p:nvPicPr>
            <p:cNvPr id="190" name="图片 3" descr="图片 3"/>
            <p:cNvPicPr/>
            <p:nvPr/>
          </p:nvPicPr>
          <p:blipFill>
            <a:blip r:embed="rId2"/>
            <a:stretch>
              <a:fillRect/>
            </a:stretch>
          </p:blipFill>
          <p:spPr>
            <a:xfrm>
              <a:off x="0" y="0"/>
              <a:ext cx="2738949" cy="2642949"/>
            </a:xfrm>
            <a:prstGeom prst="rect">
              <a:avLst/>
            </a:prstGeom>
            <a:effectLst/>
          </p:spPr>
        </p:pic>
      </p:gr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iterate type="el">
                                    <p:tmAbs val="0"/>
                                  </p:iterate>
                                  <p:childTnLst>
                                    <p:set>
                                      <p:cBhvr>
                                        <p:cTn id="6" dur="indefinite" fill="hold"/>
                                        <p:tgtEl>
                                          <p:spTgt spid="178"/>
                                        </p:tgtEl>
                                        <p:attrNameLst>
                                          <p:attrName>style.visibility</p:attrName>
                                        </p:attrNameLst>
                                      </p:cBhvr>
                                      <p:to>
                                        <p:strVal val="visible"/>
                                      </p:to>
                                    </p:set>
                                    <p:anim calcmode="lin" valueType="num">
                                      <p:cBhvr>
                                        <p:cTn id="7" dur="500" fill="hold"/>
                                        <p:tgtEl>
                                          <p:spTgt spid="178"/>
                                        </p:tgtEl>
                                        <p:attrNameLst>
                                          <p:attrName>ppt_x</p:attrName>
                                        </p:attrNameLst>
                                      </p:cBhvr>
                                      <p:tavLst>
                                        <p:tav tm="0">
                                          <p:val>
                                            <p:strVal val="#ppt_x"/>
                                          </p:val>
                                        </p:tav>
                                        <p:tav tm="100000">
                                          <p:val>
                                            <p:strVal val="#ppt_x"/>
                                          </p:val>
                                        </p:tav>
                                      </p:tavLst>
                                    </p:anim>
                                    <p:anim calcmode="lin" valueType="num">
                                      <p:cBhvr>
                                        <p:cTn id="8" dur="500" fill="hold"/>
                                        <p:tgtEl>
                                          <p:spTgt spid="17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2" nodeType="clickEffect">
                                  <p:stCondLst>
                                    <p:cond delay="0"/>
                                  </p:stCondLst>
                                  <p:iterate type="el">
                                    <p:tmAbs val="0"/>
                                  </p:iterate>
                                  <p:childTnLst>
                                    <p:set>
                                      <p:cBhvr>
                                        <p:cTn id="12" dur="indefinite" fill="hold"/>
                                        <p:tgtEl>
                                          <p:spTgt spid="180"/>
                                        </p:tgtEl>
                                        <p:attrNameLst>
                                          <p:attrName>style.visibility</p:attrName>
                                        </p:attrNameLst>
                                      </p:cBhvr>
                                      <p:to>
                                        <p:strVal val="visible"/>
                                      </p:to>
                                    </p:set>
                                    <p:animEffect transition="in" filter="wipe(down)">
                                      <p:cBhvr>
                                        <p:cTn id="13" dur="500"/>
                                        <p:tgtEl>
                                          <p:spTgt spid="18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3" nodeType="clickEffect">
                                  <p:stCondLst>
                                    <p:cond delay="0"/>
                                  </p:stCondLst>
                                  <p:iterate type="el">
                                    <p:tmAbs val="0"/>
                                  </p:iterate>
                                  <p:childTnLst>
                                    <p:set>
                                      <p:cBhvr>
                                        <p:cTn id="17" dur="indefinite" fill="hold"/>
                                        <p:tgtEl>
                                          <p:spTgt spid="19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192" grpId="3" animBg="1" advAuto="0"/>
      <p:bldP spid="180" grpId="2" animBg="1" advAuto="0"/>
      <p:bldP spid="178" grpId="1"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引用"/>
          <p:cNvSpPr txBox="1"/>
          <p:nvPr>
            <p:ph type="title"/>
          </p:nvPr>
        </p:nvSpPr>
        <p:spPr>
          <a:prstGeom prst="rect">
            <a:avLst/>
          </a:prstGeom>
        </p:spPr>
        <p:txBody>
          <a:bodyPr/>
          <a:lstStyle/>
          <a:p>
            <a:r>
              <a:t>引用</a:t>
            </a:r>
          </a:p>
        </p:txBody>
      </p:sp>
      <p:sp>
        <p:nvSpPr>
          <p:cNvPr id="195" name="引用格式：GB/T 7714-2015 (作者-日期)"/>
          <p:cNvSpPr txBox="1"/>
          <p:nvPr>
            <p:ph type="body" sz="quarter" idx="1"/>
          </p:nvPr>
        </p:nvSpPr>
        <p:spPr>
          <a:xfrm>
            <a:off x="839787" y="1681163"/>
            <a:ext cx="10610858" cy="365572"/>
          </a:xfrm>
          <a:prstGeom prst="rect">
            <a:avLst/>
          </a:prstGeom>
        </p:spPr>
        <p:txBody>
          <a:bodyPr/>
          <a:lstStyle>
            <a:lvl1pPr>
              <a:defRPr sz="1600" b="0"/>
            </a:lvl1pPr>
          </a:lstStyle>
          <a:p>
            <a:r>
              <a:t>引用格式：GB/T 7714-2015 (作者-日期)</a:t>
            </a:r>
          </a:p>
        </p:txBody>
      </p:sp>
      <p:sp>
        <p:nvSpPr>
          <p:cNvPr id="196" name="[1] 旅枕元无梦, 2022. 卡塔尔世界杯花了多少钱 历届世界杯最贵_体育场_相关_投资[EB/OL]//www.sohu.com. (2022-12-04)[2022-12-06]. https://www.sohu.com/a/613194818_121387032.…"/>
          <p:cNvSpPr txBox="1"/>
          <p:nvPr/>
        </p:nvSpPr>
        <p:spPr>
          <a:xfrm>
            <a:off x="822185" y="2784309"/>
            <a:ext cx="10857918" cy="2798069"/>
          </a:xfrm>
          <a:prstGeom prst="rect">
            <a:avLst/>
          </a:prstGeom>
          <a:ln w="12700">
            <a:miter lim="400000"/>
          </a:ln>
        </p:spPr>
        <p:txBody>
          <a:bodyPr lIns="0" tIns="0" rIns="0" bIns="0">
            <a:spAutoFit/>
          </a:bodyPr>
          <a:lstStyle/>
          <a:p>
            <a:pPr marL="180340" indent="-180340">
              <a:buSzPct val="100000"/>
              <a:buChar char="•"/>
            </a:pPr>
            <a:r>
              <a:t>[1] 旅枕元无梦, 2022. 卡塔尔世界杯花了多少钱 历届世界杯最贵_体育场_相关_投资[EB/OL]//www.sohu.com. (2022-12-04)[2022-12-06]. https://www.sohu.com/a/613194818_121387032.</a:t>
            </a:r>
          </a:p>
          <a:p>
            <a:pPr marL="180340" indent="-180340">
              <a:buSzPct val="100000"/>
              <a:buChar char="•"/>
            </a:pPr>
            <a:r>
              <a:t>[2] 澎湃新闻, 2022. 世界杯背后的国际政治角力：在争议声中开幕的卡塔尔世界杯[EB/OL]//baijiahao.baidu.com. (2022-11-21)[2022-12-06]. https://baijiahao.baidu.com/s?id=1750087795365728506&amp;wfr=spider&amp;for=pc.</a:t>
            </a:r>
          </a:p>
          <a:p>
            <a:pPr marL="180340" indent="-180340">
              <a:buSzPct val="100000"/>
              <a:buChar char="•"/>
            </a:pPr>
            <a:r>
              <a:t>[3] 中国青年报, 2022. 观察｜卡塔尔世界杯开幕式背后的中东国家足球外交[EB/OL]//baijiahao.baidu.com. (2022-11-21)[2022-12-06]. https://baijiahao.baidu.com/s?id=1750121620881710319&amp;wfr=spider&amp;for=pc.</a:t>
            </a:r>
          </a:p>
          <a:p>
            <a:pPr defTabSz="457200">
              <a:defRPr sz="1600">
                <a:solidFill>
                  <a:srgbClr val="2A3C4E"/>
                </a:solidFill>
                <a:latin typeface="Times New Roman" panose="02020603050405020304"/>
                <a:ea typeface="Times New Roman" panose="02020603050405020304"/>
                <a:cs typeface="Times New Roman" panose="02020603050405020304"/>
                <a:sym typeface="Times New Roman" panose="02020603050405020304"/>
              </a:defRPr>
            </a:pPr>
            <a:r>
              <a:t>‌</a:t>
            </a:r>
          </a:p>
          <a:p>
            <a:pPr marL="180340" indent="-180340">
              <a:buSzPct val="100000"/>
              <a:buChar char="•"/>
            </a:pPr>
          </a:p>
          <a:p>
            <a:pPr defTabSz="457200">
              <a:defRPr sz="1600">
                <a:solidFill>
                  <a:srgbClr val="2A3C4E"/>
                </a:solidFill>
                <a:latin typeface="Times New Roman" panose="02020603050405020304"/>
                <a:ea typeface="Times New Roman" panose="02020603050405020304"/>
                <a:cs typeface="Times New Roman" panose="02020603050405020304"/>
                <a:sym typeface="Times New Roman" panose="02020603050405020304"/>
              </a:defRPr>
            </a:pPr>
            <a:r>
              <a:t>‌</a:t>
            </a: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矩形 1"/>
          <p:cNvSpPr/>
          <p:nvPr/>
        </p:nvSpPr>
        <p:spPr>
          <a:xfrm>
            <a:off x="0" y="2033547"/>
            <a:ext cx="12192000" cy="3035301"/>
          </a:xfrm>
          <a:prstGeom prst="rect">
            <a:avLst/>
          </a:prstGeom>
          <a:solidFill>
            <a:srgbClr val="94D2B9"/>
          </a:solidFill>
          <a:ln w="12700">
            <a:miter lim="400000"/>
          </a:ln>
        </p:spPr>
        <p:txBody>
          <a:bodyPr lIns="0" tIns="0" rIns="0" bIns="0" anchor="ctr"/>
          <a:lstStyle/>
          <a:p>
            <a:pPr algn="ctr">
              <a:defRPr>
                <a:solidFill>
                  <a:srgbClr val="FFFFFF"/>
                </a:solidFill>
              </a:defRPr>
            </a:pPr>
          </a:p>
        </p:txBody>
      </p:sp>
      <p:sp>
        <p:nvSpPr>
          <p:cNvPr id="109" name="文本框 2"/>
          <p:cNvSpPr txBox="1"/>
          <p:nvPr/>
        </p:nvSpPr>
        <p:spPr>
          <a:xfrm>
            <a:off x="3394250" y="2329180"/>
            <a:ext cx="1038659" cy="2199641"/>
          </a:xfrm>
          <a:prstGeom prst="rect">
            <a:avLst/>
          </a:prstGeom>
          <a:ln w="12700">
            <a:miter lim="400000"/>
          </a:ln>
        </p:spPr>
        <p:txBody>
          <a:bodyPr lIns="45719" rIns="45719">
            <a:spAutoFit/>
          </a:bodyPr>
          <a:lstStyle>
            <a:lvl1pPr>
              <a:defRPr sz="13800">
                <a:solidFill>
                  <a:srgbClr val="767171"/>
                </a:solidFill>
                <a:latin typeface="Bahnschrift SemiCondensed"/>
                <a:ea typeface="Bahnschrift SemiCondensed"/>
                <a:cs typeface="Bahnschrift SemiCondensed"/>
                <a:sym typeface="Bahnschrift SemiCondensed"/>
              </a:defRPr>
            </a:lvl1pPr>
          </a:lstStyle>
          <a:p>
            <a:r>
              <a:t>1</a:t>
            </a:r>
          </a:p>
        </p:txBody>
      </p:sp>
      <p:sp>
        <p:nvSpPr>
          <p:cNvPr id="110" name="文本框 3"/>
          <p:cNvSpPr txBox="1"/>
          <p:nvPr/>
        </p:nvSpPr>
        <p:spPr>
          <a:xfrm>
            <a:off x="4441212" y="2815272"/>
            <a:ext cx="5130675" cy="1259841"/>
          </a:xfrm>
          <a:prstGeom prst="rect">
            <a:avLst/>
          </a:prstGeom>
          <a:ln w="12700">
            <a:miter lim="400000"/>
          </a:ln>
        </p:spPr>
        <p:txBody>
          <a:bodyPr lIns="45719" rIns="45719">
            <a:spAutoFit/>
          </a:bodyPr>
          <a:lstStyle>
            <a:lvl1pPr>
              <a:defRPr sz="6600">
                <a:solidFill>
                  <a:srgbClr val="767171"/>
                </a:solidFill>
                <a:latin typeface="阿里巴巴普惠体 B"/>
                <a:ea typeface="阿里巴巴普惠体 B"/>
                <a:cs typeface="阿里巴巴普惠体 B"/>
                <a:sym typeface="阿里巴巴普惠体 B"/>
              </a:defRPr>
            </a:lvl1pPr>
          </a:lstStyle>
          <a:p>
            <a:r>
              <a:t>卡塔尔世界杯</a:t>
            </a:r>
          </a:p>
        </p:txBody>
      </p:sp>
      <p:sp>
        <p:nvSpPr>
          <p:cNvPr id="111" name="等腰三角形 5"/>
          <p:cNvSpPr/>
          <p:nvPr/>
        </p:nvSpPr>
        <p:spPr>
          <a:xfrm rot="2837684">
            <a:off x="-152914" y="3671615"/>
            <a:ext cx="1060706" cy="914401"/>
          </a:xfrm>
          <a:prstGeom prst="triangle">
            <a:avLst/>
          </a:prstGeom>
          <a:solidFill>
            <a:srgbClr val="FFFFFF"/>
          </a:solidFill>
          <a:ln w="12700">
            <a:miter lim="400000"/>
          </a:ln>
        </p:spPr>
        <p:txBody>
          <a:bodyPr lIns="0" tIns="0" rIns="0" bIns="0" anchor="ctr"/>
          <a:lstStyle/>
          <a:p>
            <a:pPr algn="ctr">
              <a:defRPr>
                <a:solidFill>
                  <a:srgbClr val="FFFFFF"/>
                </a:solidFill>
              </a:defRPr>
            </a:pPr>
          </a:p>
        </p:txBody>
      </p:sp>
      <p:sp>
        <p:nvSpPr>
          <p:cNvPr id="112" name="等腰三角形 6"/>
          <p:cNvSpPr/>
          <p:nvPr/>
        </p:nvSpPr>
        <p:spPr>
          <a:xfrm rot="1802439">
            <a:off x="502144" y="2126474"/>
            <a:ext cx="546881" cy="471449"/>
          </a:xfrm>
          <a:prstGeom prst="triangle">
            <a:avLst/>
          </a:prstGeom>
          <a:solidFill>
            <a:srgbClr val="FFFFFF"/>
          </a:solidFill>
          <a:ln w="12700">
            <a:miter lim="400000"/>
          </a:ln>
        </p:spPr>
        <p:txBody>
          <a:bodyPr lIns="0" tIns="0" rIns="0" bIns="0" anchor="ctr"/>
          <a:lstStyle/>
          <a:p>
            <a:pPr algn="ctr">
              <a:defRPr>
                <a:solidFill>
                  <a:srgbClr val="FFFFFF"/>
                </a:solidFill>
              </a:defRPr>
            </a:pPr>
          </a:p>
        </p:txBody>
      </p:sp>
      <p:sp>
        <p:nvSpPr>
          <p:cNvPr id="113" name="等腰三角形 7"/>
          <p:cNvSpPr/>
          <p:nvPr/>
        </p:nvSpPr>
        <p:spPr>
          <a:xfrm rot="18460181">
            <a:off x="10218656" y="2226990"/>
            <a:ext cx="847887" cy="730937"/>
          </a:xfrm>
          <a:prstGeom prst="triangle">
            <a:avLst/>
          </a:prstGeom>
          <a:solidFill>
            <a:srgbClr val="FFFFFF"/>
          </a:solidFill>
          <a:ln w="12700">
            <a:miter lim="400000"/>
          </a:ln>
        </p:spPr>
        <p:txBody>
          <a:bodyPr lIns="0" tIns="0" rIns="0" bIns="0" anchor="ctr"/>
          <a:lstStyle/>
          <a:p>
            <a:pPr algn="ctr">
              <a:defRPr>
                <a:solidFill>
                  <a:srgbClr val="FFFFFF"/>
                </a:solidFill>
              </a:defRPr>
            </a:pPr>
          </a:p>
        </p:txBody>
      </p:sp>
      <p:sp>
        <p:nvSpPr>
          <p:cNvPr id="114" name="等腰三角形 8"/>
          <p:cNvSpPr/>
          <p:nvPr/>
        </p:nvSpPr>
        <p:spPr>
          <a:xfrm rot="18083427">
            <a:off x="10783387" y="3792782"/>
            <a:ext cx="1096638" cy="945377"/>
          </a:xfrm>
          <a:prstGeom prst="triangle">
            <a:avLst/>
          </a:prstGeom>
          <a:solidFill>
            <a:srgbClr val="FFFFFF"/>
          </a:solidFill>
          <a:ln w="12700">
            <a:miter lim="400000"/>
          </a:ln>
        </p:spPr>
        <p:txBody>
          <a:bodyPr lIns="0" tIns="0" rIns="0" bIns="0" anchor="ctr"/>
          <a:lstStyle/>
          <a:p>
            <a:pPr algn="ctr">
              <a:defRPr>
                <a:solidFill>
                  <a:srgbClr val="FFFFFF"/>
                </a:solidFill>
              </a:defRPr>
            </a:pPr>
          </a:p>
        </p:txBody>
      </p:sp>
      <p:sp>
        <p:nvSpPr>
          <p:cNvPr id="115" name="等腰三角形 9"/>
          <p:cNvSpPr/>
          <p:nvPr/>
        </p:nvSpPr>
        <p:spPr>
          <a:xfrm rot="6285342">
            <a:off x="1934842" y="3135001"/>
            <a:ext cx="930403" cy="832392"/>
          </a:xfrm>
          <a:prstGeom prst="triangle">
            <a:avLst/>
          </a:prstGeom>
          <a:solidFill>
            <a:srgbClr val="FFFFFF"/>
          </a:solidFill>
          <a:ln w="12700">
            <a:miter lim="400000"/>
          </a:ln>
        </p:spPr>
        <p:txBody>
          <a:bodyPr lIns="0" tIns="0" rIns="0" bIns="0" anchor="ctr"/>
          <a:lstStyle/>
          <a:p>
            <a:pPr algn="ctr">
              <a:defRPr>
                <a:solidFill>
                  <a:srgbClr val="FFFFFF"/>
                </a:solidFill>
              </a:defRPr>
            </a:pPr>
          </a:p>
        </p:txBody>
      </p:sp>
    </p:spTree>
  </p:cSld>
  <p:clrMapOvr>
    <a:masterClrMapping/>
  </p:clrMapOvr>
  <mc:AlternateContent xmlns:mc="http://schemas.openxmlformats.org/markup-compatibility/2006">
    <mc:Choice xmlns:p14="http://schemas.microsoft.com/office/powerpoint/2010/main" Requires="p14">
      <p:transition spd="med" p14:dur="1000">
        <p14:warp/>
      </p:transition>
    </mc:Choice>
    <mc:Fallback>
      <p:transition spd="med">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1" nodeType="afterEffect">
                                  <p:stCondLst>
                                    <p:cond delay="0"/>
                                  </p:stCondLst>
                                  <p:iterate type="el">
                                    <p:tmAbs val="0"/>
                                  </p:iterate>
                                  <p:childTnLst>
                                    <p:set>
                                      <p:cBhvr>
                                        <p:cTn id="6" dur="500" fill="hold"/>
                                        <p:tgtEl>
                                          <p:spTgt spid="110"/>
                                        </p:tgtEl>
                                        <p:attrNameLst>
                                          <p:attrName>style.visibility</p:attrName>
                                        </p:attrNameLst>
                                      </p:cBhvr>
                                      <p:to>
                                        <p:strVal val="visible"/>
                                      </p:to>
                                    </p:set>
                                    <p:anim calcmode="lin" valueType="num">
                                      <p:cBhvr>
                                        <p:cTn id="7" dur="500" fill="hold"/>
                                        <p:tgtEl>
                                          <p:spTgt spid="110"/>
                                        </p:tgtEl>
                                        <p:attrNameLst>
                                          <p:attrName>ppt_x</p:attrName>
                                        </p:attrNameLst>
                                      </p:cBhvr>
                                      <p:tavLst>
                                        <p:tav tm="0">
                                          <p:val>
                                            <p:strVal val="1+#ppt_w/2"/>
                                          </p:val>
                                        </p:tav>
                                        <p:tav tm="100000">
                                          <p:val>
                                            <p:strVal val="#ppt_x"/>
                                          </p:val>
                                        </p:tav>
                                      </p:tavLst>
                                    </p:anim>
                                    <p:anim calcmode="lin" valueType="num">
                                      <p:cBhvr>
                                        <p:cTn id="8" dur="500" fill="hold"/>
                                        <p:tgtEl>
                                          <p:spTgt spid="110"/>
                                        </p:tgtEl>
                                        <p:attrNameLst>
                                          <p:attrName>ppt_y</p:attrName>
                                        </p:attrNameLst>
                                      </p:cBhvr>
                                      <p:tavLst>
                                        <p:tav tm="0">
                                          <p:val>
                                            <p:strVal val="#ppt_y"/>
                                          </p:val>
                                        </p:tav>
                                        <p:tav tm="100000">
                                          <p:val>
                                            <p:strVal val="#ppt_y"/>
                                          </p:val>
                                        </p:tav>
                                      </p:tavLst>
                                    </p:anim>
                                  </p:childTnLst>
                                </p:cTn>
                              </p:par>
                              <p:par>
                                <p:cTn id="9" presetID="2" presetClass="entr" presetSubtype="8" fill="hold" grpId="2" nodeType="withEffect">
                                  <p:stCondLst>
                                    <p:cond delay="0"/>
                                  </p:stCondLst>
                                  <p:iterate type="el">
                                    <p:tmAbs val="0"/>
                                  </p:iterate>
                                  <p:childTnLst>
                                    <p:set>
                                      <p:cBhvr>
                                        <p:cTn id="10" dur="500" fill="hold"/>
                                        <p:tgtEl>
                                          <p:spTgt spid="109"/>
                                        </p:tgtEl>
                                        <p:attrNameLst>
                                          <p:attrName>style.visibility</p:attrName>
                                        </p:attrNameLst>
                                      </p:cBhvr>
                                      <p:to>
                                        <p:strVal val="visible"/>
                                      </p:to>
                                    </p:set>
                                    <p:anim calcmode="lin" valueType="num">
                                      <p:cBhvr>
                                        <p:cTn id="11" dur="500" fill="hold"/>
                                        <p:tgtEl>
                                          <p:spTgt spid="109"/>
                                        </p:tgtEl>
                                        <p:attrNameLst>
                                          <p:attrName>ppt_x</p:attrName>
                                        </p:attrNameLst>
                                      </p:cBhvr>
                                      <p:tavLst>
                                        <p:tav tm="0">
                                          <p:val>
                                            <p:strVal val="0-#ppt_w/2"/>
                                          </p:val>
                                        </p:tav>
                                        <p:tav tm="100000">
                                          <p:val>
                                            <p:strVal val="#ppt_x"/>
                                          </p:val>
                                        </p:tav>
                                      </p:tavLst>
                                    </p:anim>
                                    <p:anim calcmode="lin" valueType="num">
                                      <p:cBhvr>
                                        <p:cTn id="12" dur="500" fill="hold"/>
                                        <p:tgtEl>
                                          <p:spTgt spid="10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spid="110" grpId="1" animBg="1" advAuto="0"/>
      <p:bldP spid="109" grpId="2"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直接连接符 4"/>
          <p:cNvSpPr/>
          <p:nvPr/>
        </p:nvSpPr>
        <p:spPr>
          <a:xfrm>
            <a:off x="10858500" y="558800"/>
            <a:ext cx="1333500" cy="0"/>
          </a:xfrm>
          <a:prstGeom prst="line">
            <a:avLst/>
          </a:prstGeom>
          <a:ln w="19050">
            <a:solidFill>
              <a:srgbClr val="94D2B9"/>
            </a:solidFill>
            <a:miter/>
          </a:ln>
        </p:spPr>
        <p:txBody>
          <a:bodyPr lIns="0" tIns="0" rIns="0" bIns="0"/>
          <a:lstStyle/>
          <a:p/>
        </p:txBody>
      </p:sp>
      <p:sp>
        <p:nvSpPr>
          <p:cNvPr id="118" name="文本框 5"/>
          <p:cNvSpPr txBox="1"/>
          <p:nvPr/>
        </p:nvSpPr>
        <p:spPr>
          <a:xfrm>
            <a:off x="10548619" y="233680"/>
            <a:ext cx="1953262" cy="650241"/>
          </a:xfrm>
          <a:prstGeom prst="rect">
            <a:avLst/>
          </a:prstGeom>
          <a:ln w="12700">
            <a:miter lim="400000"/>
          </a:ln>
        </p:spPr>
        <p:txBody>
          <a:bodyPr lIns="45719" rIns="45719">
            <a:spAutoFit/>
          </a:bodyPr>
          <a:lstStyle>
            <a:lvl1pPr>
              <a:defRPr b="1" spc="600">
                <a:solidFill>
                  <a:srgbClr val="767171"/>
                </a:solidFill>
                <a:latin typeface="Aharoni"/>
                <a:ea typeface="Aharoni"/>
                <a:cs typeface="Aharoni"/>
                <a:sym typeface="Aharoni"/>
              </a:defRPr>
            </a:lvl1pPr>
          </a:lstStyle>
          <a:p>
            <a:r>
              <a:t>Qatar’s Wealth</a:t>
            </a:r>
          </a:p>
        </p:txBody>
      </p:sp>
      <p:sp>
        <p:nvSpPr>
          <p:cNvPr id="119" name="文本框 6"/>
          <p:cNvSpPr txBox="1"/>
          <p:nvPr/>
        </p:nvSpPr>
        <p:spPr>
          <a:xfrm>
            <a:off x="5941098" y="2807735"/>
            <a:ext cx="4886961" cy="1869441"/>
          </a:xfrm>
          <a:prstGeom prst="rect">
            <a:avLst/>
          </a:prstGeom>
          <a:ln w="12700">
            <a:miter lim="400000"/>
          </a:ln>
        </p:spPr>
        <p:txBody>
          <a:bodyPr lIns="45719" rIns="45719">
            <a:spAutoFit/>
          </a:bodyPr>
          <a:lstStyle/>
          <a:p>
            <a:pPr marL="140335" indent="-140335">
              <a:buSzPct val="100000"/>
              <a:buChar char="•"/>
              <a:defRPr sz="1400"/>
            </a:pPr>
            <a:r>
              <a:t>卡塔尔世界杯花了</a:t>
            </a:r>
            <a:r>
              <a:rPr b="1"/>
              <a:t>2290亿美元。</a:t>
            </a:r>
            <a:r>
              <a:t>据称，在2千多亿的投资中，仅有60亿美元用来修建体育场等基础设施。</a:t>
            </a:r>
          </a:p>
          <a:p>
            <a:pPr marL="140335" indent="-140335">
              <a:buSzPct val="100000"/>
              <a:buChar char="•"/>
              <a:defRPr sz="1400"/>
            </a:pPr>
            <a:r>
              <a:t>为了顺利举办世界杯，卡塔尔修建了8座专业足球场以及一系列的基础设施</a:t>
            </a:r>
          </a:p>
          <a:p>
            <a:pPr marL="140335" indent="-140335">
              <a:buSzPct val="100000"/>
              <a:buChar char="•"/>
              <a:defRPr sz="1400"/>
            </a:pPr>
            <a:r>
              <a:t>随着世界杯的开始这一数字可能还会继续飙升，毕竟面对大量的游客，卡塔尔举国之力是没有能力接待的，只能求助周边国家，其中产生的费用仍然可观。</a:t>
            </a:r>
          </a:p>
        </p:txBody>
      </p:sp>
      <p:sp>
        <p:nvSpPr>
          <p:cNvPr id="120" name="文本框 7"/>
          <p:cNvSpPr txBox="1"/>
          <p:nvPr/>
        </p:nvSpPr>
        <p:spPr>
          <a:xfrm>
            <a:off x="5941098" y="1347519"/>
            <a:ext cx="4886961" cy="662941"/>
          </a:xfrm>
          <a:prstGeom prst="rect">
            <a:avLst/>
          </a:prstGeom>
          <a:ln w="12700">
            <a:miter lim="400000"/>
          </a:ln>
        </p:spPr>
        <p:txBody>
          <a:bodyPr lIns="45719" rIns="45719">
            <a:spAutoFit/>
          </a:bodyPr>
          <a:lstStyle>
            <a:lvl1pPr>
              <a:lnSpc>
                <a:spcPct val="90000"/>
              </a:lnSpc>
              <a:defRPr sz="3200">
                <a:latin typeface="等线 Light"/>
                <a:ea typeface="等线 Light"/>
                <a:cs typeface="等线 Light"/>
                <a:sym typeface="等线 Light"/>
              </a:defRPr>
            </a:lvl1pPr>
          </a:lstStyle>
          <a:p>
            <a:r>
              <a:t>卡塔尔的“流金岁月”</a:t>
            </a:r>
          </a:p>
        </p:txBody>
      </p:sp>
      <p:sp>
        <p:nvSpPr>
          <p:cNvPr id="121" name="在水比油贵的中东海湾地区，卡塔尔向来以财富闻名。本届世界杯卡塔尔的投资更是让人咋舌。"/>
          <p:cNvSpPr txBox="1"/>
          <p:nvPr/>
        </p:nvSpPr>
        <p:spPr>
          <a:xfrm>
            <a:off x="5936579" y="2155097"/>
            <a:ext cx="5625387" cy="508001"/>
          </a:xfrm>
          <a:prstGeom prst="rect">
            <a:avLst/>
          </a:prstGeom>
          <a:ln w="12700">
            <a:miter lim="400000"/>
          </a:ln>
        </p:spPr>
        <p:txBody>
          <a:bodyPr lIns="0" tIns="0" rIns="0" bIns="0">
            <a:spAutoFit/>
          </a:bodyPr>
          <a:lstStyle>
            <a:lvl1pPr>
              <a:defRPr sz="1400">
                <a:solidFill>
                  <a:srgbClr val="A7A7A7"/>
                </a:solidFill>
              </a:defRPr>
            </a:lvl1pPr>
          </a:lstStyle>
          <a:p>
            <a:r>
              <a:t>在水比油贵的中东海湾地区，卡塔尔向来以财富闻名。本届世界杯卡塔尔的投资更是让人咋舌。</a:t>
            </a:r>
          </a:p>
        </p:txBody>
      </p:sp>
      <p:grpSp>
        <p:nvGrpSpPr>
          <p:cNvPr id="128" name="Group"/>
          <p:cNvGrpSpPr/>
          <p:nvPr/>
        </p:nvGrpSpPr>
        <p:grpSpPr>
          <a:xfrm>
            <a:off x="1948970" y="2721689"/>
            <a:ext cx="2214107" cy="2041532"/>
            <a:chOff x="0" y="0"/>
            <a:chExt cx="2214106" cy="2041530"/>
          </a:xfrm>
        </p:grpSpPr>
        <p:pic>
          <p:nvPicPr>
            <p:cNvPr id="122" name="QatarSharing.png" descr="QatarSharing.png"/>
            <p:cNvPicPr>
              <a:picLocks noChangeAspect="1"/>
            </p:cNvPicPr>
            <p:nvPr/>
          </p:nvPicPr>
          <p:blipFill>
            <a:blip r:embed="rId1"/>
            <a:stretch>
              <a:fillRect/>
            </a:stretch>
          </p:blipFill>
          <p:spPr>
            <a:xfrm>
              <a:off x="0" y="413113"/>
              <a:ext cx="1163870" cy="1154212"/>
            </a:xfrm>
            <a:prstGeom prst="rect">
              <a:avLst/>
            </a:prstGeom>
            <a:ln w="12700" cap="flat">
              <a:noFill/>
              <a:miter lim="400000"/>
              <a:headEnd/>
              <a:tailEnd/>
            </a:ln>
            <a:effectLst/>
          </p:spPr>
        </p:pic>
        <p:pic>
          <p:nvPicPr>
            <p:cNvPr id="123" name="QatarSharing.png" descr="QatarSharing.png"/>
            <p:cNvPicPr>
              <a:picLocks noChangeAspect="1"/>
            </p:cNvPicPr>
            <p:nvPr/>
          </p:nvPicPr>
          <p:blipFill>
            <a:blip r:embed="rId1"/>
            <a:stretch>
              <a:fillRect/>
            </a:stretch>
          </p:blipFill>
          <p:spPr>
            <a:xfrm>
              <a:off x="517844" y="683672"/>
              <a:ext cx="1163871" cy="1154212"/>
            </a:xfrm>
            <a:prstGeom prst="rect">
              <a:avLst/>
            </a:prstGeom>
            <a:ln w="12700" cap="flat">
              <a:noFill/>
              <a:miter lim="400000"/>
              <a:headEnd/>
              <a:tailEnd/>
            </a:ln>
            <a:effectLst/>
          </p:spPr>
        </p:pic>
        <p:pic>
          <p:nvPicPr>
            <p:cNvPr id="124" name="QatarSharing.png" descr="QatarSharing.png"/>
            <p:cNvPicPr>
              <a:picLocks noChangeAspect="1"/>
            </p:cNvPicPr>
            <p:nvPr/>
          </p:nvPicPr>
          <p:blipFill>
            <a:blip r:embed="rId1"/>
            <a:stretch>
              <a:fillRect/>
            </a:stretch>
          </p:blipFill>
          <p:spPr>
            <a:xfrm>
              <a:off x="1050236" y="887319"/>
              <a:ext cx="1163871" cy="1154212"/>
            </a:xfrm>
            <a:prstGeom prst="rect">
              <a:avLst/>
            </a:prstGeom>
            <a:ln w="12700" cap="flat">
              <a:noFill/>
              <a:miter lim="400000"/>
              <a:headEnd/>
              <a:tailEnd/>
            </a:ln>
            <a:effectLst/>
          </p:spPr>
        </p:pic>
        <p:pic>
          <p:nvPicPr>
            <p:cNvPr id="125" name="QatarSharing.png" descr="QatarSharing.png"/>
            <p:cNvPicPr>
              <a:picLocks noChangeAspect="1"/>
            </p:cNvPicPr>
            <p:nvPr/>
          </p:nvPicPr>
          <p:blipFill>
            <a:blip r:embed="rId1"/>
            <a:stretch>
              <a:fillRect/>
            </a:stretch>
          </p:blipFill>
          <p:spPr>
            <a:xfrm>
              <a:off x="244375" y="206555"/>
              <a:ext cx="1163870" cy="1154212"/>
            </a:xfrm>
            <a:prstGeom prst="rect">
              <a:avLst/>
            </a:prstGeom>
            <a:ln w="12700" cap="flat">
              <a:noFill/>
              <a:miter lim="400000"/>
              <a:headEnd/>
              <a:tailEnd/>
            </a:ln>
            <a:effectLst/>
          </p:spPr>
        </p:pic>
        <p:pic>
          <p:nvPicPr>
            <p:cNvPr id="126" name="QatarSharing.png" descr="QatarSharing.png"/>
            <p:cNvPicPr>
              <a:picLocks noChangeAspect="1"/>
            </p:cNvPicPr>
            <p:nvPr/>
          </p:nvPicPr>
          <p:blipFill>
            <a:blip r:embed="rId1"/>
            <a:stretch>
              <a:fillRect/>
            </a:stretch>
          </p:blipFill>
          <p:spPr>
            <a:xfrm>
              <a:off x="805858" y="413113"/>
              <a:ext cx="1163871" cy="1154212"/>
            </a:xfrm>
            <a:prstGeom prst="rect">
              <a:avLst/>
            </a:prstGeom>
            <a:ln w="12700" cap="flat">
              <a:noFill/>
              <a:miter lim="400000"/>
              <a:headEnd/>
              <a:tailEnd/>
            </a:ln>
            <a:effectLst/>
          </p:spPr>
        </p:pic>
        <p:pic>
          <p:nvPicPr>
            <p:cNvPr id="127" name="QatarSharing.png" descr="QatarSharing.png"/>
            <p:cNvPicPr>
              <a:picLocks noChangeAspect="1"/>
            </p:cNvPicPr>
            <p:nvPr/>
          </p:nvPicPr>
          <p:blipFill>
            <a:blip r:embed="rId1"/>
            <a:stretch>
              <a:fillRect/>
            </a:stretch>
          </p:blipFill>
          <p:spPr>
            <a:xfrm>
              <a:off x="698216" y="0"/>
              <a:ext cx="1163871" cy="1154212"/>
            </a:xfrm>
            <a:prstGeom prst="rect">
              <a:avLst/>
            </a:prstGeom>
            <a:ln w="12700" cap="flat">
              <a:noFill/>
              <a:miter lim="400000"/>
              <a:headEnd/>
              <a:tailEnd/>
            </a:ln>
            <a:effectLst/>
          </p:spPr>
        </p:pic>
      </p:grpSp>
    </p:spTree>
  </p:cSld>
  <p:clrMapOvr>
    <a:masterClrMapping/>
  </p:clrMapOvr>
  <mc:AlternateContent xmlns:mc="http://schemas.openxmlformats.org/markup-compatibility/2006">
    <mc:Choice xmlns:p14="http://schemas.microsoft.com/office/powerpoint/2010/main" Requires="p14">
      <p:transition spd="slow" p14:dur="1200">
        <p:blinds/>
      </p:transition>
    </mc:Choice>
    <mc:Fallback>
      <p:transition spd="slow">
        <p:blinds/>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iterate type="el">
                                    <p:tmAbs val="0"/>
                                  </p:iterate>
                                  <p:childTnLst>
                                    <p:set>
                                      <p:cBhvr>
                                        <p:cTn id="6" dur="indefinite" fill="hold"/>
                                        <p:tgtEl>
                                          <p:spTgt spid="128"/>
                                        </p:tgtEl>
                                        <p:attrNameLst>
                                          <p:attrName>style.visibility</p:attrName>
                                        </p:attrNameLst>
                                      </p:cBhvr>
                                      <p:to>
                                        <p:strVal val="visible"/>
                                      </p:to>
                                    </p:set>
                                    <p:animEffect transition="in" filter="fade">
                                      <p:cBhvr>
                                        <p:cTn id="7" dur="1000"/>
                                        <p:tgtEl>
                                          <p:spTgt spid="128"/>
                                        </p:tgtEl>
                                      </p:cBhvr>
                                    </p:animEffect>
                                  </p:childTnLst>
                                </p:cTn>
                              </p:par>
                            </p:childTnLst>
                          </p:cTn>
                        </p:par>
                        <p:par>
                          <p:cTn id="8" fill="hold">
                            <p:stCondLst>
                              <p:cond delay="1000"/>
                            </p:stCondLst>
                            <p:childTnLst>
                              <p:par>
                                <p:cTn id="9" presetID="1" presetClass="entr" presetSubtype="0" fill="hold" grpId="2" nodeType="afterEffect">
                                  <p:stCondLst>
                                    <p:cond delay="0"/>
                                  </p:stCondLst>
                                  <p:iterate type="lt">
                                    <p:tmAbs val="100"/>
                                  </p:iterate>
                                  <p:childTnLst>
                                    <p:set>
                                      <p:cBhvr>
                                        <p:cTn id="10" dur="indefinite" fill="hold"/>
                                        <p:tgtEl>
                                          <p:spTgt spid="1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3" nodeType="clickEffect">
                                  <p:stCondLst>
                                    <p:cond delay="0"/>
                                  </p:stCondLst>
                                  <p:iterate type="el">
                                    <p:tmAbs val="0"/>
                                  </p:iterate>
                                  <p:childTnLst>
                                    <p:set>
                                      <p:cBhvr>
                                        <p:cTn id="14" dur="indefinite" fill="hold"/>
                                        <p:tgtEl>
                                          <p:spTgt spid="119">
                                            <p:bg/>
                                          </p:spTgt>
                                        </p:tgtEl>
                                        <p:attrNameLst>
                                          <p:attrName>style.visibility</p:attrName>
                                        </p:attrNameLst>
                                      </p:cBhvr>
                                      <p:to>
                                        <p:strVal val="visible"/>
                                      </p:to>
                                    </p:set>
                                    <p:animEffect transition="in" filter="blinds(horizontal)">
                                      <p:cBhvr>
                                        <p:cTn id="15" dur="500"/>
                                        <p:tgtEl>
                                          <p:spTgt spid="119">
                                            <p:bg/>
                                          </p:spTgt>
                                        </p:tgtEl>
                                      </p:cBhvr>
                                    </p:animEffect>
                                  </p:childTnLst>
                                </p:cTn>
                              </p:par>
                              <p:par>
                                <p:cTn id="16" presetID="3" presetClass="entr" presetSubtype="10" fill="hold" grpId="3" nodeType="withEffect">
                                  <p:stCondLst>
                                    <p:cond delay="0"/>
                                  </p:stCondLst>
                                  <p:iterate type="el">
                                    <p:tmAbs val="0"/>
                                  </p:iterate>
                                  <p:childTnLst>
                                    <p:set>
                                      <p:cBhvr>
                                        <p:cTn id="17" dur="indefinite" fill="hold"/>
                                        <p:tgtEl>
                                          <p:spTgt spid="119">
                                            <p:txEl>
                                              <p:pRg st="0" end="0"/>
                                            </p:txEl>
                                          </p:spTgt>
                                        </p:tgtEl>
                                        <p:attrNameLst>
                                          <p:attrName>style.visibility</p:attrName>
                                        </p:attrNameLst>
                                      </p:cBhvr>
                                      <p:to>
                                        <p:strVal val="visible"/>
                                      </p:to>
                                    </p:set>
                                    <p:animEffect transition="in" filter="blinds(horizontal)">
                                      <p:cBhvr>
                                        <p:cTn id="18" dur="500"/>
                                        <p:tgtEl>
                                          <p:spTgt spid="119">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3" nodeType="clickEffect">
                                  <p:stCondLst>
                                    <p:cond delay="0"/>
                                  </p:stCondLst>
                                  <p:iterate type="el">
                                    <p:tmAbs val="0"/>
                                  </p:iterate>
                                  <p:childTnLst>
                                    <p:set>
                                      <p:cBhvr>
                                        <p:cTn id="22" dur="indefinite" fill="hold"/>
                                        <p:tgtEl>
                                          <p:spTgt spid="119">
                                            <p:txEl>
                                              <p:pRg st="1" end="1"/>
                                            </p:txEl>
                                          </p:spTgt>
                                        </p:tgtEl>
                                        <p:attrNameLst>
                                          <p:attrName>style.visibility</p:attrName>
                                        </p:attrNameLst>
                                      </p:cBhvr>
                                      <p:to>
                                        <p:strVal val="visible"/>
                                      </p:to>
                                    </p:set>
                                    <p:animEffect transition="in" filter="blinds(horizontal)">
                                      <p:cBhvr>
                                        <p:cTn id="23" dur="500"/>
                                        <p:tgtEl>
                                          <p:spTgt spid="119">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3" nodeType="clickEffect">
                                  <p:stCondLst>
                                    <p:cond delay="0"/>
                                  </p:stCondLst>
                                  <p:iterate type="el">
                                    <p:tmAbs val="0"/>
                                  </p:iterate>
                                  <p:childTnLst>
                                    <p:set>
                                      <p:cBhvr>
                                        <p:cTn id="27" dur="indefinite" fill="hold"/>
                                        <p:tgtEl>
                                          <p:spTgt spid="119">
                                            <p:txEl>
                                              <p:pRg st="2" end="2"/>
                                            </p:txEl>
                                          </p:spTgt>
                                        </p:tgtEl>
                                        <p:attrNameLst>
                                          <p:attrName>style.visibility</p:attrName>
                                        </p:attrNameLst>
                                      </p:cBhvr>
                                      <p:to>
                                        <p:strVal val="visible"/>
                                      </p:to>
                                    </p:set>
                                    <p:animEffect transition="in" filter="blinds(horizontal)">
                                      <p:cBhvr>
                                        <p:cTn id="28" dur="500"/>
                                        <p:tgtEl>
                                          <p:spTgt spid="119">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spid="119" grpId="3" bldLvl="5" animBg="1" advAuto="0" build="p"/>
      <p:bldP spid="128" grpId="1" animBg="1" advAuto="0"/>
      <p:bldP spid="121" grpId="2"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卡塔尔举办了本届世界杯的花费约为上届俄罗斯世界杯的"/>
          <p:cNvSpPr txBox="1"/>
          <p:nvPr/>
        </p:nvSpPr>
        <p:spPr>
          <a:xfrm>
            <a:off x="4112704" y="2013136"/>
            <a:ext cx="4457701" cy="254001"/>
          </a:xfrm>
          <a:prstGeom prst="rect">
            <a:avLst/>
          </a:prstGeom>
          <a:ln w="12700">
            <a:miter lim="400000"/>
          </a:ln>
        </p:spPr>
        <p:txBody>
          <a:bodyPr wrap="none" lIns="0" tIns="0" rIns="0" bIns="0">
            <a:spAutoFit/>
          </a:bodyPr>
          <a:lstStyle>
            <a:lvl1pPr algn="ctr">
              <a:defRPr sz="1400"/>
            </a:lvl1pPr>
          </a:lstStyle>
          <a:p>
            <a:r>
              <a:t>卡塔尔举办了本届世界杯的花费约为上届俄罗斯世界杯的</a:t>
            </a:r>
          </a:p>
        </p:txBody>
      </p:sp>
      <p:sp>
        <p:nvSpPr>
          <p:cNvPr id="131" name="折合人民币约为"/>
          <p:cNvSpPr txBox="1"/>
          <p:nvPr/>
        </p:nvSpPr>
        <p:spPr>
          <a:xfrm>
            <a:off x="5712904" y="3028950"/>
            <a:ext cx="1257301" cy="254001"/>
          </a:xfrm>
          <a:prstGeom prst="rect">
            <a:avLst/>
          </a:prstGeom>
          <a:ln w="12700">
            <a:miter lim="400000"/>
          </a:ln>
        </p:spPr>
        <p:txBody>
          <a:bodyPr wrap="none" lIns="0" tIns="0" rIns="0" bIns="0">
            <a:spAutoFit/>
          </a:bodyPr>
          <a:lstStyle>
            <a:lvl1pPr algn="ctr">
              <a:defRPr sz="1400"/>
            </a:lvl1pPr>
          </a:lstStyle>
          <a:p>
            <a:r>
              <a:t>折合人民币约为</a:t>
            </a:r>
          </a:p>
        </p:txBody>
      </p:sp>
      <p:sp>
        <p:nvSpPr>
          <p:cNvPr id="132" name="据美国媒体报道，本届世界杯可能总耗"/>
          <p:cNvSpPr txBox="1"/>
          <p:nvPr/>
        </p:nvSpPr>
        <p:spPr>
          <a:xfrm>
            <a:off x="4823904" y="4044763"/>
            <a:ext cx="3035301" cy="254001"/>
          </a:xfrm>
          <a:prstGeom prst="rect">
            <a:avLst/>
          </a:prstGeom>
          <a:ln w="12700">
            <a:miter lim="400000"/>
          </a:ln>
        </p:spPr>
        <p:txBody>
          <a:bodyPr wrap="none" lIns="0" tIns="0" rIns="0" bIns="0">
            <a:spAutoFit/>
          </a:bodyPr>
          <a:lstStyle>
            <a:lvl1pPr algn="ctr">
              <a:defRPr sz="1400"/>
            </a:lvl1pPr>
          </a:lstStyle>
          <a:p>
            <a:r>
              <a:t>据美国媒体报道，本届世界杯可能总耗</a:t>
            </a:r>
          </a:p>
        </p:txBody>
      </p:sp>
      <p:sp>
        <p:nvSpPr>
          <p:cNvPr id="133" name="20倍"/>
          <p:cNvSpPr txBox="1"/>
          <p:nvPr/>
        </p:nvSpPr>
        <p:spPr>
          <a:xfrm>
            <a:off x="6013289" y="2394136"/>
            <a:ext cx="656531" cy="419101"/>
          </a:xfrm>
          <a:prstGeom prst="rect">
            <a:avLst/>
          </a:prstGeom>
          <a:ln w="12700">
            <a:miter lim="400000"/>
          </a:ln>
        </p:spPr>
        <p:txBody>
          <a:bodyPr wrap="none" lIns="0" tIns="0" rIns="0" bIns="0">
            <a:spAutoFit/>
          </a:bodyPr>
          <a:lstStyle>
            <a:lvl1pPr algn="ctr">
              <a:spcBef>
                <a:spcPts val="1000"/>
              </a:spcBef>
              <a:defRPr sz="2400" b="1"/>
            </a:lvl1pPr>
          </a:lstStyle>
          <a:p>
            <a:r>
              <a:t>20倍</a:t>
            </a:r>
          </a:p>
        </p:txBody>
      </p:sp>
      <p:sp>
        <p:nvSpPr>
          <p:cNvPr id="134" name="14069亿人民币"/>
          <p:cNvSpPr txBox="1"/>
          <p:nvPr>
            <p:custDataLst>
              <p:tags r:id="rId1"/>
            </p:custDataLst>
          </p:nvPr>
        </p:nvSpPr>
        <p:spPr>
          <a:xfrm>
            <a:off x="5301816" y="3409949"/>
            <a:ext cx="2079477" cy="419101"/>
          </a:xfrm>
          <a:prstGeom prst="rect">
            <a:avLst/>
          </a:prstGeom>
          <a:ln w="12700">
            <a:miter lim="400000"/>
          </a:ln>
        </p:spPr>
        <p:txBody>
          <a:bodyPr wrap="none" lIns="0" tIns="0" rIns="0" bIns="0">
            <a:spAutoFit/>
          </a:bodyPr>
          <a:lstStyle>
            <a:lvl1pPr algn="ctr">
              <a:lnSpc>
                <a:spcPct val="90000"/>
              </a:lnSpc>
              <a:spcBef>
                <a:spcPts val="1000"/>
              </a:spcBef>
              <a:defRPr sz="2400" b="1"/>
            </a:lvl1pPr>
          </a:lstStyle>
          <a:p>
            <a:r>
              <a:t>14069亿人民币</a:t>
            </a:r>
          </a:p>
        </p:txBody>
      </p:sp>
      <p:sp>
        <p:nvSpPr>
          <p:cNvPr id="135" name="3000亿美元"/>
          <p:cNvSpPr txBox="1"/>
          <p:nvPr/>
        </p:nvSpPr>
        <p:spPr>
          <a:xfrm>
            <a:off x="5538974" y="4425763"/>
            <a:ext cx="1605161" cy="419101"/>
          </a:xfrm>
          <a:prstGeom prst="rect">
            <a:avLst/>
          </a:prstGeom>
          <a:ln w="12700">
            <a:miter lim="400000"/>
          </a:ln>
        </p:spPr>
        <p:txBody>
          <a:bodyPr wrap="none" lIns="0" tIns="0" rIns="0" bIns="0">
            <a:spAutoFit/>
          </a:bodyPr>
          <a:lstStyle>
            <a:lvl1pPr algn="ctr">
              <a:lnSpc>
                <a:spcPct val="90000"/>
              </a:lnSpc>
              <a:spcBef>
                <a:spcPts val="1000"/>
              </a:spcBef>
              <a:defRPr sz="2400" b="1"/>
            </a:lvl1pPr>
          </a:lstStyle>
          <a:p>
            <a:r>
              <a:t>3000亿美元</a:t>
            </a:r>
          </a:p>
        </p:txBody>
      </p:sp>
    </p:spTree>
  </p:cSld>
  <p:clrMapOvr>
    <a:masterClrMapping/>
  </p:clrMapOvr>
  <mc:AlternateContent xmlns:mc="http://schemas.openxmlformats.org/markup-compatibility/2006">
    <mc:Choice xmlns:p14="http://schemas.microsoft.com/office/powerpoint/2010/main" Requires="p14">
      <p:transition spd="med" p14:dur="1000">
        <p:fade/>
      </p:transition>
    </mc:Choice>
    <mc:Fallback>
      <p:transition spd="med">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iterate type="el">
                                    <p:tmAbs val="0"/>
                                  </p:iterate>
                                  <p:childTnLst>
                                    <p:set>
                                      <p:cBhvr>
                                        <p:cTn id="6" dur="indefinite" fill="hold"/>
                                        <p:tgtEl>
                                          <p:spTgt spid="130"/>
                                        </p:tgtEl>
                                        <p:attrNameLst>
                                          <p:attrName>style.visibility</p:attrName>
                                        </p:attrNameLst>
                                      </p:cBhvr>
                                      <p:to>
                                        <p:strVal val="visible"/>
                                      </p:to>
                                    </p:set>
                                    <p:anim calcmode="lin" valueType="num">
                                      <p:cBhvr>
                                        <p:cTn id="7" dur="1000" fill="hold"/>
                                        <p:tgtEl>
                                          <p:spTgt spid="130"/>
                                        </p:tgtEl>
                                        <p:attrNameLst>
                                          <p:attrName>ppt_x</p:attrName>
                                        </p:attrNameLst>
                                      </p:cBhvr>
                                      <p:tavLst>
                                        <p:tav tm="0">
                                          <p:val>
                                            <p:strVal val="0-#ppt_w/2"/>
                                          </p:val>
                                        </p:tav>
                                        <p:tav tm="100000">
                                          <p:val>
                                            <p:strVal val="#ppt_x"/>
                                          </p:val>
                                        </p:tav>
                                      </p:tavLst>
                                    </p:anim>
                                    <p:anim calcmode="lin" valueType="num">
                                      <p:cBhvr>
                                        <p:cTn id="8" dur="1000" fill="hold"/>
                                        <p:tgtEl>
                                          <p:spTgt spid="13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 presetClass="entr" presetSubtype="0" fill="hold" grpId="2" nodeType="afterEffect">
                                  <p:stCondLst>
                                    <p:cond delay="0"/>
                                  </p:stCondLst>
                                  <p:childTnLst>
                                    <p:set>
                                      <p:cBhvr>
                                        <p:cTn id="11" dur="500" fill="hold">
                                          <p:stCondLst>
                                            <p:cond delay="0"/>
                                          </p:stCondLst>
                                        </p:cTn>
                                        <p:tgtEl>
                                          <p:spTgt spid="133"/>
                                        </p:tgtEl>
                                        <p:attrNameLst>
                                          <p:attrName>style.visibility</p:attrName>
                                        </p:attrNameLst>
                                      </p:cBhvr>
                                      <p:to>
                                        <p:strVal val="visible"/>
                                      </p:to>
                                    </p:set>
                                    <p:extLst>
                                      <p:ext uri="{505F2C04-C923-438B-8C0F-E0CD2BADF298}">
                                        <wppc:dynamicDigit xmlns:wppc="http://www.wps.cn/officeDocument/PresentationCustomData" type="0">
                                          <p:anim to="" calcmode="lin" valueType="num">
                                            <p:cBhvr>
                                              <p:cTn id="12" dur="500" fill="hold"/>
                                              <p:tgtEl>
                                                <p:spTgt spid="133"/>
                                              </p:tgtEl>
                                              <p:attrNameLst>
                                                <p:attrName>num.show</p:attrName>
                                              </p:attrNameLst>
                                            </p:cBhvr>
                                            <p:tavLst>
                                              <p:tav tm="0">
                                                <p:val>
                                                  <p:fltVal val="0"/>
                                                </p:val>
                                              </p:tav>
                                              <p:tav tm="100000">
                                                <p:val>
                                                  <p:strVal val="#ppt_v"/>
                                                </p:val>
                                              </p:tav>
                                            </p:tavLst>
                                          </p:anim>
                                        </wppc:dynamicDigit>
                                      </p:ext>
                                    </p:extLs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3" nodeType="clickEffect">
                                  <p:stCondLst>
                                    <p:cond delay="0"/>
                                  </p:stCondLst>
                                  <p:iterate type="el">
                                    <p:tmAbs val="0"/>
                                  </p:iterate>
                                  <p:childTnLst>
                                    <p:set>
                                      <p:cBhvr>
                                        <p:cTn id="16" dur="indefinite" fill="hold"/>
                                        <p:tgtEl>
                                          <p:spTgt spid="131"/>
                                        </p:tgtEl>
                                        <p:attrNameLst>
                                          <p:attrName>style.visibility</p:attrName>
                                        </p:attrNameLst>
                                      </p:cBhvr>
                                      <p:to>
                                        <p:strVal val="visible"/>
                                      </p:to>
                                    </p:set>
                                    <p:anim calcmode="lin" valueType="num">
                                      <p:cBhvr>
                                        <p:cTn id="17" dur="1000" fill="hold"/>
                                        <p:tgtEl>
                                          <p:spTgt spid="131"/>
                                        </p:tgtEl>
                                        <p:attrNameLst>
                                          <p:attrName>ppt_x</p:attrName>
                                        </p:attrNameLst>
                                      </p:cBhvr>
                                      <p:tavLst>
                                        <p:tav tm="0">
                                          <p:val>
                                            <p:strVal val="1+#ppt_w/2"/>
                                          </p:val>
                                        </p:tav>
                                        <p:tav tm="100000">
                                          <p:val>
                                            <p:strVal val="#ppt_x"/>
                                          </p:val>
                                        </p:tav>
                                      </p:tavLst>
                                    </p:anim>
                                    <p:anim calcmode="lin" valueType="num">
                                      <p:cBhvr>
                                        <p:cTn id="18" dur="1000"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000"/>
                            </p:stCondLst>
                            <p:childTnLst>
                              <p:par>
                                <p:cTn id="20" presetID="1" presetClass="entr" presetSubtype="0" fill="hold" grpId="5" nodeType="afterEffect">
                                  <p:stCondLst>
                                    <p:cond delay="0"/>
                                  </p:stCondLst>
                                  <p:iterate type="lt">
                                    <p:tmPct val="0"/>
                                  </p:iterate>
                                  <p:childTnLst>
                                    <p:set>
                                      <p:cBhvr>
                                        <p:cTn id="21" dur="500" fill="hold">
                                          <p:stCondLst>
                                            <p:cond delay="0"/>
                                          </p:stCondLst>
                                        </p:cTn>
                                        <p:tgtEl>
                                          <p:spTgt spid="134"/>
                                        </p:tgtEl>
                                        <p:attrNameLst>
                                          <p:attrName>style.visibility</p:attrName>
                                        </p:attrNameLst>
                                      </p:cBhvr>
                                      <p:to>
                                        <p:strVal val="visible"/>
                                      </p:to>
                                    </p:set>
                                    <p:extLst>
                                      <p:ext uri="{505F2C04-C923-438B-8C0F-E0CD2BADF298}">
                                        <wppc:dynamicDigit xmlns:wppc="http://www.wps.cn/officeDocument/PresentationCustomData" type="0">
                                          <p:anim to="" calcmode="lin" valueType="num">
                                            <p:cBhvr>
                                              <p:cTn id="22" dur="500" fill="hold"/>
                                              <p:tgtEl>
                                                <p:spTgt spid="134"/>
                                              </p:tgtEl>
                                              <p:attrNameLst>
                                                <p:attrName>num.show</p:attrName>
                                              </p:attrNameLst>
                                            </p:cBhvr>
                                            <p:tavLst>
                                              <p:tav tm="0">
                                                <p:val>
                                                  <p:fltVal val="0"/>
                                                </p:val>
                                              </p:tav>
                                              <p:tav tm="100000">
                                                <p:val>
                                                  <p:strVal val="#ppt_v"/>
                                                </p:val>
                                              </p:tav>
                                            </p:tavLst>
                                          </p:anim>
                                        </wppc:dynamicDigit>
                                      </p:ext>
                                    </p:extLs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5" nodeType="clickEffect">
                                  <p:stCondLst>
                                    <p:cond delay="0"/>
                                  </p:stCondLst>
                                  <p:iterate type="el">
                                    <p:tmAbs val="0"/>
                                  </p:iterate>
                                  <p:childTnLst>
                                    <p:set>
                                      <p:cBhvr>
                                        <p:cTn id="26" dur="indefinite" fill="hold"/>
                                        <p:tgtEl>
                                          <p:spTgt spid="132"/>
                                        </p:tgtEl>
                                        <p:attrNameLst>
                                          <p:attrName>style.visibility</p:attrName>
                                        </p:attrNameLst>
                                      </p:cBhvr>
                                      <p:to>
                                        <p:strVal val="visible"/>
                                      </p:to>
                                    </p:set>
                                    <p:anim calcmode="lin" valueType="num">
                                      <p:cBhvr>
                                        <p:cTn id="27" dur="1000" fill="hold"/>
                                        <p:tgtEl>
                                          <p:spTgt spid="132"/>
                                        </p:tgtEl>
                                        <p:attrNameLst>
                                          <p:attrName>ppt_x</p:attrName>
                                        </p:attrNameLst>
                                      </p:cBhvr>
                                      <p:tavLst>
                                        <p:tav tm="0">
                                          <p:val>
                                            <p:strVal val="0-#ppt_w/2"/>
                                          </p:val>
                                        </p:tav>
                                        <p:tav tm="100000">
                                          <p:val>
                                            <p:strVal val="#ppt_x"/>
                                          </p:val>
                                        </p:tav>
                                      </p:tavLst>
                                    </p:anim>
                                    <p:anim calcmode="lin" valueType="num">
                                      <p:cBhvr>
                                        <p:cTn id="28" dur="1000" fill="hold"/>
                                        <p:tgtEl>
                                          <p:spTgt spid="132"/>
                                        </p:tgtEl>
                                        <p:attrNameLst>
                                          <p:attrName>ppt_y</p:attrName>
                                        </p:attrNameLst>
                                      </p:cBhvr>
                                      <p:tavLst>
                                        <p:tav tm="0">
                                          <p:val>
                                            <p:strVal val="#ppt_y"/>
                                          </p:val>
                                        </p:tav>
                                        <p:tav tm="100000">
                                          <p:val>
                                            <p:strVal val="#ppt_y"/>
                                          </p:val>
                                        </p:tav>
                                      </p:tavLst>
                                    </p:anim>
                                  </p:childTnLst>
                                </p:cTn>
                              </p:par>
                            </p:childTnLst>
                          </p:cTn>
                        </p:par>
                        <p:par>
                          <p:cTn id="29" fill="hold">
                            <p:stCondLst>
                              <p:cond delay="1000"/>
                            </p:stCondLst>
                            <p:childTnLst>
                              <p:par>
                                <p:cTn id="30" presetID="1" presetClass="entr" presetSubtype="0" fill="hold" grpId="6" nodeType="afterEffect">
                                  <p:stCondLst>
                                    <p:cond delay="0"/>
                                  </p:stCondLst>
                                  <p:childTnLst>
                                    <p:set>
                                      <p:cBhvr>
                                        <p:cTn id="31" dur="500" fill="hold">
                                          <p:stCondLst>
                                            <p:cond delay="0"/>
                                          </p:stCondLst>
                                        </p:cTn>
                                        <p:tgtEl>
                                          <p:spTgt spid="135"/>
                                        </p:tgtEl>
                                        <p:attrNameLst>
                                          <p:attrName>style.visibility</p:attrName>
                                        </p:attrNameLst>
                                      </p:cBhvr>
                                      <p:to>
                                        <p:strVal val="visible"/>
                                      </p:to>
                                    </p:set>
                                    <p:extLst>
                                      <p:ext uri="{505F2C04-C923-438B-8C0F-E0CD2BADF298}">
                                        <wppc:dynamicDigit xmlns:wppc="http://www.wps.cn/officeDocument/PresentationCustomData" type="0">
                                          <p:anim to="" calcmode="lin" valueType="num">
                                            <p:cBhvr>
                                              <p:cTn id="32" dur="500" fill="hold"/>
                                              <p:tgtEl>
                                                <p:spTgt spid="135"/>
                                              </p:tgtEl>
                                              <p:attrNameLst>
                                                <p:attrName>num.show</p:attrName>
                                              </p:attrNameLst>
                                            </p:cBhvr>
                                            <p:tavLst>
                                              <p:tav tm="0">
                                                <p:val>
                                                  <p:fltVal val="0"/>
                                                </p:val>
                                              </p:tav>
                                              <p:tav tm="100000">
                                                <p:val>
                                                  <p:strVal val="#ppt_v"/>
                                                </p:val>
                                              </p:tav>
                                            </p:tavLst>
                                          </p:anim>
                                        </wppc:dynamicDigit>
                                      </p:ext>
                                    </p:extLst>
                                  </p:childTnLst>
                                </p:cTn>
                              </p:par>
                            </p:childTnLst>
                          </p:cTn>
                        </p:par>
                      </p:childTnLst>
                    </p:cTn>
                  </p:par>
                </p:childTnLst>
              </p:cTn>
              <p:prevCondLst>
                <p:cond evt="onPrev">
                  <p:tgtEl>
                    <p:sldTgt/>
                  </p:tgtEl>
                </p:cond>
              </p:prevCondLst>
              <p:nextCondLst>
                <p:cond evt="onNext">
                  <p:tgtEl>
                    <p:sldTgt/>
                  </p:tgtEl>
                </p:cond>
              </p:nextCondLst>
            </p:seq>
          </p:childTnLst>
        </p:cTn>
      </p:par>
    </p:tnLst>
    <p:bldLst>
      <p:bldP spid="132" grpId="5" animBg="1" advAuto="0"/>
      <p:bldP spid="131" grpId="3" animBg="1" advAuto="0"/>
      <p:bldP spid="135" grpId="6" animBg="1" advAuto="0"/>
      <p:bldP spid="130" grpId="1" animBg="1" advAuto="0"/>
      <p:bldP spid="133" grpId="2" animBg="1" advAuto="0"/>
      <p:bldP spid="134" grpId="5"/>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矩形 1"/>
          <p:cNvSpPr/>
          <p:nvPr/>
        </p:nvSpPr>
        <p:spPr>
          <a:xfrm>
            <a:off x="0" y="2033547"/>
            <a:ext cx="12192000" cy="3035301"/>
          </a:xfrm>
          <a:prstGeom prst="rect">
            <a:avLst/>
          </a:prstGeom>
          <a:solidFill>
            <a:srgbClr val="94D2B9"/>
          </a:solidFill>
          <a:ln w="12700">
            <a:miter lim="400000"/>
          </a:ln>
        </p:spPr>
        <p:txBody>
          <a:bodyPr lIns="0" tIns="0" rIns="0" bIns="0" anchor="ctr"/>
          <a:lstStyle/>
          <a:p>
            <a:pPr algn="ctr">
              <a:defRPr>
                <a:solidFill>
                  <a:srgbClr val="FFFFFF"/>
                </a:solidFill>
              </a:defRPr>
            </a:pPr>
          </a:p>
        </p:txBody>
      </p:sp>
      <p:sp>
        <p:nvSpPr>
          <p:cNvPr id="138" name="文本框 3"/>
          <p:cNvSpPr txBox="1"/>
          <p:nvPr/>
        </p:nvSpPr>
        <p:spPr>
          <a:xfrm>
            <a:off x="4415539" y="2337078"/>
            <a:ext cx="5640297" cy="2428241"/>
          </a:xfrm>
          <a:prstGeom prst="rect">
            <a:avLst/>
          </a:prstGeom>
          <a:ln w="12700">
            <a:miter lim="400000"/>
          </a:ln>
        </p:spPr>
        <p:txBody>
          <a:bodyPr lIns="45719" rIns="45719">
            <a:spAutoFit/>
          </a:bodyPr>
          <a:lstStyle>
            <a:lvl1pPr>
              <a:defRPr sz="6600">
                <a:solidFill>
                  <a:srgbClr val="767171"/>
                </a:solidFill>
                <a:latin typeface="阿里巴巴普惠体 B"/>
                <a:ea typeface="阿里巴巴普惠体 B"/>
                <a:cs typeface="阿里巴巴普惠体 B"/>
                <a:sym typeface="阿里巴巴普惠体 B"/>
              </a:defRPr>
            </a:lvl1pPr>
          </a:lstStyle>
          <a:p>
            <a:r>
              <a:t>杀出白马群的卡塔尔</a:t>
            </a:r>
          </a:p>
        </p:txBody>
      </p:sp>
      <p:sp>
        <p:nvSpPr>
          <p:cNvPr id="139" name="等腰三角形 5"/>
          <p:cNvSpPr/>
          <p:nvPr/>
        </p:nvSpPr>
        <p:spPr>
          <a:xfrm rot="2837684">
            <a:off x="-152914" y="3671615"/>
            <a:ext cx="1060706" cy="914401"/>
          </a:xfrm>
          <a:prstGeom prst="triangle">
            <a:avLst/>
          </a:prstGeom>
          <a:solidFill>
            <a:srgbClr val="FFFFFF"/>
          </a:solidFill>
          <a:ln w="12700">
            <a:miter lim="400000"/>
          </a:ln>
        </p:spPr>
        <p:txBody>
          <a:bodyPr lIns="0" tIns="0" rIns="0" bIns="0" anchor="ctr"/>
          <a:lstStyle/>
          <a:p>
            <a:pPr algn="ctr">
              <a:defRPr>
                <a:solidFill>
                  <a:srgbClr val="FFFFFF"/>
                </a:solidFill>
              </a:defRPr>
            </a:pPr>
          </a:p>
        </p:txBody>
      </p:sp>
      <p:sp>
        <p:nvSpPr>
          <p:cNvPr id="140" name="等腰三角形 6"/>
          <p:cNvSpPr/>
          <p:nvPr/>
        </p:nvSpPr>
        <p:spPr>
          <a:xfrm rot="1802439">
            <a:off x="502144" y="2126474"/>
            <a:ext cx="546881" cy="471449"/>
          </a:xfrm>
          <a:prstGeom prst="triangle">
            <a:avLst/>
          </a:prstGeom>
          <a:solidFill>
            <a:srgbClr val="FFFFFF"/>
          </a:solidFill>
          <a:ln w="12700">
            <a:miter lim="400000"/>
          </a:ln>
        </p:spPr>
        <p:txBody>
          <a:bodyPr lIns="0" tIns="0" rIns="0" bIns="0" anchor="ctr"/>
          <a:lstStyle/>
          <a:p>
            <a:pPr algn="ctr">
              <a:defRPr>
                <a:solidFill>
                  <a:srgbClr val="FFFFFF"/>
                </a:solidFill>
              </a:defRPr>
            </a:pPr>
          </a:p>
        </p:txBody>
      </p:sp>
      <p:sp>
        <p:nvSpPr>
          <p:cNvPr id="141" name="等腰三角形 7"/>
          <p:cNvSpPr/>
          <p:nvPr/>
        </p:nvSpPr>
        <p:spPr>
          <a:xfrm rot="18460181">
            <a:off x="10218656" y="2226990"/>
            <a:ext cx="847887" cy="730937"/>
          </a:xfrm>
          <a:prstGeom prst="triangle">
            <a:avLst/>
          </a:prstGeom>
          <a:solidFill>
            <a:srgbClr val="FFFFFF"/>
          </a:solidFill>
          <a:ln w="12700">
            <a:miter lim="400000"/>
          </a:ln>
        </p:spPr>
        <p:txBody>
          <a:bodyPr lIns="0" tIns="0" rIns="0" bIns="0" anchor="ctr"/>
          <a:lstStyle/>
          <a:p>
            <a:pPr algn="ctr">
              <a:defRPr>
                <a:solidFill>
                  <a:srgbClr val="FFFFFF"/>
                </a:solidFill>
              </a:defRPr>
            </a:pPr>
          </a:p>
        </p:txBody>
      </p:sp>
      <p:sp>
        <p:nvSpPr>
          <p:cNvPr id="142" name="等腰三角形 8"/>
          <p:cNvSpPr/>
          <p:nvPr/>
        </p:nvSpPr>
        <p:spPr>
          <a:xfrm rot="18083427">
            <a:off x="10783387" y="3792782"/>
            <a:ext cx="1096638" cy="945377"/>
          </a:xfrm>
          <a:prstGeom prst="triangle">
            <a:avLst/>
          </a:prstGeom>
          <a:solidFill>
            <a:srgbClr val="FFFFFF"/>
          </a:solidFill>
          <a:ln w="12700">
            <a:miter lim="400000"/>
          </a:ln>
        </p:spPr>
        <p:txBody>
          <a:bodyPr lIns="0" tIns="0" rIns="0" bIns="0" anchor="ctr"/>
          <a:lstStyle/>
          <a:p>
            <a:pPr algn="ctr">
              <a:defRPr>
                <a:solidFill>
                  <a:srgbClr val="FFFFFF"/>
                </a:solidFill>
              </a:defRPr>
            </a:pPr>
          </a:p>
        </p:txBody>
      </p:sp>
      <p:sp>
        <p:nvSpPr>
          <p:cNvPr id="143" name="等腰三角形 9"/>
          <p:cNvSpPr/>
          <p:nvPr/>
        </p:nvSpPr>
        <p:spPr>
          <a:xfrm rot="6285342">
            <a:off x="1934842" y="3135001"/>
            <a:ext cx="930403" cy="832392"/>
          </a:xfrm>
          <a:prstGeom prst="triangle">
            <a:avLst/>
          </a:prstGeom>
          <a:solidFill>
            <a:srgbClr val="FFFFFF"/>
          </a:solidFill>
          <a:ln w="12700">
            <a:miter lim="400000"/>
          </a:ln>
        </p:spPr>
        <p:txBody>
          <a:bodyPr lIns="0" tIns="0" rIns="0" bIns="0" anchor="ctr"/>
          <a:lstStyle/>
          <a:p>
            <a:pPr algn="ctr">
              <a:defRPr>
                <a:solidFill>
                  <a:srgbClr val="FFFFFF"/>
                </a:solidFill>
              </a:defRPr>
            </a:pPr>
          </a:p>
        </p:txBody>
      </p:sp>
      <p:sp>
        <p:nvSpPr>
          <p:cNvPr id="144" name="文本框 2"/>
          <p:cNvSpPr txBox="1"/>
          <p:nvPr/>
        </p:nvSpPr>
        <p:spPr>
          <a:xfrm>
            <a:off x="3153534" y="2329179"/>
            <a:ext cx="1068494" cy="2199641"/>
          </a:xfrm>
          <a:prstGeom prst="rect">
            <a:avLst/>
          </a:prstGeom>
          <a:ln w="12700">
            <a:miter lim="400000"/>
          </a:ln>
        </p:spPr>
        <p:txBody>
          <a:bodyPr lIns="45719" rIns="45719">
            <a:spAutoFit/>
          </a:bodyPr>
          <a:lstStyle>
            <a:lvl1pPr>
              <a:defRPr sz="13800">
                <a:solidFill>
                  <a:srgbClr val="767171"/>
                </a:solidFill>
                <a:latin typeface="Bahnschrift SemiCondensed"/>
                <a:ea typeface="Bahnschrift SemiCondensed"/>
                <a:cs typeface="Bahnschrift SemiCondensed"/>
                <a:sym typeface="Bahnschrift SemiCondensed"/>
              </a:defRPr>
            </a:lvl1pPr>
          </a:lstStyle>
          <a:p>
            <a:r>
              <a:t>2</a:t>
            </a:r>
          </a:p>
        </p:txBody>
      </p:sp>
    </p:spTree>
  </p:cSld>
  <p:clrMapOvr>
    <a:masterClrMapping/>
  </p:clrMapOvr>
  <mc:AlternateContent xmlns:mc="http://schemas.openxmlformats.org/markup-compatibility/2006">
    <mc:Choice xmlns:p14="http://schemas.microsoft.com/office/powerpoint/2010/main" Requires="p14">
      <p:transition spd="slow" p14:dur="1500">
        <p:cover/>
      </p:transition>
    </mc:Choice>
    <mc:Fallback>
      <p:transition spd="slow">
        <p:cover/>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1" nodeType="afterEffect">
                                  <p:stCondLst>
                                    <p:cond delay="0"/>
                                  </p:stCondLst>
                                  <p:iterate type="el">
                                    <p:tmAbs val="0"/>
                                  </p:iterate>
                                  <p:childTnLst>
                                    <p:set>
                                      <p:cBhvr>
                                        <p:cTn id="6" dur="indefinite" fill="hold"/>
                                        <p:tgtEl>
                                          <p:spTgt spid="138"/>
                                        </p:tgtEl>
                                        <p:attrNameLst>
                                          <p:attrName>style.visibility</p:attrName>
                                        </p:attrNameLst>
                                      </p:cBhvr>
                                      <p:to>
                                        <p:strVal val="visible"/>
                                      </p:to>
                                    </p:set>
                                    <p:anim calcmode="lin" valueType="num">
                                      <p:cBhvr>
                                        <p:cTn id="7" dur="1000" fill="hold"/>
                                        <p:tgtEl>
                                          <p:spTgt spid="138"/>
                                        </p:tgtEl>
                                        <p:attrNameLst>
                                          <p:attrName>ppt_x</p:attrName>
                                        </p:attrNameLst>
                                      </p:cBhvr>
                                      <p:tavLst>
                                        <p:tav tm="0">
                                          <p:val>
                                            <p:strVal val="1+#ppt_w/2"/>
                                          </p:val>
                                        </p:tav>
                                        <p:tav tm="100000">
                                          <p:val>
                                            <p:strVal val="#ppt_x"/>
                                          </p:val>
                                        </p:tav>
                                      </p:tavLst>
                                    </p:anim>
                                    <p:anim calcmode="lin" valueType="num">
                                      <p:cBhvr>
                                        <p:cTn id="8" dur="1000" fill="hold"/>
                                        <p:tgtEl>
                                          <p:spTgt spid="138"/>
                                        </p:tgtEl>
                                        <p:attrNameLst>
                                          <p:attrName>ppt_y</p:attrName>
                                        </p:attrNameLst>
                                      </p:cBhvr>
                                      <p:tavLst>
                                        <p:tav tm="0">
                                          <p:val>
                                            <p:strVal val="#ppt_y"/>
                                          </p:val>
                                        </p:tav>
                                        <p:tav tm="100000">
                                          <p:val>
                                            <p:strVal val="#ppt_y"/>
                                          </p:val>
                                        </p:tav>
                                      </p:tavLst>
                                    </p:anim>
                                  </p:childTnLst>
                                </p:cTn>
                              </p:par>
                              <p:par>
                                <p:cTn id="9" presetID="2" presetClass="entr" presetSubtype="8" fill="hold" grpId="2" nodeType="withEffect">
                                  <p:stCondLst>
                                    <p:cond delay="0"/>
                                  </p:stCondLst>
                                  <p:iterate type="el">
                                    <p:tmAbs val="0"/>
                                  </p:iterate>
                                  <p:childTnLst>
                                    <p:set>
                                      <p:cBhvr>
                                        <p:cTn id="10" dur="indefinite" fill="hold"/>
                                        <p:tgtEl>
                                          <p:spTgt spid="144"/>
                                        </p:tgtEl>
                                        <p:attrNameLst>
                                          <p:attrName>style.visibility</p:attrName>
                                        </p:attrNameLst>
                                      </p:cBhvr>
                                      <p:to>
                                        <p:strVal val="visible"/>
                                      </p:to>
                                    </p:set>
                                    <p:anim calcmode="lin" valueType="num">
                                      <p:cBhvr>
                                        <p:cTn id="11" dur="1000" fill="hold"/>
                                        <p:tgtEl>
                                          <p:spTgt spid="144"/>
                                        </p:tgtEl>
                                        <p:attrNameLst>
                                          <p:attrName>ppt_x</p:attrName>
                                        </p:attrNameLst>
                                      </p:cBhvr>
                                      <p:tavLst>
                                        <p:tav tm="0">
                                          <p:val>
                                            <p:strVal val="0-#ppt_w/2"/>
                                          </p:val>
                                        </p:tav>
                                        <p:tav tm="100000">
                                          <p:val>
                                            <p:strVal val="#ppt_x"/>
                                          </p:val>
                                        </p:tav>
                                      </p:tavLst>
                                    </p:anim>
                                    <p:anim calcmode="lin" valueType="num">
                                      <p:cBhvr>
                                        <p:cTn id="12" dur="1000" fill="hold"/>
                                        <p:tgtEl>
                                          <p:spTgt spid="1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spid="144" grpId="2" animBg="1" advAuto="0"/>
      <p:bldP spid="138" grpId="1"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直接连接符 2"/>
          <p:cNvSpPr/>
          <p:nvPr/>
        </p:nvSpPr>
        <p:spPr>
          <a:xfrm>
            <a:off x="0" y="558800"/>
            <a:ext cx="1333500" cy="0"/>
          </a:xfrm>
          <a:prstGeom prst="line">
            <a:avLst/>
          </a:prstGeom>
          <a:ln w="19050">
            <a:solidFill>
              <a:srgbClr val="94D2B9"/>
            </a:solidFill>
            <a:miter/>
          </a:ln>
        </p:spPr>
        <p:txBody>
          <a:bodyPr lIns="0" tIns="0" rIns="0" bIns="0"/>
          <a:lstStyle/>
          <a:p/>
        </p:txBody>
      </p:sp>
      <p:sp>
        <p:nvSpPr>
          <p:cNvPr id="147" name="文本框 3"/>
          <p:cNvSpPr txBox="1"/>
          <p:nvPr/>
        </p:nvSpPr>
        <p:spPr>
          <a:xfrm>
            <a:off x="617219" y="252967"/>
            <a:ext cx="1953262" cy="370841"/>
          </a:xfrm>
          <a:prstGeom prst="rect">
            <a:avLst/>
          </a:prstGeom>
          <a:ln w="12700">
            <a:miter lim="400000"/>
          </a:ln>
        </p:spPr>
        <p:txBody>
          <a:bodyPr lIns="45719" rIns="45719">
            <a:spAutoFit/>
          </a:bodyPr>
          <a:lstStyle>
            <a:lvl1pPr>
              <a:defRPr b="1" spc="600">
                <a:solidFill>
                  <a:srgbClr val="767171"/>
                </a:solidFill>
                <a:latin typeface="Aharoni"/>
                <a:ea typeface="Aharoni"/>
                <a:cs typeface="Aharoni"/>
                <a:sym typeface="Aharoni"/>
              </a:defRPr>
            </a:lvl1pPr>
          </a:lstStyle>
          <a:p>
            <a:r>
              <a:t>Why Qatar</a:t>
            </a:r>
          </a:p>
        </p:txBody>
      </p:sp>
      <p:sp>
        <p:nvSpPr>
          <p:cNvPr id="148" name="文本框 11"/>
          <p:cNvSpPr txBox="1"/>
          <p:nvPr/>
        </p:nvSpPr>
        <p:spPr>
          <a:xfrm>
            <a:off x="445135" y="2654110"/>
            <a:ext cx="11301731" cy="1450341"/>
          </a:xfrm>
          <a:prstGeom prst="rect">
            <a:avLst/>
          </a:prstGeom>
          <a:ln w="12700">
            <a:miter lim="400000"/>
          </a:ln>
        </p:spPr>
        <p:txBody>
          <a:bodyPr lIns="45719" rIns="45719">
            <a:spAutoFit/>
          </a:bodyPr>
          <a:lstStyle/>
          <a:p>
            <a:pPr>
              <a:defRPr sz="1600"/>
            </a:pPr>
          </a:p>
          <a:p>
            <a:pPr marL="180340" indent="-180340">
              <a:buSzPct val="100000"/>
              <a:buChar char="•"/>
              <a:defRPr sz="1600"/>
            </a:pPr>
            <a:r>
              <a:t>2022卡塔尔世界杯在北京时间11月21日开启，人口只有200多万的卡塔尔将迎来数百万的游客</a:t>
            </a:r>
          </a:p>
          <a:p>
            <a:pPr marL="180340" indent="-180340">
              <a:buSzPct val="100000"/>
              <a:buChar char="•"/>
              <a:defRPr sz="1600"/>
            </a:pPr>
            <a:r>
              <a:t>2019年12月20日，卡塔尔申办2022年世界杯，尽管出现了“贿选”风波，但是其胜出过程，并非单纯凭借金钱的力量</a:t>
            </a:r>
          </a:p>
          <a:p>
            <a:pPr marL="180340" indent="-180340">
              <a:buSzPct val="100000"/>
              <a:buChar char="•"/>
              <a:defRPr sz="1600"/>
            </a:pPr>
            <a:r>
              <a:t>本届卡塔尔世界杯的申办过程，可以追溯到2009年1月，当时国际足联同时开启2018年世界杯和2022年世界杯的申办程序，其中卡塔尔、韩国、日本、澳大利亚和美国五国竞争2022年世界杯的举办资格。</a:t>
            </a:r>
          </a:p>
        </p:txBody>
      </p:sp>
      <p:sp>
        <p:nvSpPr>
          <p:cNvPr id="149" name="澳大利亚、日本、韩国和美国，各自面临国内的干扰因素"/>
          <p:cNvSpPr txBox="1"/>
          <p:nvPr/>
        </p:nvSpPr>
        <p:spPr>
          <a:xfrm>
            <a:off x="477493" y="4432852"/>
            <a:ext cx="7632701" cy="554991"/>
          </a:xfrm>
          <a:prstGeom prst="rect">
            <a:avLst/>
          </a:prstGeom>
          <a:ln w="12700">
            <a:miter lim="400000"/>
          </a:ln>
        </p:spPr>
        <p:txBody>
          <a:bodyPr wrap="none" lIns="0" tIns="0" rIns="0" bIns="0">
            <a:spAutoFit/>
          </a:bodyPr>
          <a:lstStyle>
            <a:lvl1pPr>
              <a:lnSpc>
                <a:spcPct val="90000"/>
              </a:lnSpc>
              <a:spcBef>
                <a:spcPts val="1000"/>
              </a:spcBef>
              <a:defRPr sz="2400"/>
            </a:lvl1pPr>
          </a:lstStyle>
          <a:p>
            <a:r>
              <a:t>澳大利亚、日本、韩国和美国，各自面临国内的干扰因素</a:t>
            </a:r>
          </a:p>
        </p:txBody>
      </p:sp>
      <p:sp>
        <p:nvSpPr>
          <p:cNvPr id="150" name="尽管澳大利亚场地众多，但是世界杯赛事很可能和澳大利亚国内其他体育赛事重合…"/>
          <p:cNvSpPr txBox="1"/>
          <p:nvPr/>
        </p:nvSpPr>
        <p:spPr>
          <a:xfrm>
            <a:off x="459629" y="4782447"/>
            <a:ext cx="11272742" cy="1574801"/>
          </a:xfrm>
          <a:prstGeom prst="rect">
            <a:avLst/>
          </a:prstGeom>
          <a:ln w="12700">
            <a:miter lim="400000"/>
          </a:ln>
        </p:spPr>
        <p:txBody>
          <a:bodyPr lIns="0" tIns="0" rIns="0" bIns="0">
            <a:spAutoFit/>
          </a:bodyPr>
          <a:lstStyle/>
          <a:p>
            <a:pPr algn="r">
              <a:defRPr sz="1200">
                <a:solidFill>
                  <a:srgbClr val="888888"/>
                </a:solidFill>
              </a:defRPr>
            </a:pPr>
          </a:p>
          <a:p>
            <a:pPr marL="180340" indent="-180340">
              <a:buSzPct val="100000"/>
              <a:buChar char="•"/>
              <a:defRPr sz="1600"/>
            </a:pPr>
            <a:r>
              <a:t>尽管澳大利亚场地众多，但是世界杯赛事很可能和澳大利亚国内其他体育赛事重合</a:t>
            </a:r>
          </a:p>
          <a:p>
            <a:pPr marL="180340" indent="-180340">
              <a:buSzPct val="100000"/>
              <a:buChar char="•"/>
              <a:defRPr sz="1600"/>
            </a:pPr>
            <a:r>
              <a:t>澳大利亚的澳式足球和橄榄球联赛反对澳大利亚足联申办世界杯，澳大利亚无法保证世界杯期间的比赛场地</a:t>
            </a:r>
          </a:p>
          <a:p>
            <a:pPr marL="180340" indent="-180340">
              <a:buSzPct val="100000"/>
              <a:buChar char="•"/>
              <a:defRPr sz="1600"/>
            </a:pPr>
            <a:r>
              <a:t>足球在美国的影响力远不及橄榄球、棒球和篮球等赛事，美国国内不少声音质疑申办2022年世界杯的必要性</a:t>
            </a:r>
          </a:p>
          <a:p>
            <a:pPr marL="180340" indent="-180340">
              <a:buSzPct val="100000"/>
              <a:buChar char="•"/>
              <a:defRPr sz="1600"/>
            </a:pPr>
            <a:r>
              <a:t>日本和韩国则都是在申办2018年世界杯希望渺茫后，才转而申办2022年世界杯，申请准备相对仓促。</a:t>
            </a:r>
          </a:p>
          <a:p>
            <a:pPr marL="180340" indent="-180340">
              <a:buSzPct val="100000"/>
              <a:buChar char="•"/>
              <a:defRPr sz="1600"/>
            </a:pPr>
            <a:r>
              <a:t>相较于其他竞争对手，卡塔尔的诚意更足，且投入更大</a:t>
            </a:r>
          </a:p>
        </p:txBody>
      </p:sp>
      <p:sp>
        <p:nvSpPr>
          <p:cNvPr id="151" name="本届世界杯"/>
          <p:cNvSpPr txBox="1"/>
          <p:nvPr/>
        </p:nvSpPr>
        <p:spPr>
          <a:xfrm>
            <a:off x="505770" y="2425448"/>
            <a:ext cx="1536701" cy="554991"/>
          </a:xfrm>
          <a:prstGeom prst="rect">
            <a:avLst/>
          </a:prstGeom>
          <a:ln w="12700">
            <a:miter lim="400000"/>
          </a:ln>
        </p:spPr>
        <p:txBody>
          <a:bodyPr wrap="none" lIns="0" tIns="0" rIns="0" bIns="0">
            <a:spAutoFit/>
          </a:bodyPr>
          <a:lstStyle>
            <a:lvl1pPr>
              <a:lnSpc>
                <a:spcPct val="90000"/>
              </a:lnSpc>
              <a:spcBef>
                <a:spcPts val="1000"/>
              </a:spcBef>
              <a:defRPr sz="2400"/>
            </a:lvl1pPr>
          </a:lstStyle>
          <a:p>
            <a:r>
              <a:t>本届世界杯</a:t>
            </a:r>
          </a:p>
        </p:txBody>
      </p:sp>
      <p:sp>
        <p:nvSpPr>
          <p:cNvPr id="152" name="文本框 7"/>
          <p:cNvSpPr txBox="1"/>
          <p:nvPr/>
        </p:nvSpPr>
        <p:spPr>
          <a:xfrm>
            <a:off x="3652520" y="797074"/>
            <a:ext cx="4886960" cy="662941"/>
          </a:xfrm>
          <a:prstGeom prst="rect">
            <a:avLst/>
          </a:prstGeom>
          <a:ln w="12700">
            <a:miter lim="400000"/>
          </a:ln>
        </p:spPr>
        <p:txBody>
          <a:bodyPr lIns="45719" rIns="45719">
            <a:spAutoFit/>
          </a:bodyPr>
          <a:lstStyle>
            <a:lvl1pPr algn="ctr">
              <a:lnSpc>
                <a:spcPct val="90000"/>
              </a:lnSpc>
              <a:defRPr sz="3200">
                <a:latin typeface="等线 Light"/>
                <a:ea typeface="等线 Light"/>
                <a:cs typeface="等线 Light"/>
                <a:sym typeface="等线 Light"/>
              </a:defRPr>
            </a:lvl1pPr>
          </a:lstStyle>
          <a:p>
            <a:r>
              <a:t>卡塔尔所付出的努力</a:t>
            </a:r>
          </a:p>
        </p:txBody>
      </p:sp>
      <p:sp>
        <p:nvSpPr>
          <p:cNvPr id="153" name="由于中东地区的恶劣天气以及特殊的穆斯林习俗，这个在申办成功2022世界杯时全国只有一座足球场的卡塔尔，所需付出的努力比其他国家大多了"/>
          <p:cNvSpPr txBox="1"/>
          <p:nvPr/>
        </p:nvSpPr>
        <p:spPr>
          <a:xfrm>
            <a:off x="3283307" y="1563707"/>
            <a:ext cx="5625386" cy="762001"/>
          </a:xfrm>
          <a:prstGeom prst="rect">
            <a:avLst/>
          </a:prstGeom>
          <a:ln w="12700">
            <a:miter lim="400000"/>
          </a:ln>
        </p:spPr>
        <p:txBody>
          <a:bodyPr lIns="0" tIns="0" rIns="0" bIns="0">
            <a:spAutoFit/>
          </a:bodyPr>
          <a:lstStyle>
            <a:lvl1pPr algn="ctr">
              <a:defRPr sz="1400">
                <a:solidFill>
                  <a:srgbClr val="A7A7A7"/>
                </a:solidFill>
              </a:defRPr>
            </a:lvl1pPr>
          </a:lstStyle>
          <a:p>
            <a:r>
              <a:t>由于中东地区的恶劣天气以及特殊的穆斯林习俗，这个在申办成功2022世界杯时全国只有一座足球场的卡塔尔，所需付出的努力比其他国家大多了</a:t>
            </a:r>
          </a:p>
        </p:txBody>
      </p:sp>
    </p:spTree>
  </p:cSld>
  <p:clrMapOvr>
    <a:masterClrMapping/>
  </p:clrMapOvr>
  <mc:AlternateContent xmlns:mc="http://schemas.openxmlformats.org/markup-compatibility/2006">
    <mc:Choice xmlns:p14="http://schemas.microsoft.com/office/powerpoint/2010/main" Requires="p14">
      <p:transition spd="slow" p14:dur="1500">
        <p:push dir="r"/>
      </p:transition>
    </mc:Choice>
    <mc:Fallback>
      <p:transition spd="slow">
        <p:push dir="r"/>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lt">
                                    <p:tmAbs val="100"/>
                                  </p:iterate>
                                  <p:childTnLst>
                                    <p:set>
                                      <p:cBhvr>
                                        <p:cTn id="6" dur="indefinite" fill="hold"/>
                                        <p:tgtEl>
                                          <p:spTgt spid="1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2" nodeType="clickEffect">
                                  <p:stCondLst>
                                    <p:cond delay="0"/>
                                  </p:stCondLst>
                                  <p:iterate type="el">
                                    <p:tmAbs val="0"/>
                                  </p:iterate>
                                  <p:childTnLst>
                                    <p:set>
                                      <p:cBhvr>
                                        <p:cTn id="10" dur="indefinite" fill="hold"/>
                                        <p:tgtEl>
                                          <p:spTgt spid="151"/>
                                        </p:tgtEl>
                                        <p:attrNameLst>
                                          <p:attrName>style.visibility</p:attrName>
                                        </p:attrNameLst>
                                      </p:cBhvr>
                                      <p:to>
                                        <p:strVal val="visible"/>
                                      </p:to>
                                    </p:set>
                                    <p:animEffect transition="in" filter="fade">
                                      <p:cBhvr>
                                        <p:cTn id="11" dur="1500"/>
                                        <p:tgtEl>
                                          <p:spTgt spid="151"/>
                                        </p:tgtEl>
                                      </p:cBhvr>
                                    </p:animEffect>
                                  </p:childTnLst>
                                </p:cTn>
                              </p:par>
                            </p:childTnLst>
                          </p:cTn>
                        </p:par>
                        <p:par>
                          <p:cTn id="12" fill="hold">
                            <p:stCondLst>
                              <p:cond delay="1500"/>
                            </p:stCondLst>
                            <p:childTnLst>
                              <p:par>
                                <p:cTn id="13" presetID="3" presetClass="entr" presetSubtype="10" fill="hold" grpId="3" nodeType="afterEffect">
                                  <p:stCondLst>
                                    <p:cond delay="0"/>
                                  </p:stCondLst>
                                  <p:iterate type="el">
                                    <p:tmAbs val="0"/>
                                  </p:iterate>
                                  <p:childTnLst>
                                    <p:set>
                                      <p:cBhvr>
                                        <p:cTn id="14" dur="indefinite" fill="hold"/>
                                        <p:tgtEl>
                                          <p:spTgt spid="148">
                                            <p:bg/>
                                          </p:spTgt>
                                        </p:tgtEl>
                                        <p:attrNameLst>
                                          <p:attrName>style.visibility</p:attrName>
                                        </p:attrNameLst>
                                      </p:cBhvr>
                                      <p:to>
                                        <p:strVal val="visible"/>
                                      </p:to>
                                    </p:set>
                                    <p:animEffect transition="in" filter="blinds(horizontal)">
                                      <p:cBhvr>
                                        <p:cTn id="15" dur="500"/>
                                        <p:tgtEl>
                                          <p:spTgt spid="148">
                                            <p:bg/>
                                          </p:spTgt>
                                        </p:tgtEl>
                                      </p:cBhvr>
                                    </p:animEffect>
                                  </p:childTnLst>
                                </p:cTn>
                              </p:par>
                              <p:par>
                                <p:cTn id="16" presetID="3" presetClass="entr" presetSubtype="10" fill="hold" grpId="3" nodeType="withEffect">
                                  <p:stCondLst>
                                    <p:cond delay="0"/>
                                  </p:stCondLst>
                                  <p:iterate type="el">
                                    <p:tmAbs val="0"/>
                                  </p:iterate>
                                  <p:childTnLst>
                                    <p:set>
                                      <p:cBhvr>
                                        <p:cTn id="17" dur="indefinite" fill="hold"/>
                                        <p:tgtEl>
                                          <p:spTgt spid="148">
                                            <p:txEl>
                                              <p:pRg st="0" end="0"/>
                                            </p:txEl>
                                          </p:spTgt>
                                        </p:tgtEl>
                                        <p:attrNameLst>
                                          <p:attrName>style.visibility</p:attrName>
                                        </p:attrNameLst>
                                      </p:cBhvr>
                                      <p:to>
                                        <p:strVal val="visible"/>
                                      </p:to>
                                    </p:set>
                                    <p:animEffect transition="in" filter="blinds(horizontal)">
                                      <p:cBhvr>
                                        <p:cTn id="18" dur="500"/>
                                        <p:tgtEl>
                                          <p:spTgt spid="148">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3" nodeType="clickEffect">
                                  <p:stCondLst>
                                    <p:cond delay="0"/>
                                  </p:stCondLst>
                                  <p:iterate type="el">
                                    <p:tmAbs val="0"/>
                                  </p:iterate>
                                  <p:childTnLst>
                                    <p:set>
                                      <p:cBhvr>
                                        <p:cTn id="22" dur="indefinite" fill="hold"/>
                                        <p:tgtEl>
                                          <p:spTgt spid="148">
                                            <p:txEl>
                                              <p:pRg st="1" end="1"/>
                                            </p:txEl>
                                          </p:spTgt>
                                        </p:tgtEl>
                                        <p:attrNameLst>
                                          <p:attrName>style.visibility</p:attrName>
                                        </p:attrNameLst>
                                      </p:cBhvr>
                                      <p:to>
                                        <p:strVal val="visible"/>
                                      </p:to>
                                    </p:set>
                                    <p:animEffect transition="in" filter="blinds(horizontal)">
                                      <p:cBhvr>
                                        <p:cTn id="23" dur="500"/>
                                        <p:tgtEl>
                                          <p:spTgt spid="148">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3" nodeType="clickEffect">
                                  <p:stCondLst>
                                    <p:cond delay="0"/>
                                  </p:stCondLst>
                                  <p:iterate type="el">
                                    <p:tmAbs val="0"/>
                                  </p:iterate>
                                  <p:childTnLst>
                                    <p:set>
                                      <p:cBhvr>
                                        <p:cTn id="27" dur="indefinite" fill="hold"/>
                                        <p:tgtEl>
                                          <p:spTgt spid="148">
                                            <p:txEl>
                                              <p:pRg st="2" end="2"/>
                                            </p:txEl>
                                          </p:spTgt>
                                        </p:tgtEl>
                                        <p:attrNameLst>
                                          <p:attrName>style.visibility</p:attrName>
                                        </p:attrNameLst>
                                      </p:cBhvr>
                                      <p:to>
                                        <p:strVal val="visible"/>
                                      </p:to>
                                    </p:set>
                                    <p:animEffect transition="in" filter="blinds(horizontal)">
                                      <p:cBhvr>
                                        <p:cTn id="28" dur="500"/>
                                        <p:tgtEl>
                                          <p:spTgt spid="148">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3" nodeType="clickEffect">
                                  <p:stCondLst>
                                    <p:cond delay="0"/>
                                  </p:stCondLst>
                                  <p:iterate type="el">
                                    <p:tmAbs val="0"/>
                                  </p:iterate>
                                  <p:childTnLst>
                                    <p:set>
                                      <p:cBhvr>
                                        <p:cTn id="32" dur="indefinite" fill="hold"/>
                                        <p:tgtEl>
                                          <p:spTgt spid="148">
                                            <p:txEl>
                                              <p:pRg st="3" end="3"/>
                                            </p:txEl>
                                          </p:spTgt>
                                        </p:tgtEl>
                                        <p:attrNameLst>
                                          <p:attrName>style.visibility</p:attrName>
                                        </p:attrNameLst>
                                      </p:cBhvr>
                                      <p:to>
                                        <p:strVal val="visible"/>
                                      </p:to>
                                    </p:set>
                                    <p:animEffect transition="in" filter="blinds(horizontal)">
                                      <p:cBhvr>
                                        <p:cTn id="33" dur="500"/>
                                        <p:tgtEl>
                                          <p:spTgt spid="148">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4" nodeType="clickEffect">
                                  <p:stCondLst>
                                    <p:cond delay="0"/>
                                  </p:stCondLst>
                                  <p:iterate type="el">
                                    <p:tmAbs val="0"/>
                                  </p:iterate>
                                  <p:childTnLst>
                                    <p:set>
                                      <p:cBhvr>
                                        <p:cTn id="37" dur="indefinite" fill="hold"/>
                                        <p:tgtEl>
                                          <p:spTgt spid="149"/>
                                        </p:tgtEl>
                                        <p:attrNameLst>
                                          <p:attrName>style.visibility</p:attrName>
                                        </p:attrNameLst>
                                      </p:cBhvr>
                                      <p:to>
                                        <p:strVal val="visible"/>
                                      </p:to>
                                    </p:set>
                                    <p:animEffect transition="in" filter="fade">
                                      <p:cBhvr>
                                        <p:cTn id="38" dur="1000"/>
                                        <p:tgtEl>
                                          <p:spTgt spid="149"/>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5" nodeType="clickEffect">
                                  <p:stCondLst>
                                    <p:cond delay="0"/>
                                  </p:stCondLst>
                                  <p:iterate type="el">
                                    <p:tmAbs val="0"/>
                                  </p:iterate>
                                  <p:childTnLst>
                                    <p:set>
                                      <p:cBhvr>
                                        <p:cTn id="42" dur="indefinite" fill="hold"/>
                                        <p:tgtEl>
                                          <p:spTgt spid="150">
                                            <p:bg/>
                                          </p:spTgt>
                                        </p:tgtEl>
                                        <p:attrNameLst>
                                          <p:attrName>style.visibility</p:attrName>
                                        </p:attrNameLst>
                                      </p:cBhvr>
                                      <p:to>
                                        <p:strVal val="visible"/>
                                      </p:to>
                                    </p:set>
                                    <p:animEffect transition="in" filter="blinds(horizontal)">
                                      <p:cBhvr>
                                        <p:cTn id="43" dur="1000"/>
                                        <p:tgtEl>
                                          <p:spTgt spid="150">
                                            <p:bg/>
                                          </p:spTgt>
                                        </p:tgtEl>
                                      </p:cBhvr>
                                    </p:animEffect>
                                  </p:childTnLst>
                                </p:cTn>
                              </p:par>
                              <p:par>
                                <p:cTn id="44" presetID="3" presetClass="entr" presetSubtype="10" fill="hold" grpId="5" nodeType="withEffect">
                                  <p:stCondLst>
                                    <p:cond delay="0"/>
                                  </p:stCondLst>
                                  <p:iterate type="el">
                                    <p:tmAbs val="0"/>
                                  </p:iterate>
                                  <p:childTnLst>
                                    <p:set>
                                      <p:cBhvr>
                                        <p:cTn id="45" dur="indefinite" fill="hold"/>
                                        <p:tgtEl>
                                          <p:spTgt spid="150">
                                            <p:txEl>
                                              <p:pRg st="0" end="0"/>
                                            </p:txEl>
                                          </p:spTgt>
                                        </p:tgtEl>
                                        <p:attrNameLst>
                                          <p:attrName>style.visibility</p:attrName>
                                        </p:attrNameLst>
                                      </p:cBhvr>
                                      <p:to>
                                        <p:strVal val="visible"/>
                                      </p:to>
                                    </p:set>
                                    <p:animEffect transition="in" filter="blinds(horizontal)">
                                      <p:cBhvr>
                                        <p:cTn id="46" dur="1000"/>
                                        <p:tgtEl>
                                          <p:spTgt spid="150">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5" nodeType="clickEffect">
                                  <p:stCondLst>
                                    <p:cond delay="0"/>
                                  </p:stCondLst>
                                  <p:iterate type="el">
                                    <p:tmAbs val="0"/>
                                  </p:iterate>
                                  <p:childTnLst>
                                    <p:set>
                                      <p:cBhvr>
                                        <p:cTn id="50" dur="indefinite" fill="hold"/>
                                        <p:tgtEl>
                                          <p:spTgt spid="150">
                                            <p:txEl>
                                              <p:pRg st="1" end="1"/>
                                            </p:txEl>
                                          </p:spTgt>
                                        </p:tgtEl>
                                        <p:attrNameLst>
                                          <p:attrName>style.visibility</p:attrName>
                                        </p:attrNameLst>
                                      </p:cBhvr>
                                      <p:to>
                                        <p:strVal val="visible"/>
                                      </p:to>
                                    </p:set>
                                    <p:animEffect transition="in" filter="blinds(horizontal)">
                                      <p:cBhvr>
                                        <p:cTn id="51" dur="1000"/>
                                        <p:tgtEl>
                                          <p:spTgt spid="150">
                                            <p:txEl>
                                              <p:pRg st="1" end="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5" nodeType="clickEffect">
                                  <p:stCondLst>
                                    <p:cond delay="0"/>
                                  </p:stCondLst>
                                  <p:iterate type="el">
                                    <p:tmAbs val="0"/>
                                  </p:iterate>
                                  <p:childTnLst>
                                    <p:set>
                                      <p:cBhvr>
                                        <p:cTn id="55" dur="indefinite" fill="hold"/>
                                        <p:tgtEl>
                                          <p:spTgt spid="150">
                                            <p:txEl>
                                              <p:pRg st="2" end="2"/>
                                            </p:txEl>
                                          </p:spTgt>
                                        </p:tgtEl>
                                        <p:attrNameLst>
                                          <p:attrName>style.visibility</p:attrName>
                                        </p:attrNameLst>
                                      </p:cBhvr>
                                      <p:to>
                                        <p:strVal val="visible"/>
                                      </p:to>
                                    </p:set>
                                    <p:animEffect transition="in" filter="blinds(horizontal)">
                                      <p:cBhvr>
                                        <p:cTn id="56" dur="1000"/>
                                        <p:tgtEl>
                                          <p:spTgt spid="150">
                                            <p:txEl>
                                              <p:pRg st="2" end="2"/>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5" nodeType="clickEffect">
                                  <p:stCondLst>
                                    <p:cond delay="0"/>
                                  </p:stCondLst>
                                  <p:iterate type="el">
                                    <p:tmAbs val="0"/>
                                  </p:iterate>
                                  <p:childTnLst>
                                    <p:set>
                                      <p:cBhvr>
                                        <p:cTn id="60" dur="indefinite" fill="hold"/>
                                        <p:tgtEl>
                                          <p:spTgt spid="150">
                                            <p:txEl>
                                              <p:pRg st="3" end="3"/>
                                            </p:txEl>
                                          </p:spTgt>
                                        </p:tgtEl>
                                        <p:attrNameLst>
                                          <p:attrName>style.visibility</p:attrName>
                                        </p:attrNameLst>
                                      </p:cBhvr>
                                      <p:to>
                                        <p:strVal val="visible"/>
                                      </p:to>
                                    </p:set>
                                    <p:animEffect transition="in" filter="blinds(horizontal)">
                                      <p:cBhvr>
                                        <p:cTn id="61" dur="1000"/>
                                        <p:tgtEl>
                                          <p:spTgt spid="150">
                                            <p:txEl>
                                              <p:pRg st="3" end="3"/>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5" nodeType="clickEffect">
                                  <p:stCondLst>
                                    <p:cond delay="0"/>
                                  </p:stCondLst>
                                  <p:iterate type="el">
                                    <p:tmAbs val="0"/>
                                  </p:iterate>
                                  <p:childTnLst>
                                    <p:set>
                                      <p:cBhvr>
                                        <p:cTn id="65" dur="indefinite" fill="hold"/>
                                        <p:tgtEl>
                                          <p:spTgt spid="150">
                                            <p:txEl>
                                              <p:pRg st="4" end="4"/>
                                            </p:txEl>
                                          </p:spTgt>
                                        </p:tgtEl>
                                        <p:attrNameLst>
                                          <p:attrName>style.visibility</p:attrName>
                                        </p:attrNameLst>
                                      </p:cBhvr>
                                      <p:to>
                                        <p:strVal val="visible"/>
                                      </p:to>
                                    </p:set>
                                    <p:animEffect transition="in" filter="blinds(horizontal)">
                                      <p:cBhvr>
                                        <p:cTn id="66" dur="1000"/>
                                        <p:tgtEl>
                                          <p:spTgt spid="150">
                                            <p:txEl>
                                              <p:pRg st="4" end="4"/>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grpId="5" nodeType="clickEffect">
                                  <p:stCondLst>
                                    <p:cond delay="0"/>
                                  </p:stCondLst>
                                  <p:iterate type="el">
                                    <p:tmAbs val="0"/>
                                  </p:iterate>
                                  <p:childTnLst>
                                    <p:set>
                                      <p:cBhvr>
                                        <p:cTn id="70" dur="indefinite" fill="hold"/>
                                        <p:tgtEl>
                                          <p:spTgt spid="150">
                                            <p:txEl>
                                              <p:pRg st="5" end="5"/>
                                            </p:txEl>
                                          </p:spTgt>
                                        </p:tgtEl>
                                        <p:attrNameLst>
                                          <p:attrName>style.visibility</p:attrName>
                                        </p:attrNameLst>
                                      </p:cBhvr>
                                      <p:to>
                                        <p:strVal val="visible"/>
                                      </p:to>
                                    </p:set>
                                    <p:animEffect transition="in" filter="blinds(horizontal)">
                                      <p:cBhvr>
                                        <p:cTn id="71" dur="1000"/>
                                        <p:tgtEl>
                                          <p:spTgt spid="150">
                                            <p:txEl>
                                              <p:pRg st="5" end="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spid="153" grpId="1" animBg="1" advAuto="0"/>
      <p:bldP spid="148" grpId="3" bldLvl="5" animBg="1" advAuto="0" build="p"/>
      <p:bldP spid="150" grpId="5" bldLvl="5" animBg="1" advAuto="0" build="p"/>
      <p:bldP spid="151" grpId="2" animBg="1" advAuto="0"/>
      <p:bldP spid="149" grpId="4"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文本框 2"/>
          <p:cNvSpPr txBox="1"/>
          <p:nvPr/>
        </p:nvSpPr>
        <p:spPr>
          <a:xfrm>
            <a:off x="514350" y="1381403"/>
            <a:ext cx="11163300" cy="1996441"/>
          </a:xfrm>
          <a:prstGeom prst="rect">
            <a:avLst/>
          </a:prstGeom>
          <a:ln w="12700">
            <a:miter lim="400000"/>
          </a:ln>
        </p:spPr>
        <p:txBody>
          <a:bodyPr lIns="45719" rIns="45719">
            <a:spAutoFit/>
          </a:bodyPr>
          <a:lstStyle/>
          <a:p>
            <a:pPr marL="180340" indent="-180340">
              <a:buSzPct val="100000"/>
              <a:buChar char="•"/>
            </a:pPr>
            <a:r>
              <a:t>首先，不同于其他申办国家以足协或者体育组织负责人作为申办领导人，</a:t>
            </a:r>
            <a:r>
              <a:rPr b="1"/>
              <a:t>卡塔尔任命默罕默德·阿勒萨尼王子为申办委员会主席</a:t>
            </a:r>
            <a:r>
              <a:t>，并承诺将举全国之力来承办世界杯</a:t>
            </a:r>
          </a:p>
          <a:p>
            <a:pPr marL="180340" indent="-180340">
              <a:buSzPct val="100000"/>
              <a:buChar char="•"/>
            </a:pPr>
            <a:r>
              <a:t>其次，</a:t>
            </a:r>
            <a:r>
              <a:rPr b="1"/>
              <a:t>卡塔尔从一开始，就以2022年世界杯为申办目标</a:t>
            </a:r>
            <a:r>
              <a:t>，在申办的策划书和其他材料上，准备充分，占据优势</a:t>
            </a:r>
          </a:p>
          <a:p>
            <a:pPr marL="180340" indent="-180340">
              <a:buSzPct val="100000"/>
              <a:buChar char="•"/>
            </a:pPr>
            <a:r>
              <a:t>最后，面对 “卡塔尔夏季太热” “炎热天气不适宜举办大型赛事” 等质疑，卡塔尔提出了</a:t>
            </a:r>
            <a:r>
              <a:rPr b="1"/>
              <a:t>“控温体育场”</a:t>
            </a:r>
            <a:r>
              <a:t>的模型，通过在体育场内建设空调设施，调节赛场温度，保证比赛的正常运转。</a:t>
            </a:r>
          </a:p>
        </p:txBody>
      </p:sp>
      <p:sp>
        <p:nvSpPr>
          <p:cNvPr id="156" name="直接连接符 4"/>
          <p:cNvSpPr/>
          <p:nvPr/>
        </p:nvSpPr>
        <p:spPr>
          <a:xfrm>
            <a:off x="0" y="558800"/>
            <a:ext cx="1333500" cy="0"/>
          </a:xfrm>
          <a:prstGeom prst="line">
            <a:avLst/>
          </a:prstGeom>
          <a:ln w="19050">
            <a:solidFill>
              <a:srgbClr val="94D2B9"/>
            </a:solidFill>
            <a:miter/>
          </a:ln>
        </p:spPr>
        <p:txBody>
          <a:bodyPr lIns="0" tIns="0" rIns="0" bIns="0"/>
          <a:lstStyle/>
          <a:p/>
        </p:txBody>
      </p:sp>
      <p:sp>
        <p:nvSpPr>
          <p:cNvPr id="157" name="文本框 5"/>
          <p:cNvSpPr txBox="1"/>
          <p:nvPr/>
        </p:nvSpPr>
        <p:spPr>
          <a:xfrm>
            <a:off x="617219" y="252967"/>
            <a:ext cx="1953262" cy="650241"/>
          </a:xfrm>
          <a:prstGeom prst="rect">
            <a:avLst/>
          </a:prstGeom>
          <a:ln w="12700">
            <a:miter lim="400000"/>
          </a:ln>
        </p:spPr>
        <p:txBody>
          <a:bodyPr lIns="45719" rIns="45719">
            <a:spAutoFit/>
          </a:bodyPr>
          <a:lstStyle>
            <a:lvl1pPr>
              <a:defRPr b="1" spc="600">
                <a:solidFill>
                  <a:srgbClr val="767171"/>
                </a:solidFill>
                <a:latin typeface="Aharoni"/>
                <a:ea typeface="Aharoni"/>
                <a:cs typeface="Aharoni"/>
                <a:sym typeface="Aharoni"/>
              </a:defRPr>
            </a:lvl1pPr>
          </a:lstStyle>
          <a:p>
            <a:r>
              <a:t>Qatar’s efforts</a:t>
            </a:r>
          </a:p>
        </p:txBody>
      </p:sp>
      <p:sp>
        <p:nvSpPr>
          <p:cNvPr id="158" name="卡塔尔的诚意和雄厚的实力，打动了亚足联和国际足联，帮助卡塔尔击败其他竞争对手，获得了2022年世界杯赛事的举办权。"/>
          <p:cNvSpPr txBox="1"/>
          <p:nvPr/>
        </p:nvSpPr>
        <p:spPr>
          <a:xfrm>
            <a:off x="514350" y="4190921"/>
            <a:ext cx="11163300" cy="796291"/>
          </a:xfrm>
          <a:prstGeom prst="rect">
            <a:avLst/>
          </a:prstGeom>
          <a:ln w="12700">
            <a:miter lim="400000"/>
          </a:ln>
        </p:spPr>
        <p:txBody>
          <a:bodyPr lIns="0" tIns="0" rIns="0" bIns="0">
            <a:spAutoFit/>
          </a:bodyPr>
          <a:lstStyle>
            <a:lvl1pPr>
              <a:lnSpc>
                <a:spcPct val="90000"/>
              </a:lnSpc>
              <a:spcBef>
                <a:spcPts val="1000"/>
              </a:spcBef>
              <a:defRPr sz="2400" b="1"/>
            </a:lvl1pPr>
          </a:lstStyle>
          <a:p>
            <a:r>
              <a:t>卡塔尔的诚意和雄厚的实力，打动了亚足联和国际足联，帮助卡塔尔击败其他竞争对手，获得了2022年世界杯赛事的举办权。</a:t>
            </a:r>
          </a:p>
        </p:txBody>
      </p:sp>
    </p:spTree>
  </p:cSld>
  <p:clrMapOvr>
    <a:masterClrMapping/>
  </p:clrMapOvr>
  <mc:AlternateContent xmlns:mc="http://schemas.openxmlformats.org/markup-compatibility/2006">
    <mc:Choice xmlns:p14="http://schemas.microsoft.com/office/powerpoint/2010/main" Requires="p14">
      <p:transition spd="slow" p14:dur="1200">
        <p:fade/>
      </p:transition>
    </mc:Choice>
    <mc:Fallback>
      <p:transition spd="slow">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type="el">
                                    <p:tmAbs val="0"/>
                                  </p:iterate>
                                  <p:childTnLst>
                                    <p:set>
                                      <p:cBhvr>
                                        <p:cTn id="6" dur="indefinite" fill="hold"/>
                                        <p:tgtEl>
                                          <p:spTgt spid="155">
                                            <p:bg/>
                                          </p:spTgt>
                                        </p:tgtEl>
                                        <p:attrNameLst>
                                          <p:attrName>style.visibility</p:attrName>
                                        </p:attrNameLst>
                                      </p:cBhvr>
                                      <p:to>
                                        <p:strVal val="visible"/>
                                      </p:to>
                                    </p:set>
                                    <p:animEffect transition="in" filter="blinds(horizontal)">
                                      <p:cBhvr>
                                        <p:cTn id="7" dur="1000"/>
                                        <p:tgtEl>
                                          <p:spTgt spid="155">
                                            <p:bg/>
                                          </p:spTgt>
                                        </p:tgtEl>
                                      </p:cBhvr>
                                    </p:animEffect>
                                  </p:childTnLst>
                                </p:cTn>
                              </p:par>
                              <p:par>
                                <p:cTn id="8" presetID="3" presetClass="entr" presetSubtype="10" fill="hold" grpId="1" nodeType="withEffect">
                                  <p:stCondLst>
                                    <p:cond delay="0"/>
                                  </p:stCondLst>
                                  <p:iterate type="el">
                                    <p:tmAbs val="0"/>
                                  </p:iterate>
                                  <p:childTnLst>
                                    <p:set>
                                      <p:cBhvr>
                                        <p:cTn id="9" dur="indefinite" fill="hold"/>
                                        <p:tgtEl>
                                          <p:spTgt spid="155">
                                            <p:txEl>
                                              <p:pRg st="0" end="0"/>
                                            </p:txEl>
                                          </p:spTgt>
                                        </p:tgtEl>
                                        <p:attrNameLst>
                                          <p:attrName>style.visibility</p:attrName>
                                        </p:attrNameLst>
                                      </p:cBhvr>
                                      <p:to>
                                        <p:strVal val="visible"/>
                                      </p:to>
                                    </p:set>
                                    <p:animEffect transition="in" filter="blinds(horizontal)">
                                      <p:cBhvr>
                                        <p:cTn id="10" dur="1000"/>
                                        <p:tgtEl>
                                          <p:spTgt spid="15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1" nodeType="clickEffect">
                                  <p:stCondLst>
                                    <p:cond delay="0"/>
                                  </p:stCondLst>
                                  <p:iterate type="el">
                                    <p:tmAbs val="0"/>
                                  </p:iterate>
                                  <p:childTnLst>
                                    <p:set>
                                      <p:cBhvr>
                                        <p:cTn id="14" dur="indefinite" fill="hold"/>
                                        <p:tgtEl>
                                          <p:spTgt spid="155">
                                            <p:txEl>
                                              <p:pRg st="1" end="1"/>
                                            </p:txEl>
                                          </p:spTgt>
                                        </p:tgtEl>
                                        <p:attrNameLst>
                                          <p:attrName>style.visibility</p:attrName>
                                        </p:attrNameLst>
                                      </p:cBhvr>
                                      <p:to>
                                        <p:strVal val="visible"/>
                                      </p:to>
                                    </p:set>
                                    <p:animEffect transition="in" filter="blinds(horizontal)">
                                      <p:cBhvr>
                                        <p:cTn id="15" dur="1000"/>
                                        <p:tgtEl>
                                          <p:spTgt spid="15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1" nodeType="clickEffect">
                                  <p:stCondLst>
                                    <p:cond delay="0"/>
                                  </p:stCondLst>
                                  <p:iterate type="el">
                                    <p:tmAbs val="0"/>
                                  </p:iterate>
                                  <p:childTnLst>
                                    <p:set>
                                      <p:cBhvr>
                                        <p:cTn id="19" dur="indefinite" fill="hold"/>
                                        <p:tgtEl>
                                          <p:spTgt spid="155">
                                            <p:txEl>
                                              <p:pRg st="2" end="2"/>
                                            </p:txEl>
                                          </p:spTgt>
                                        </p:tgtEl>
                                        <p:attrNameLst>
                                          <p:attrName>style.visibility</p:attrName>
                                        </p:attrNameLst>
                                      </p:cBhvr>
                                      <p:to>
                                        <p:strVal val="visible"/>
                                      </p:to>
                                    </p:set>
                                    <p:animEffect transition="in" filter="blinds(horizontal)">
                                      <p:cBhvr>
                                        <p:cTn id="20" dur="1000"/>
                                        <p:tgtEl>
                                          <p:spTgt spid="15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2" nodeType="clickEffect">
                                  <p:stCondLst>
                                    <p:cond delay="0"/>
                                  </p:stCondLst>
                                  <p:iterate type="el">
                                    <p:tmAbs val="0"/>
                                  </p:iterate>
                                  <p:childTnLst>
                                    <p:set>
                                      <p:cBhvr>
                                        <p:cTn id="24" dur="indefinite" fill="hold"/>
                                        <p:tgtEl>
                                          <p:spTgt spid="15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155" grpId="1" bldLvl="5" animBg="1" advAuto="0" build="p"/>
      <p:bldP spid="158" grpId="2"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矩形 1"/>
          <p:cNvSpPr/>
          <p:nvPr/>
        </p:nvSpPr>
        <p:spPr>
          <a:xfrm>
            <a:off x="0" y="2033547"/>
            <a:ext cx="12192000" cy="3035301"/>
          </a:xfrm>
          <a:prstGeom prst="rect">
            <a:avLst/>
          </a:prstGeom>
          <a:solidFill>
            <a:srgbClr val="94D2B9"/>
          </a:solidFill>
          <a:ln w="12700">
            <a:miter lim="400000"/>
          </a:ln>
        </p:spPr>
        <p:txBody>
          <a:bodyPr lIns="0" tIns="0" rIns="0" bIns="0" anchor="ctr"/>
          <a:lstStyle/>
          <a:p>
            <a:pPr algn="ctr">
              <a:defRPr>
                <a:solidFill>
                  <a:srgbClr val="FFFFFF"/>
                </a:solidFill>
              </a:defRPr>
            </a:pPr>
          </a:p>
        </p:txBody>
      </p:sp>
      <p:sp>
        <p:nvSpPr>
          <p:cNvPr id="161" name="文本框 3"/>
          <p:cNvSpPr txBox="1"/>
          <p:nvPr/>
        </p:nvSpPr>
        <p:spPr>
          <a:xfrm>
            <a:off x="4523034" y="2231072"/>
            <a:ext cx="5181956" cy="2428241"/>
          </a:xfrm>
          <a:prstGeom prst="rect">
            <a:avLst/>
          </a:prstGeom>
          <a:ln w="12700">
            <a:miter lim="400000"/>
          </a:ln>
        </p:spPr>
        <p:txBody>
          <a:bodyPr lIns="45719" rIns="45719">
            <a:spAutoFit/>
          </a:bodyPr>
          <a:lstStyle>
            <a:lvl1pPr>
              <a:defRPr sz="6600">
                <a:solidFill>
                  <a:srgbClr val="767171"/>
                </a:solidFill>
                <a:latin typeface="阿里巴巴普惠体 B"/>
                <a:ea typeface="阿里巴巴普惠体 B"/>
                <a:cs typeface="阿里巴巴普惠体 B"/>
                <a:sym typeface="阿里巴巴普惠体 B"/>
              </a:defRPr>
            </a:lvl1pPr>
          </a:lstStyle>
          <a:p>
            <a:r>
              <a:t>世界杯背后的政治影响</a:t>
            </a:r>
          </a:p>
        </p:txBody>
      </p:sp>
      <p:sp>
        <p:nvSpPr>
          <p:cNvPr id="162" name="等腰三角形 5"/>
          <p:cNvSpPr/>
          <p:nvPr/>
        </p:nvSpPr>
        <p:spPr>
          <a:xfrm rot="2837684">
            <a:off x="-152914" y="3671615"/>
            <a:ext cx="1060706" cy="914401"/>
          </a:xfrm>
          <a:prstGeom prst="triangle">
            <a:avLst/>
          </a:prstGeom>
          <a:solidFill>
            <a:srgbClr val="FFFFFF"/>
          </a:solidFill>
          <a:ln w="12700">
            <a:miter lim="400000"/>
          </a:ln>
        </p:spPr>
        <p:txBody>
          <a:bodyPr lIns="0" tIns="0" rIns="0" bIns="0" anchor="ctr"/>
          <a:lstStyle/>
          <a:p>
            <a:pPr algn="ctr">
              <a:defRPr>
                <a:solidFill>
                  <a:srgbClr val="FFFFFF"/>
                </a:solidFill>
              </a:defRPr>
            </a:pPr>
          </a:p>
        </p:txBody>
      </p:sp>
      <p:sp>
        <p:nvSpPr>
          <p:cNvPr id="163" name="等腰三角形 6"/>
          <p:cNvSpPr/>
          <p:nvPr/>
        </p:nvSpPr>
        <p:spPr>
          <a:xfrm rot="1802439">
            <a:off x="502144" y="2126474"/>
            <a:ext cx="546881" cy="471449"/>
          </a:xfrm>
          <a:prstGeom prst="triangle">
            <a:avLst/>
          </a:prstGeom>
          <a:solidFill>
            <a:srgbClr val="FFFFFF"/>
          </a:solidFill>
          <a:ln w="12700">
            <a:miter lim="400000"/>
          </a:ln>
        </p:spPr>
        <p:txBody>
          <a:bodyPr lIns="0" tIns="0" rIns="0" bIns="0" anchor="ctr"/>
          <a:lstStyle/>
          <a:p>
            <a:pPr algn="ctr">
              <a:defRPr>
                <a:solidFill>
                  <a:srgbClr val="FFFFFF"/>
                </a:solidFill>
              </a:defRPr>
            </a:pPr>
          </a:p>
        </p:txBody>
      </p:sp>
      <p:sp>
        <p:nvSpPr>
          <p:cNvPr id="164" name="等腰三角形 7"/>
          <p:cNvSpPr/>
          <p:nvPr/>
        </p:nvSpPr>
        <p:spPr>
          <a:xfrm rot="18460181">
            <a:off x="10218656" y="2226990"/>
            <a:ext cx="847887" cy="730937"/>
          </a:xfrm>
          <a:prstGeom prst="triangle">
            <a:avLst/>
          </a:prstGeom>
          <a:solidFill>
            <a:srgbClr val="FFFFFF"/>
          </a:solidFill>
          <a:ln w="12700">
            <a:miter lim="400000"/>
          </a:ln>
        </p:spPr>
        <p:txBody>
          <a:bodyPr lIns="0" tIns="0" rIns="0" bIns="0" anchor="ctr"/>
          <a:lstStyle/>
          <a:p>
            <a:pPr algn="ctr">
              <a:defRPr>
                <a:solidFill>
                  <a:srgbClr val="FFFFFF"/>
                </a:solidFill>
              </a:defRPr>
            </a:pPr>
          </a:p>
        </p:txBody>
      </p:sp>
      <p:sp>
        <p:nvSpPr>
          <p:cNvPr id="165" name="等腰三角形 8"/>
          <p:cNvSpPr/>
          <p:nvPr/>
        </p:nvSpPr>
        <p:spPr>
          <a:xfrm rot="18083427">
            <a:off x="10783387" y="3792782"/>
            <a:ext cx="1096638" cy="945377"/>
          </a:xfrm>
          <a:prstGeom prst="triangle">
            <a:avLst/>
          </a:prstGeom>
          <a:solidFill>
            <a:srgbClr val="FFFFFF"/>
          </a:solidFill>
          <a:ln w="12700">
            <a:miter lim="400000"/>
          </a:ln>
        </p:spPr>
        <p:txBody>
          <a:bodyPr lIns="0" tIns="0" rIns="0" bIns="0" anchor="ctr"/>
          <a:lstStyle/>
          <a:p>
            <a:pPr algn="ctr">
              <a:defRPr>
                <a:solidFill>
                  <a:srgbClr val="FFFFFF"/>
                </a:solidFill>
              </a:defRPr>
            </a:pPr>
          </a:p>
        </p:txBody>
      </p:sp>
      <p:sp>
        <p:nvSpPr>
          <p:cNvPr id="166" name="等腰三角形 9"/>
          <p:cNvSpPr/>
          <p:nvPr/>
        </p:nvSpPr>
        <p:spPr>
          <a:xfrm rot="6285342">
            <a:off x="1934842" y="3135001"/>
            <a:ext cx="930403" cy="832392"/>
          </a:xfrm>
          <a:prstGeom prst="triangle">
            <a:avLst/>
          </a:prstGeom>
          <a:solidFill>
            <a:srgbClr val="FFFFFF"/>
          </a:solidFill>
          <a:ln w="12700">
            <a:miter lim="400000"/>
          </a:ln>
        </p:spPr>
        <p:txBody>
          <a:bodyPr lIns="0" tIns="0" rIns="0" bIns="0" anchor="ctr"/>
          <a:lstStyle/>
          <a:p>
            <a:pPr algn="ctr">
              <a:defRPr>
                <a:solidFill>
                  <a:srgbClr val="FFFFFF"/>
                </a:solidFill>
              </a:defRPr>
            </a:pPr>
          </a:p>
        </p:txBody>
      </p:sp>
      <p:sp>
        <p:nvSpPr>
          <p:cNvPr id="167" name="文本框 2"/>
          <p:cNvSpPr txBox="1"/>
          <p:nvPr/>
        </p:nvSpPr>
        <p:spPr>
          <a:xfrm>
            <a:off x="3143444" y="2329180"/>
            <a:ext cx="1038659" cy="2199641"/>
          </a:xfrm>
          <a:prstGeom prst="rect">
            <a:avLst/>
          </a:prstGeom>
          <a:ln w="12700">
            <a:miter lim="400000"/>
          </a:ln>
        </p:spPr>
        <p:txBody>
          <a:bodyPr lIns="45719" rIns="45719">
            <a:spAutoFit/>
          </a:bodyPr>
          <a:lstStyle>
            <a:lvl1pPr>
              <a:defRPr sz="13800">
                <a:solidFill>
                  <a:srgbClr val="767171"/>
                </a:solidFill>
                <a:latin typeface="Bahnschrift SemiCondensed"/>
                <a:ea typeface="Bahnschrift SemiCondensed"/>
                <a:cs typeface="Bahnschrift SemiCondensed"/>
                <a:sym typeface="Bahnschrift SemiCondensed"/>
              </a:defRPr>
            </a:lvl1pPr>
          </a:lstStyle>
          <a:p>
            <a:r>
              <a:t>3</a:t>
            </a:r>
          </a:p>
        </p:txBody>
      </p:sp>
    </p:spTree>
  </p:cSld>
  <p:clrMapOvr>
    <a:masterClrMapping/>
  </p:clrMapOvr>
  <mc:AlternateContent xmlns:mc="http://schemas.openxmlformats.org/markup-compatibility/2006">
    <mc:Choice xmlns:p14="http://schemas.microsoft.com/office/powerpoint/2010/main" Requires="p14">
      <p:transition spd="med" p14:dur="1000">
        <p:cover/>
      </p:transition>
    </mc:Choice>
    <mc:Fallback>
      <p:transition spd="med">
        <p:cover/>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2" fill="hold" grpId="1" nodeType="clickEffect">
                                  <p:stCondLst>
                                    <p:cond delay="0"/>
                                  </p:stCondLst>
                                  <p:iterate type="el">
                                    <p:tmAbs val="0"/>
                                  </p:iterate>
                                  <p:childTnLst>
                                    <p:set>
                                      <p:cBhvr>
                                        <p:cTn id="6" dur="indefinite" fill="hold"/>
                                        <p:tgtEl>
                                          <p:spTgt spid="161"/>
                                        </p:tgtEl>
                                        <p:attrNameLst>
                                          <p:attrName>style.visibility</p:attrName>
                                        </p:attrNameLst>
                                      </p:cBhvr>
                                      <p:to>
                                        <p:strVal val="visible"/>
                                      </p:to>
                                    </p:set>
                                    <p:anim calcmode="lin" valueType="num">
                                      <p:cBhvr>
                                        <p:cTn id="7" dur="1000" fill="hold"/>
                                        <p:tgtEl>
                                          <p:spTgt spid="161"/>
                                        </p:tgtEl>
                                        <p:attrNameLst>
                                          <p:attrName>ppt_x</p:attrName>
                                        </p:attrNameLst>
                                      </p:cBhvr>
                                      <p:tavLst>
                                        <p:tav tm="0">
                                          <p:val>
                                            <p:strVal val="1+#ppt_w/2"/>
                                          </p:val>
                                        </p:tav>
                                        <p:tav tm="100000">
                                          <p:val>
                                            <p:strVal val="#ppt_x"/>
                                          </p:val>
                                        </p:tav>
                                      </p:tavLst>
                                    </p:anim>
                                    <p:anim calcmode="lin" valueType="num">
                                      <p:cBhvr>
                                        <p:cTn id="8" dur="1000" fill="hold"/>
                                        <p:tgtEl>
                                          <p:spTgt spid="161"/>
                                        </p:tgtEl>
                                        <p:attrNameLst>
                                          <p:attrName>ppt_y</p:attrName>
                                        </p:attrNameLst>
                                      </p:cBhvr>
                                      <p:tavLst>
                                        <p:tav tm="0">
                                          <p:val>
                                            <p:strVal val="#ppt_y"/>
                                          </p:val>
                                        </p:tav>
                                        <p:tav tm="100000">
                                          <p:val>
                                            <p:strVal val="#ppt_y"/>
                                          </p:val>
                                        </p:tav>
                                      </p:tavLst>
                                    </p:anim>
                                  </p:childTnLst>
                                </p:cTn>
                              </p:par>
                              <p:par>
                                <p:cTn id="9" presetID="2" presetClass="entr" presetSubtype="8" fill="hold" grpId="2" nodeType="withEffect">
                                  <p:stCondLst>
                                    <p:cond delay="0"/>
                                  </p:stCondLst>
                                  <p:iterate type="el">
                                    <p:tmAbs val="0"/>
                                  </p:iterate>
                                  <p:childTnLst>
                                    <p:set>
                                      <p:cBhvr>
                                        <p:cTn id="10" dur="indefinite" fill="hold"/>
                                        <p:tgtEl>
                                          <p:spTgt spid="167"/>
                                        </p:tgtEl>
                                        <p:attrNameLst>
                                          <p:attrName>style.visibility</p:attrName>
                                        </p:attrNameLst>
                                      </p:cBhvr>
                                      <p:to>
                                        <p:strVal val="visible"/>
                                      </p:to>
                                    </p:set>
                                    <p:anim calcmode="lin" valueType="num">
                                      <p:cBhvr>
                                        <p:cTn id="11" dur="1000" fill="hold"/>
                                        <p:tgtEl>
                                          <p:spTgt spid="167"/>
                                        </p:tgtEl>
                                        <p:attrNameLst>
                                          <p:attrName>ppt_x</p:attrName>
                                        </p:attrNameLst>
                                      </p:cBhvr>
                                      <p:tavLst>
                                        <p:tav tm="0">
                                          <p:val>
                                            <p:strVal val="0-#ppt_w/2"/>
                                          </p:val>
                                        </p:tav>
                                        <p:tav tm="100000">
                                          <p:val>
                                            <p:strVal val="#ppt_x"/>
                                          </p:val>
                                        </p:tav>
                                      </p:tavLst>
                                    </p:anim>
                                    <p:anim calcmode="lin" valueType="num">
                                      <p:cBhvr>
                                        <p:cTn id="12" dur="1000" fill="hold"/>
                                        <p:tgtEl>
                                          <p:spTgt spid="1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spid="161" grpId="1" animBg="1" advAuto="0"/>
      <p:bldP spid="167" grpId="2"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文本框 2"/>
          <p:cNvSpPr txBox="1"/>
          <p:nvPr/>
        </p:nvSpPr>
        <p:spPr>
          <a:xfrm>
            <a:off x="935328" y="2628332"/>
            <a:ext cx="10321344" cy="3266441"/>
          </a:xfrm>
          <a:prstGeom prst="rect">
            <a:avLst/>
          </a:prstGeom>
          <a:ln w="12700">
            <a:miter lim="400000"/>
          </a:ln>
        </p:spPr>
        <p:txBody>
          <a:bodyPr lIns="45719" rIns="45719">
            <a:spAutoFit/>
          </a:bodyPr>
          <a:lstStyle/>
          <a:p>
            <a:pPr marL="180340" indent="-180340">
              <a:buSzPct val="100000"/>
              <a:buChar char="•"/>
              <a:defRPr b="1"/>
            </a:pPr>
            <a:r>
              <a:t>卡塔尔和沙特阿拉伯之间关系，一直是影响阿拉伯国家内部团结的重要因素。</a:t>
            </a:r>
          </a:p>
          <a:p>
            <a:pPr marL="180340" indent="-180340">
              <a:buSzPct val="100000"/>
              <a:buChar char="•"/>
            </a:pPr>
            <a:r>
              <a:t>卡塔尔尽管国土面积狭小，但是近些年雄心勃发，在经济、交通、外交、文化、宣传等领域，不断发力，成为了不可忽视的中东地区力量；沙特阿拉伯则志在联合包括卡塔尔在内的海湾阿拉伯国家以应对伊朗。卡塔尔和沙特的裂痕，预示着沙特、巴林、阿联酋、埃及和约旦不会支持卡塔尔世界杯，让卡塔尔世界杯的“阿拉伯因素”黯然失色。</a:t>
            </a:r>
          </a:p>
          <a:p>
            <a:pPr marL="180340" indent="-180340">
              <a:buSzPct val="100000"/>
              <a:buChar char="•"/>
            </a:pPr>
            <a:r>
              <a:rPr b="1"/>
              <a:t>但是在2021年下半年，沙特阿拉伯和卡塔尔关系。</a:t>
            </a:r>
            <a:endParaRPr b="1"/>
          </a:p>
          <a:p>
            <a:pPr marL="180340" indent="-180340">
              <a:buSzPct val="100000"/>
              <a:buChar char="•"/>
            </a:pPr>
            <a:r>
              <a:t>沙特和卡塔尔互动增加，两国领导人在公开场合也展示出了一系列亲密姿态，沙特和卡塔尔的外交关系也恢复正常。阿拉伯国家内部分歧缓和，让卡塔尔世界杯再次成为了展示阿拉伯世界形象的重要舞台。在本届世界杯开幕式上，沙特王储、约旦国王、科威特王储和阿联酋副总统兼总理等一众阿拉伯国家领导人，围坐在卡塔尔埃米尔塔米姆身旁，显示出阿拉伯世界对卡塔尔世界杯的支持。</a:t>
            </a:r>
          </a:p>
        </p:txBody>
      </p:sp>
      <p:sp>
        <p:nvSpPr>
          <p:cNvPr id="170" name="直接连接符 4"/>
          <p:cNvSpPr/>
          <p:nvPr/>
        </p:nvSpPr>
        <p:spPr>
          <a:xfrm>
            <a:off x="0" y="558800"/>
            <a:ext cx="1333500" cy="0"/>
          </a:xfrm>
          <a:prstGeom prst="line">
            <a:avLst/>
          </a:prstGeom>
          <a:ln w="19050">
            <a:solidFill>
              <a:srgbClr val="94D2B9"/>
            </a:solidFill>
            <a:miter/>
          </a:ln>
        </p:spPr>
        <p:txBody>
          <a:bodyPr lIns="0" tIns="0" rIns="0" bIns="0"/>
          <a:lstStyle/>
          <a:p/>
        </p:txBody>
      </p:sp>
      <p:sp>
        <p:nvSpPr>
          <p:cNvPr id="171" name="文本框 5"/>
          <p:cNvSpPr txBox="1"/>
          <p:nvPr/>
        </p:nvSpPr>
        <p:spPr>
          <a:xfrm>
            <a:off x="617219" y="252967"/>
            <a:ext cx="1953262" cy="929641"/>
          </a:xfrm>
          <a:prstGeom prst="rect">
            <a:avLst/>
          </a:prstGeom>
          <a:ln w="12700">
            <a:miter lim="400000"/>
          </a:ln>
        </p:spPr>
        <p:txBody>
          <a:bodyPr lIns="45719" rIns="45719">
            <a:spAutoFit/>
          </a:bodyPr>
          <a:lstStyle>
            <a:lvl1pPr>
              <a:defRPr b="1" spc="600">
                <a:solidFill>
                  <a:srgbClr val="767171"/>
                </a:solidFill>
                <a:latin typeface="Aharoni"/>
                <a:ea typeface="Aharoni"/>
                <a:cs typeface="Aharoni"/>
                <a:sym typeface="Aharoni"/>
              </a:defRPr>
            </a:lvl1pPr>
          </a:lstStyle>
          <a:p>
            <a:r>
              <a:t>Politics behind the World Cup</a:t>
            </a:r>
          </a:p>
        </p:txBody>
      </p:sp>
      <p:sp>
        <p:nvSpPr>
          <p:cNvPr id="172" name="文本框 7"/>
          <p:cNvSpPr txBox="1"/>
          <p:nvPr/>
        </p:nvSpPr>
        <p:spPr>
          <a:xfrm>
            <a:off x="1004376" y="1436098"/>
            <a:ext cx="4886961" cy="662941"/>
          </a:xfrm>
          <a:prstGeom prst="rect">
            <a:avLst/>
          </a:prstGeom>
          <a:ln w="12700">
            <a:miter lim="400000"/>
          </a:ln>
        </p:spPr>
        <p:txBody>
          <a:bodyPr lIns="45719" rIns="45719">
            <a:spAutoFit/>
          </a:bodyPr>
          <a:lstStyle>
            <a:lvl1pPr>
              <a:lnSpc>
                <a:spcPct val="90000"/>
              </a:lnSpc>
              <a:defRPr sz="3200">
                <a:latin typeface="等线 Light"/>
                <a:ea typeface="等线 Light"/>
                <a:cs typeface="等线 Light"/>
                <a:sym typeface="等线 Light"/>
              </a:defRPr>
            </a:lvl1pPr>
          </a:lstStyle>
          <a:p>
            <a:r>
              <a:t>卡塔尔世界杯背后的政治</a:t>
            </a:r>
          </a:p>
        </p:txBody>
      </p:sp>
      <p:sp>
        <p:nvSpPr>
          <p:cNvPr id="173" name="卡塔尔世界杯时，紧张的冷战正在进行"/>
          <p:cNvSpPr txBox="1"/>
          <p:nvPr/>
        </p:nvSpPr>
        <p:spPr>
          <a:xfrm>
            <a:off x="1085560" y="2120841"/>
            <a:ext cx="10102064" cy="254001"/>
          </a:xfrm>
          <a:prstGeom prst="rect">
            <a:avLst/>
          </a:prstGeom>
          <a:ln w="12700">
            <a:miter lim="400000"/>
          </a:ln>
        </p:spPr>
        <p:txBody>
          <a:bodyPr lIns="0" tIns="0" rIns="0" bIns="0">
            <a:spAutoFit/>
          </a:bodyPr>
          <a:lstStyle>
            <a:lvl1pPr>
              <a:defRPr sz="1400">
                <a:solidFill>
                  <a:srgbClr val="A7A7A7"/>
                </a:solidFill>
              </a:defRPr>
            </a:lvl1pPr>
          </a:lstStyle>
          <a:p>
            <a:r>
              <a:t>卡塔尔世界杯时，紧张的冷战正在进行</a:t>
            </a:r>
          </a:p>
        </p:txBody>
      </p:sp>
    </p:spTree>
  </p:cSld>
  <p:clrMapOvr>
    <a:masterClrMapping/>
  </p:clrMapOvr>
  <mc:AlternateContent xmlns:mc="http://schemas.openxmlformats.org/markup-compatibility/2006">
    <mc:Choice xmlns:p14="http://schemas.microsoft.com/office/powerpoint/2010/main" Requires="p14">
      <p:transition spd="slow" p14:dur="1200">
        <p:fade/>
      </p:transition>
    </mc:Choice>
    <mc:Fallback>
      <p:transition spd="slow">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2" nodeType="afterEffect">
                                  <p:stCondLst>
                                    <p:cond delay="0"/>
                                  </p:stCondLst>
                                  <p:iterate type="el">
                                    <p:tmAbs val="0"/>
                                  </p:iterate>
                                  <p:childTnLst>
                                    <p:set>
                                      <p:cBhvr>
                                        <p:cTn id="6" dur="indefinite" fill="hold"/>
                                        <p:tgtEl>
                                          <p:spTgt spid="173"/>
                                        </p:tgtEl>
                                        <p:attrNameLst>
                                          <p:attrName>style.visibility</p:attrName>
                                        </p:attrNameLst>
                                      </p:cBhvr>
                                      <p:to>
                                        <p:strVal val="visible"/>
                                      </p:to>
                                    </p:set>
                                    <p:animEffect transition="in" filter="fade">
                                      <p:cBhvr>
                                        <p:cTn id="7" dur="1500"/>
                                        <p:tgtEl>
                                          <p:spTgt spid="17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1" nodeType="clickEffect">
                                  <p:stCondLst>
                                    <p:cond delay="0"/>
                                  </p:stCondLst>
                                  <p:iterate type="el">
                                    <p:tmAbs val="0"/>
                                  </p:iterate>
                                  <p:childTnLst>
                                    <p:set>
                                      <p:cBhvr>
                                        <p:cTn id="11" dur="indefinite" fill="hold"/>
                                        <p:tgtEl>
                                          <p:spTgt spid="169">
                                            <p:bg/>
                                          </p:spTgt>
                                        </p:tgtEl>
                                        <p:attrNameLst>
                                          <p:attrName>style.visibility</p:attrName>
                                        </p:attrNameLst>
                                      </p:cBhvr>
                                      <p:to>
                                        <p:strVal val="visible"/>
                                      </p:to>
                                    </p:set>
                                    <p:animEffect transition="in" filter="blinds(horizontal)">
                                      <p:cBhvr>
                                        <p:cTn id="12" dur="600"/>
                                        <p:tgtEl>
                                          <p:spTgt spid="169">
                                            <p:bg/>
                                          </p:spTgt>
                                        </p:tgtEl>
                                      </p:cBhvr>
                                    </p:animEffect>
                                  </p:childTnLst>
                                </p:cTn>
                              </p:par>
                              <p:par>
                                <p:cTn id="13" presetID="3" presetClass="entr" presetSubtype="10" fill="hold" grpId="1" nodeType="withEffect">
                                  <p:stCondLst>
                                    <p:cond delay="0"/>
                                  </p:stCondLst>
                                  <p:iterate type="el">
                                    <p:tmAbs val="0"/>
                                  </p:iterate>
                                  <p:childTnLst>
                                    <p:set>
                                      <p:cBhvr>
                                        <p:cTn id="14" dur="indefinite" fill="hold"/>
                                        <p:tgtEl>
                                          <p:spTgt spid="169">
                                            <p:txEl>
                                              <p:pRg st="0" end="0"/>
                                            </p:txEl>
                                          </p:spTgt>
                                        </p:tgtEl>
                                        <p:attrNameLst>
                                          <p:attrName>style.visibility</p:attrName>
                                        </p:attrNameLst>
                                      </p:cBhvr>
                                      <p:to>
                                        <p:strVal val="visible"/>
                                      </p:to>
                                    </p:set>
                                    <p:animEffect transition="in" filter="blinds(horizontal)">
                                      <p:cBhvr>
                                        <p:cTn id="15" dur="600"/>
                                        <p:tgtEl>
                                          <p:spTgt spid="169">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1" nodeType="clickEffect">
                                  <p:stCondLst>
                                    <p:cond delay="0"/>
                                  </p:stCondLst>
                                  <p:iterate type="el">
                                    <p:tmAbs val="0"/>
                                  </p:iterate>
                                  <p:childTnLst>
                                    <p:set>
                                      <p:cBhvr>
                                        <p:cTn id="19" dur="indefinite" fill="hold"/>
                                        <p:tgtEl>
                                          <p:spTgt spid="169">
                                            <p:txEl>
                                              <p:pRg st="1" end="1"/>
                                            </p:txEl>
                                          </p:spTgt>
                                        </p:tgtEl>
                                        <p:attrNameLst>
                                          <p:attrName>style.visibility</p:attrName>
                                        </p:attrNameLst>
                                      </p:cBhvr>
                                      <p:to>
                                        <p:strVal val="visible"/>
                                      </p:to>
                                    </p:set>
                                    <p:animEffect transition="in" filter="blinds(horizontal)">
                                      <p:cBhvr>
                                        <p:cTn id="20" dur="600"/>
                                        <p:tgtEl>
                                          <p:spTgt spid="169">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1" nodeType="clickEffect">
                                  <p:stCondLst>
                                    <p:cond delay="0"/>
                                  </p:stCondLst>
                                  <p:iterate type="el">
                                    <p:tmAbs val="0"/>
                                  </p:iterate>
                                  <p:childTnLst>
                                    <p:set>
                                      <p:cBhvr>
                                        <p:cTn id="24" dur="indefinite" fill="hold"/>
                                        <p:tgtEl>
                                          <p:spTgt spid="169">
                                            <p:txEl>
                                              <p:pRg st="2" end="2"/>
                                            </p:txEl>
                                          </p:spTgt>
                                        </p:tgtEl>
                                        <p:attrNameLst>
                                          <p:attrName>style.visibility</p:attrName>
                                        </p:attrNameLst>
                                      </p:cBhvr>
                                      <p:to>
                                        <p:strVal val="visible"/>
                                      </p:to>
                                    </p:set>
                                    <p:animEffect transition="in" filter="blinds(horizontal)">
                                      <p:cBhvr>
                                        <p:cTn id="25" dur="600"/>
                                        <p:tgtEl>
                                          <p:spTgt spid="169">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1" nodeType="clickEffect">
                                  <p:stCondLst>
                                    <p:cond delay="0"/>
                                  </p:stCondLst>
                                  <p:iterate type="el">
                                    <p:tmAbs val="0"/>
                                  </p:iterate>
                                  <p:childTnLst>
                                    <p:set>
                                      <p:cBhvr>
                                        <p:cTn id="29" dur="indefinite" fill="hold"/>
                                        <p:tgtEl>
                                          <p:spTgt spid="169">
                                            <p:txEl>
                                              <p:pRg st="3" end="3"/>
                                            </p:txEl>
                                          </p:spTgt>
                                        </p:tgtEl>
                                        <p:attrNameLst>
                                          <p:attrName>style.visibility</p:attrName>
                                        </p:attrNameLst>
                                      </p:cBhvr>
                                      <p:to>
                                        <p:strVal val="visible"/>
                                      </p:to>
                                    </p:set>
                                    <p:animEffect transition="in" filter="blinds(horizontal)">
                                      <p:cBhvr>
                                        <p:cTn id="30" dur="600"/>
                                        <p:tgtEl>
                                          <p:spTgt spid="169">
                                            <p:txEl>
                                              <p:pRg st="3" end="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spid="169" grpId="1" bldLvl="5" animBg="1" advAuto="0" build="p"/>
      <p:bldP spid="173" grpId="2" animBg="1" advAuto="0"/>
    </p:bldLst>
  </p:timing>
</p:sld>
</file>

<file path=ppt/tags/tag1.xml><?xml version="1.0" encoding="utf-8"?>
<p:tagLst xmlns:p="http://schemas.openxmlformats.org/presentationml/2006/main">
  <p:tag name="KSO_WM_UNIT_DIAGRAM_MODELTYPE" val="dynamicNum"/>
  <p:tag name="KSO_WM_BEAUTIFY_FLAG" val="#wm#"/>
  <p:tag name="KSO_WM_UNIT_TYPE" val="ζ_h_f"/>
  <p:tag name="KSO_WM_UNIT_DYNMNUM_TYPE" val="1"/>
  <p:tag name="KSO_WM_DYNAMICNUM_SPEED" val="3"/>
  <p:tag name="KSO_WM_UNIT_DYNMNUM_DGM_ANIMTYPE" val="5"/>
  <p:tag name="KSO_WM_UNIT_INDEX" val="1670336343554_1_1"/>
</p:tagLst>
</file>

<file path=ppt/theme/theme1.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主题​​">
      <a:majorFont>
        <a:latin typeface="等线"/>
        <a:ea typeface="等线"/>
        <a:cs typeface="等线"/>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等线"/>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12700" cap="flat">
          <a:solidFill>
            <a:schemeClr val="accent1"/>
          </a:solidFill>
          <a:prstDash val="solid"/>
          <a:miter lim="8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等线"/>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主题​​">
      <a:majorFont>
        <a:latin typeface="等线"/>
        <a:ea typeface="等线"/>
        <a:cs typeface="等线"/>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等线"/>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12700" cap="flat">
          <a:solidFill>
            <a:schemeClr val="accent1"/>
          </a:solidFill>
          <a:prstDash val="solid"/>
          <a:miter lim="8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等线"/>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2715</Words>
  <Application>WPS Presentation</Application>
  <PresentationFormat/>
  <Paragraphs>101</Paragraphs>
  <Slides>12</Slides>
  <Notes>0</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12</vt:i4>
      </vt:variant>
    </vt:vector>
  </HeadingPairs>
  <TitlesOfParts>
    <vt:vector size="33" baseType="lpstr">
      <vt:lpstr>Arial</vt:lpstr>
      <vt:lpstr>宋体</vt:lpstr>
      <vt:lpstr>Wingdings</vt:lpstr>
      <vt:lpstr>等线</vt:lpstr>
      <vt:lpstr>汉仪中等线KW</vt:lpstr>
      <vt:lpstr>等线 Light</vt:lpstr>
      <vt:lpstr>Arial</vt:lpstr>
      <vt:lpstr>阿里巴巴普惠体 B</vt:lpstr>
      <vt:lpstr>Thonburi</vt:lpstr>
      <vt:lpstr>Bahnschrift SemiCondensed</vt:lpstr>
      <vt:lpstr>Aharoni</vt:lpstr>
      <vt:lpstr>Times New Roman</vt:lpstr>
      <vt:lpstr>宋体</vt:lpstr>
      <vt:lpstr>汉仪书宋二KW</vt:lpstr>
      <vt:lpstr>微软雅黑</vt:lpstr>
      <vt:lpstr>汉仪旗黑</vt:lpstr>
      <vt:lpstr>Arial Unicode MS</vt:lpstr>
      <vt:lpstr>等线</vt:lpstr>
      <vt:lpstr>Calibri Light</vt:lpstr>
      <vt:lpstr>Helvetica Neue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引用</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makabaka1880</cp:lastModifiedBy>
  <cp:revision>15</cp:revision>
  <dcterms:created xsi:type="dcterms:W3CDTF">2022-12-06T14:21:34Z</dcterms:created>
  <dcterms:modified xsi:type="dcterms:W3CDTF">2022-12-06T14:21:34Z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02548D4F9FCEA207244F8F63C7E13A3D</vt:lpwstr>
  </property>
  <property fmtid="{D5CDD505-2E9C-101B-9397-08002B2CF9AE}" pid="3" name="KSOProductBuildVer">
    <vt:lpwstr>1033-4.6.1.7467</vt:lpwstr>
  </property>
</Properties>
</file>