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2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8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5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00C27-5661-41EF-A550-D72F430CC5F5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AB5D-0896-4F9C-B12A-2A85A111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1148-1A55-E223-83C0-50D774B47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Computing Foundations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5ACE-6325-9F70-FCF1-010FCDA2E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275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b="1" dirty="0"/>
              <a:t>Dr. Md Alamgir Kabir </a:t>
            </a:r>
          </a:p>
          <a:p>
            <a:r>
              <a:rPr lang="en-US" sz="2000" b="1" dirty="0"/>
              <a:t>Assistant Professor, CSE and Program Coordinator MSc in MIS</a:t>
            </a:r>
          </a:p>
          <a:p>
            <a:r>
              <a:rPr lang="en-US" sz="2000" b="1" dirty="0"/>
              <a:t>Daffodil International University </a:t>
            </a:r>
          </a:p>
          <a:p>
            <a:r>
              <a:rPr lang="en-US" sz="2000" b="1" dirty="0"/>
              <a:t>Kabir.cse@diu.edu.bd </a:t>
            </a:r>
          </a:p>
        </p:txBody>
      </p:sp>
    </p:spTree>
    <p:extLst>
      <p:ext uri="{BB962C8B-B14F-4D97-AF65-F5344CB8AC3E}">
        <p14:creationId xmlns:p14="http://schemas.microsoft.com/office/powerpoint/2010/main" val="58107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26A8-9745-9FEA-7A96-C4256EF0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8308-FA9A-3339-AE31-78D35C0C0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models </a:t>
            </a:r>
          </a:p>
          <a:p>
            <a:r>
              <a:rPr lang="en-US" dirty="0" err="1"/>
              <a:t>IaC</a:t>
            </a:r>
            <a:r>
              <a:rPr lang="en-US" dirty="0"/>
              <a:t> (Infrastructure as Code) </a:t>
            </a:r>
          </a:p>
          <a:p>
            <a:r>
              <a:rPr lang="en-US" dirty="0"/>
              <a:t>Elastic Beanstalk</a:t>
            </a:r>
          </a:p>
          <a:p>
            <a:r>
              <a:rPr lang="en-US" dirty="0"/>
              <a:t> Google App Engine, and </a:t>
            </a:r>
          </a:p>
          <a:p>
            <a:r>
              <a:rPr lang="en-US" dirty="0"/>
              <a:t>AWS Lambda</a:t>
            </a:r>
          </a:p>
        </p:txBody>
      </p:sp>
    </p:spTree>
    <p:extLst>
      <p:ext uri="{BB962C8B-B14F-4D97-AF65-F5344CB8AC3E}">
        <p14:creationId xmlns:p14="http://schemas.microsoft.com/office/powerpoint/2010/main" val="424297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C471-6C85-1E0B-2E58-5966F78C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4B0EA-35CE-0DDB-0641-49741678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can use “</a:t>
            </a:r>
            <a:r>
              <a:rPr lang="en-US" dirty="0">
                <a:solidFill>
                  <a:srgbClr val="FF0000"/>
                </a:solidFill>
              </a:rPr>
              <a:t>near-infinite</a:t>
            </a:r>
            <a:r>
              <a:rPr lang="en-US" dirty="0"/>
              <a:t>” resources and leverage SaaS platforms built on those resources</a:t>
            </a:r>
          </a:p>
          <a:p>
            <a:r>
              <a:rPr lang="en-US" dirty="0"/>
              <a:t>Advantages: company can focus on its </a:t>
            </a:r>
            <a:r>
              <a:rPr lang="en-US" dirty="0">
                <a:solidFill>
                  <a:srgbClr val="FF0000"/>
                </a:solidFill>
              </a:rPr>
              <a:t>strengths</a:t>
            </a:r>
            <a:r>
              <a:rPr lang="en-US" dirty="0"/>
              <a:t> instead of building </a:t>
            </a:r>
            <a:r>
              <a:rPr lang="en-US" dirty="0">
                <a:solidFill>
                  <a:srgbClr val="FF0000"/>
                </a:solidFill>
              </a:rPr>
              <a:t>low-level services</a:t>
            </a:r>
          </a:p>
          <a:p>
            <a:r>
              <a:rPr lang="en-US" dirty="0"/>
              <a:t>Economies of Scale; in the case of a large cloud provider, they can generate </a:t>
            </a:r>
            <a:r>
              <a:rPr lang="en-US" dirty="0">
                <a:solidFill>
                  <a:srgbClr val="FF0000"/>
                </a:solidFill>
              </a:rPr>
              <a:t>cost savings </a:t>
            </a:r>
            <a:r>
              <a:rPr lang="en-US" dirty="0"/>
              <a:t>that pass down to the customer</a:t>
            </a:r>
          </a:p>
          <a:p>
            <a:r>
              <a:rPr lang="en-US" dirty="0"/>
              <a:t>Ability to “</a:t>
            </a:r>
            <a:r>
              <a:rPr lang="en-US" dirty="0">
                <a:solidFill>
                  <a:srgbClr val="FF0000"/>
                </a:solidFill>
              </a:rPr>
              <a:t>pay for what you need</a:t>
            </a:r>
            <a:r>
              <a:rPr lang="en-US" dirty="0"/>
              <a:t>,” much like a utility company versus paying the up-front cost of infrastructure and hardware</a:t>
            </a:r>
          </a:p>
        </p:txBody>
      </p:sp>
    </p:spTree>
    <p:extLst>
      <p:ext uri="{BB962C8B-B14F-4D97-AF65-F5344CB8AC3E}">
        <p14:creationId xmlns:p14="http://schemas.microsoft.com/office/powerpoint/2010/main" val="302465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30EA-22E1-952C-6A68-39D7AE1F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194C-2DEF-01E6-E5EF-6A7E7F9B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SaaS</a:t>
            </a:r>
          </a:p>
          <a:p>
            <a:pPr lvl="1"/>
            <a:r>
              <a:rPr lang="en-US" dirty="0"/>
              <a:t>SaaS (Software as a Service) is a hosted </a:t>
            </a:r>
            <a:r>
              <a:rPr lang="en-US" dirty="0">
                <a:solidFill>
                  <a:srgbClr val="FF0000"/>
                </a:solidFill>
              </a:rPr>
              <a:t>software product</a:t>
            </a:r>
            <a:r>
              <a:rPr lang="en-US" dirty="0"/>
              <a:t>: Google Docs or Office 365</a:t>
            </a:r>
          </a:p>
          <a:p>
            <a:pPr lvl="1"/>
            <a:r>
              <a:rPr lang="en-US" dirty="0"/>
              <a:t>Software products are hosted on </a:t>
            </a:r>
            <a:r>
              <a:rPr lang="en-US" dirty="0">
                <a:solidFill>
                  <a:srgbClr val="FF0000"/>
                </a:solidFill>
              </a:rPr>
              <a:t>cloud platforms </a:t>
            </a:r>
            <a:r>
              <a:rPr lang="en-US" dirty="0"/>
              <a:t>and sold via a subscription model </a:t>
            </a:r>
          </a:p>
          <a:p>
            <a:r>
              <a:rPr lang="en-US" dirty="0"/>
              <a:t>PaaS</a:t>
            </a:r>
          </a:p>
          <a:p>
            <a:pPr lvl="1"/>
            <a:r>
              <a:rPr lang="en-US" dirty="0"/>
              <a:t>PaaS (Platform as a Service) is a higher-level abstraction </a:t>
            </a:r>
            <a:r>
              <a:rPr lang="en-US" dirty="0">
                <a:solidFill>
                  <a:srgbClr val="FF0000"/>
                </a:solidFill>
              </a:rPr>
              <a:t>for developing software</a:t>
            </a:r>
            <a:r>
              <a:rPr lang="en-US" dirty="0"/>
              <a:t>: </a:t>
            </a:r>
            <a:r>
              <a:rPr lang="en-US" dirty="0" err="1"/>
              <a:t>HeroKu</a:t>
            </a:r>
            <a:endParaRPr lang="en-US" dirty="0"/>
          </a:p>
          <a:p>
            <a:pPr lvl="1"/>
            <a:r>
              <a:rPr lang="en-US" dirty="0"/>
              <a:t>This process allows a </a:t>
            </a:r>
            <a:r>
              <a:rPr lang="en-US" dirty="0">
                <a:solidFill>
                  <a:srgbClr val="FF0000"/>
                </a:solidFill>
              </a:rPr>
              <a:t>developer</a:t>
            </a:r>
            <a:r>
              <a:rPr lang="en-US" dirty="0"/>
              <a:t> in a language like Ruby, Python, PHP, or Go to focus mostly on their application’s business logic</a:t>
            </a:r>
          </a:p>
          <a:p>
            <a:pPr lvl="1"/>
            <a:r>
              <a:rPr lang="en-US" dirty="0"/>
              <a:t>A real-world scenario comparison would be a </a:t>
            </a:r>
            <a:r>
              <a:rPr lang="en-US" dirty="0">
                <a:solidFill>
                  <a:srgbClr val="FF0000"/>
                </a:solidFill>
              </a:rPr>
              <a:t>self-service car wash versus a drive-through car wash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Functionize Now Integrates with Heroku CI!">
            <a:extLst>
              <a:ext uri="{FF2B5EF4-FFF2-40B4-BE49-F238E27FC236}">
                <a16:creationId xmlns:a16="http://schemas.microsoft.com/office/drawing/2014/main" id="{E202FDF3-9EAE-016D-747B-3845E55D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30" y="5595170"/>
            <a:ext cx="1982153" cy="1163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33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80FB-7981-DCF9-60BE-32E38910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7BE2-F947-A97F-2ED4-311051A9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5BF1-7870-C205-1170-E7FDF604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dirty="0"/>
              <a:t>IaaS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IaaS (Infrastructure as a Service) refers to </a:t>
            </a:r>
            <a:r>
              <a:rPr lang="en-US" dirty="0">
                <a:solidFill>
                  <a:srgbClr val="FF0000"/>
                </a:solidFill>
              </a:rPr>
              <a:t>services that provide low-level resources</a:t>
            </a:r>
            <a:r>
              <a:rPr lang="en-US" dirty="0"/>
              <a:t>: Compute, Storage, and Networking.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Services are </a:t>
            </a:r>
            <a:r>
              <a:rPr lang="en-US" dirty="0">
                <a:solidFill>
                  <a:srgbClr val="FF0000"/>
                </a:solidFill>
              </a:rPr>
              <a:t>low cost </a:t>
            </a:r>
            <a:r>
              <a:rPr lang="en-US" dirty="0"/>
              <a:t>to use but require more setup and expertise.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Scenario: A real-world comparison would be buying grain or beans in bulk from a company like Costco, then using those resources to create a meal. The cost would be much lower than purchasing a full meal from a restaurant but requires time and skill to convert to a meal.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6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B58E7-9F0F-82BE-3A7A-7913DD304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403D-716D-96B0-364F-FD171205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0221-D7C1-4119-FDDF-37F83412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Aft>
                <a:spcPts val="1200"/>
              </a:spcAft>
            </a:pPr>
            <a:r>
              <a:rPr lang="en-US" dirty="0" err="1"/>
              <a:t>MaaS</a:t>
            </a:r>
            <a:endParaRPr lang="en-US" dirty="0"/>
          </a:p>
          <a:p>
            <a:pPr lvl="2">
              <a:spcAft>
                <a:spcPts val="1200"/>
              </a:spcAft>
            </a:pPr>
            <a:r>
              <a:rPr lang="en-US" dirty="0" err="1"/>
              <a:t>MaaS</a:t>
            </a:r>
            <a:r>
              <a:rPr lang="en-US" dirty="0"/>
              <a:t> (Metal as a Service) is the ability to rent </a:t>
            </a:r>
            <a:r>
              <a:rPr lang="en-US" dirty="0">
                <a:solidFill>
                  <a:srgbClr val="FF0000"/>
                </a:solidFill>
              </a:rPr>
              <a:t>actual physical servers </a:t>
            </a:r>
            <a:r>
              <a:rPr lang="en-US" dirty="0"/>
              <a:t>vs. virtualized servers.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Specialized scenarios like training deep learning models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Scenario: A compute operation may require the highest amount of resources available. Virtualization causes some overhead, and eliminating it will allow these specialized operations to fully access the “metal.”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6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1D8EA-A280-985F-7FEA-68DCB12D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E46C-DFFB-E877-B1E6-6B79E68A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014B-E49A-A67D-16FA-27EAC3DED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“Serverless” refers to running without thinking about servers.</a:t>
            </a:r>
          </a:p>
          <a:p>
            <a:r>
              <a:rPr lang="en-US" dirty="0"/>
              <a:t>Example: AWS Lambda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ability to focus on writing functions vs. managing servers</a:t>
            </a:r>
          </a:p>
          <a:p>
            <a:pPr lvl="1"/>
            <a:r>
              <a:rPr lang="en-US" dirty="0"/>
              <a:t>ability to use new paradigms like event-driven programming against cloud-native resources</a:t>
            </a:r>
          </a:p>
        </p:txBody>
      </p:sp>
      <p:pic>
        <p:nvPicPr>
          <p:cNvPr id="1026" name="Picture 2" descr="Explain Event-Driven Programming in Node.js | GeeksforGeeks">
            <a:extLst>
              <a:ext uri="{FF2B5EF4-FFF2-40B4-BE49-F238E27FC236}">
                <a16:creationId xmlns:a16="http://schemas.microsoft.com/office/drawing/2014/main" id="{98375977-F370-77F1-D99C-CDBFFB357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0" y="4424449"/>
            <a:ext cx="4084320" cy="18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82860-3F59-D8A5-3D9A-855C38C5C78A}"/>
              </a:ext>
            </a:extLst>
          </p:cNvPr>
          <p:cNvSpPr txBox="1"/>
          <p:nvPr/>
        </p:nvSpPr>
        <p:spPr>
          <a:xfrm>
            <a:off x="6855143" y="6311900"/>
            <a:ext cx="408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Event-Driven Programming in Node.js</a:t>
            </a:r>
          </a:p>
        </p:txBody>
      </p:sp>
      <p:pic>
        <p:nvPicPr>
          <p:cNvPr id="1028" name="Picture 4" descr="What is AWS Lambda? - AllCode - AWS ...">
            <a:extLst>
              <a:ext uri="{FF2B5EF4-FFF2-40B4-BE49-F238E27FC236}">
                <a16:creationId xmlns:a16="http://schemas.microsoft.com/office/drawing/2014/main" id="{34DF0CEA-4F2E-31F9-FAA3-AFB90F4FC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918" y="92075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6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CB50C-FC18-D44E-F7E1-3EA959BE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33F2-9EE2-1587-86B2-4D61003B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Continuous Delivery and Continuous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4AE6-61B1-1BE6-2DD7-85540395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leverages several powerful tools continuous integration, </a:t>
            </a:r>
            <a:r>
              <a:rPr lang="en-US" dirty="0" err="1"/>
              <a:t>IaC</a:t>
            </a:r>
            <a:r>
              <a:rPr lang="en-US" dirty="0"/>
              <a:t>, and Cloud Computing.</a:t>
            </a:r>
          </a:p>
          <a:p>
            <a:r>
              <a:rPr lang="en-US" dirty="0"/>
              <a:t>Continuous Delivery lets the cloud infrastructure be defined as code and allows for </a:t>
            </a:r>
            <a:r>
              <a:rPr lang="en-US" dirty="0">
                <a:solidFill>
                  <a:srgbClr val="FF0000"/>
                </a:solidFill>
              </a:rPr>
              <a:t>near real-time changes of both code and new environments</a:t>
            </a:r>
            <a:r>
              <a:rPr lang="en-US" dirty="0"/>
              <a:t>.</a:t>
            </a:r>
          </a:p>
          <a:p>
            <a:r>
              <a:rPr lang="en-US" dirty="0"/>
              <a:t>Example: Hugo - popular static site generator.</a:t>
            </a:r>
          </a:p>
          <a:p>
            <a:r>
              <a:rPr lang="en-US" dirty="0"/>
              <a:t>Assignment1: </a:t>
            </a:r>
            <a:r>
              <a:rPr lang="en-US" b="1" u="sng" dirty="0"/>
              <a:t>Continuous Delivery for Hugo Static Site from Zero</a:t>
            </a:r>
          </a:p>
          <a:p>
            <a:endParaRPr lang="en-US" b="1" u="sng" dirty="0"/>
          </a:p>
        </p:txBody>
      </p:sp>
      <p:pic>
        <p:nvPicPr>
          <p:cNvPr id="3074" name="Picture 2" descr="GitHub - gohugoio/hugo: The world's ...">
            <a:extLst>
              <a:ext uri="{FF2B5EF4-FFF2-40B4-BE49-F238E27FC236}">
                <a16:creationId xmlns:a16="http://schemas.microsoft.com/office/drawing/2014/main" id="{8576E151-84CB-BDB2-B997-AE1DFD8F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83" y="5510213"/>
            <a:ext cx="41814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96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487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3</vt:lpstr>
      <vt:lpstr>Office Theme</vt:lpstr>
      <vt:lpstr>Cloud Computing Foundations</vt:lpstr>
      <vt:lpstr>Topic </vt:lpstr>
      <vt:lpstr>Overview of Cloud Computing</vt:lpstr>
      <vt:lpstr>Cloud Service Model</vt:lpstr>
      <vt:lpstr>Cloud Service Model</vt:lpstr>
      <vt:lpstr>Cloud Service Model</vt:lpstr>
      <vt:lpstr>Cloud Service Model</vt:lpstr>
      <vt:lpstr>Continuous Delivery and Continuous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37</cp:revision>
  <dcterms:created xsi:type="dcterms:W3CDTF">2025-05-09T02:17:21Z</dcterms:created>
  <dcterms:modified xsi:type="dcterms:W3CDTF">2025-05-09T04:28:10Z</dcterms:modified>
</cp:coreProperties>
</file>