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70" r:id="rId5"/>
    <p:sldId id="271" r:id="rId6"/>
    <p:sldId id="264" r:id="rId7"/>
    <p:sldId id="272" r:id="rId8"/>
    <p:sldId id="266" r:id="rId9"/>
    <p:sldId id="283" r:id="rId10"/>
    <p:sldId id="273" r:id="rId11"/>
    <p:sldId id="274" r:id="rId12"/>
    <p:sldId id="267" r:id="rId13"/>
    <p:sldId id="280" r:id="rId14"/>
    <p:sldId id="277" r:id="rId15"/>
    <p:sldId id="275" r:id="rId16"/>
    <p:sldId id="281" r:id="rId17"/>
    <p:sldId id="279" r:id="rId18"/>
    <p:sldId id="276" r:id="rId19"/>
    <p:sldId id="278" r:id="rId20"/>
    <p:sldId id="268" r:id="rId21"/>
    <p:sldId id="282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95A"/>
    <a:srgbClr val="C21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5" autoAdjust="0"/>
    <p:restoredTop sz="94660"/>
  </p:normalViewPr>
  <p:slideViewPr>
    <p:cSldViewPr snapToGrid="0">
      <p:cViewPr>
        <p:scale>
          <a:sx n="100" d="100"/>
          <a:sy n="100" d="100"/>
        </p:scale>
        <p:origin x="9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9719"/>
            <a:ext cx="7772400" cy="137318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2321"/>
            <a:ext cx="6858000" cy="100261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43000" y="1835312"/>
            <a:ext cx="6858000" cy="8165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3000" y="1893975"/>
            <a:ext cx="6858000" cy="15820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898196" y="4902750"/>
            <a:ext cx="5180240" cy="24668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898197" y="4963887"/>
            <a:ext cx="5180239" cy="24493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 result for cs city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3" y="163133"/>
            <a:ext cx="1821168" cy="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0766"/>
            <a:ext cx="7886700" cy="659923"/>
          </a:xfrm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8165" y="6792686"/>
            <a:ext cx="9152165" cy="65314"/>
          </a:xfrm>
          <a:prstGeom prst="rect">
            <a:avLst/>
          </a:prstGeom>
          <a:solidFill>
            <a:srgbClr val="C21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8164" y="1723345"/>
            <a:ext cx="9152164" cy="45719"/>
          </a:xfrm>
          <a:prstGeom prst="rect">
            <a:avLst/>
          </a:prstGeom>
          <a:solidFill>
            <a:srgbClr val="B3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ity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0" y="303982"/>
            <a:ext cx="1149065" cy="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E3DD-007E-46EC-9FE7-8C6D704A59C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925" y="2447152"/>
            <a:ext cx="7366686" cy="88917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 feasibility study on concept drift in Empirical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264" y="4159591"/>
            <a:ext cx="1781433" cy="61783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Presenter: </a:t>
            </a:r>
          </a:p>
          <a:p>
            <a:pPr algn="l"/>
            <a:r>
              <a:rPr lang="en-US" sz="1100" dirty="0"/>
              <a:t>Md Alamgir Kabir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93129E-3A7B-42B5-B388-EBE61CFBD6FF}"/>
              </a:ext>
            </a:extLst>
          </p:cNvPr>
          <p:cNvSpPr txBox="1">
            <a:spLocks/>
          </p:cNvSpPr>
          <p:nvPr/>
        </p:nvSpPr>
        <p:spPr>
          <a:xfrm>
            <a:off x="5340178" y="4000496"/>
            <a:ext cx="2279822" cy="9360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Supervisor: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050" dirty="0"/>
              <a:t>Dr. Jacky Keung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050" dirty="0"/>
              <a:t>Department of Computer Science </a:t>
            </a:r>
            <a:r>
              <a:rPr lang="en-US" sz="1100" dirty="0" err="1"/>
              <a:t>CityU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6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D269-50B0-4C5C-9D21-B9FACFF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550F-C4EA-4265-8BF7-846A65B2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Tim Menzies datasets</a:t>
            </a:r>
          </a:p>
          <a:p>
            <a:pPr lvl="1"/>
            <a:r>
              <a:rPr lang="en-US" dirty="0"/>
              <a:t>Uses the CK OO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23E40-1410-4A07-9FC7-2F06B695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71520"/>
              </p:ext>
            </p:extLst>
          </p:nvPr>
        </p:nvGraphicFramePr>
        <p:xfrm>
          <a:off x="1235676" y="3615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3123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27269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48805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78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Defects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D269-50B0-4C5C-9D21-B9FACFF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550F-C4EA-4265-8BF7-846A65B2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Marian </a:t>
            </a:r>
            <a:r>
              <a:rPr lang="en-US" dirty="0" err="1"/>
              <a:t>Jureckzo</a:t>
            </a:r>
            <a:r>
              <a:rPr lang="en-US" dirty="0"/>
              <a:t> datasets – 27 versions of Prop project</a:t>
            </a:r>
          </a:p>
          <a:p>
            <a:pPr lvl="1"/>
            <a:r>
              <a:rPr lang="en-US" dirty="0"/>
              <a:t>Uses the CK OO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23E40-1410-4A07-9FC7-2F06B695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2622"/>
              </p:ext>
            </p:extLst>
          </p:nvPr>
        </p:nvGraphicFramePr>
        <p:xfrm>
          <a:off x="1169773" y="3419605"/>
          <a:ext cx="6809304" cy="233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68">
                  <a:extLst>
                    <a:ext uri="{9D8B030D-6E8A-4147-A177-3AD203B41FA5}">
                      <a16:colId xmlns:a16="http://schemas.microsoft.com/office/drawing/2014/main" val="2063123015"/>
                    </a:ext>
                  </a:extLst>
                </a:gridCol>
                <a:gridCol w="2269768">
                  <a:extLst>
                    <a:ext uri="{9D8B030D-6E8A-4147-A177-3AD203B41FA5}">
                      <a16:colId xmlns:a16="http://schemas.microsoft.com/office/drawing/2014/main" val="2112726901"/>
                    </a:ext>
                  </a:extLst>
                </a:gridCol>
                <a:gridCol w="2269768">
                  <a:extLst>
                    <a:ext uri="{9D8B030D-6E8A-4147-A177-3AD203B41FA5}">
                      <a16:colId xmlns:a16="http://schemas.microsoft.com/office/drawing/2014/main" val="2348782612"/>
                    </a:ext>
                  </a:extLst>
                </a:gridCol>
              </a:tblGrid>
              <a:tr h="27768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2061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4, 40, 85, 121, 157, 185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0703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9, 44, 92, 128, 164, 192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9540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225, 236, 245, 256, 265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57366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285, 292, 305, 318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6974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347, 355, 362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4820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452, 453, 454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4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2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EEC1F-BB84-428D-B35C-3A5312EA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30832"/>
              </p:ext>
            </p:extLst>
          </p:nvPr>
        </p:nvGraphicFramePr>
        <p:xfrm>
          <a:off x="702790" y="4348437"/>
          <a:ext cx="7583968" cy="2042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996">
                  <a:extLst>
                    <a:ext uri="{9D8B030D-6E8A-4147-A177-3AD203B41FA5}">
                      <a16:colId xmlns:a16="http://schemas.microsoft.com/office/drawing/2014/main" val="2912904197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889165931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995682663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121768038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529734409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443729960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3065508070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581081026"/>
                    </a:ext>
                  </a:extLst>
                </a:gridCol>
              </a:tblGrid>
              <a:tr h="274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Jm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-decision tree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1915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3347049190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44709678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3847780178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169864862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87331153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3000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0.599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0.661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0.628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0.568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0.566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0.581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538103372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58387230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4000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0.176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0.079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0.109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0.277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0.348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0.923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580774327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851400640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 2657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0.731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80622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2C1D9-343F-4045-B094-3634F14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34096"/>
              </p:ext>
            </p:extLst>
          </p:nvPr>
        </p:nvGraphicFramePr>
        <p:xfrm>
          <a:off x="828674" y="1885137"/>
          <a:ext cx="7458080" cy="226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60">
                  <a:extLst>
                    <a:ext uri="{9D8B030D-6E8A-4147-A177-3AD203B41FA5}">
                      <a16:colId xmlns:a16="http://schemas.microsoft.com/office/drawing/2014/main" val="3385222292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1462134962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99935373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910081930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90117417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075064326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533678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1526835343"/>
                    </a:ext>
                  </a:extLst>
                </a:gridCol>
              </a:tblGrid>
              <a:tr h="3417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jm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-naïve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27245"/>
                  </a:ext>
                </a:extLst>
              </a:tr>
              <a:tr h="19072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764805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0.279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892736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581327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83484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0942012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0.675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0.558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0.611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0.621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0.619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0.62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1813908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3500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016752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4000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0.172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0.178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0.175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0.417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0.9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945937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4500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083789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2657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91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EEC1F-BB84-428D-B35C-3A5312EA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82365"/>
              </p:ext>
            </p:extLst>
          </p:nvPr>
        </p:nvGraphicFramePr>
        <p:xfrm>
          <a:off x="1588614" y="4290194"/>
          <a:ext cx="5402736" cy="22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684">
                  <a:extLst>
                    <a:ext uri="{9D8B030D-6E8A-4147-A177-3AD203B41FA5}">
                      <a16:colId xmlns:a16="http://schemas.microsoft.com/office/drawing/2014/main" val="2943658936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2889165931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2549866523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3797880658"/>
                    </a:ext>
                  </a:extLst>
                </a:gridCol>
              </a:tblGrid>
              <a:tr h="1881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1915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jm</a:t>
                      </a:r>
                      <a:r>
                        <a:rPr lang="en-US" sz="1400" u="none" strike="noStrike" dirty="0">
                          <a:effectLst/>
                        </a:rPr>
                        <a:t>-decision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0.68734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34704919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0.746536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44709678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847780178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0.603108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169864862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0.078384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87331153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0.025408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538103372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0.221955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58387230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0.040859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580774327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0.656246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851400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2C1D9-343F-4045-B094-3634F14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20989"/>
              </p:ext>
            </p:extLst>
          </p:nvPr>
        </p:nvGraphicFramePr>
        <p:xfrm>
          <a:off x="1670994" y="1827987"/>
          <a:ext cx="5320356" cy="2324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089">
                  <a:extLst>
                    <a:ext uri="{9D8B030D-6E8A-4147-A177-3AD203B41FA5}">
                      <a16:colId xmlns:a16="http://schemas.microsoft.com/office/drawing/2014/main" val="3385222292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598581797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1388534291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99482208"/>
                    </a:ext>
                  </a:extLst>
                </a:gridCol>
              </a:tblGrid>
              <a:tr h="22948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t-value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2724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jm</a:t>
                      </a:r>
                      <a:r>
                        <a:rPr lang="en-US" sz="1400" u="none" strike="noStrike" dirty="0">
                          <a:effectLst/>
                        </a:rPr>
                        <a:t>-naïve </a:t>
                      </a:r>
                      <a:r>
                        <a:rPr lang="en-US" sz="1400" u="none" strike="noStrike" dirty="0" err="1">
                          <a:effectLst/>
                        </a:rPr>
                        <a:t>bayes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0.263804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76480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0.248608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892736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0.295549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581327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0.717368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83484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4201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0.027421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813908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0.121493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01675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0.041416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945937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0.312574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08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9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686F-9906-4752-B2FC-19430811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16B77-CF16-49E4-A5AE-3F0E018E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64" y="1956962"/>
            <a:ext cx="6148872" cy="46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4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28719"/>
              </p:ext>
            </p:extLst>
          </p:nvPr>
        </p:nvGraphicFramePr>
        <p:xfrm>
          <a:off x="628651" y="2024315"/>
          <a:ext cx="7743824" cy="4315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978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54770011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276368587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83380475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730191869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1886086783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3954754691"/>
                    </a:ext>
                  </a:extLst>
                </a:gridCol>
              </a:tblGrid>
              <a:tr h="3434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34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prop-naïve bayes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0.378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0.671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0.428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0.925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03458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4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61544"/>
              </p:ext>
            </p:extLst>
          </p:nvPr>
        </p:nvGraphicFramePr>
        <p:xfrm>
          <a:off x="628652" y="2024316"/>
          <a:ext cx="7620000" cy="430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4105166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580270253"/>
                    </a:ext>
                  </a:extLst>
                </a:gridCol>
              </a:tblGrid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t-value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prop-naïve </a:t>
                      </a:r>
                      <a:r>
                        <a:rPr lang="en-US" sz="1600" u="none" strike="noStrike" dirty="0" err="1">
                          <a:effectLst/>
                        </a:rPr>
                        <a:t>bayes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0.571133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0.382681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0.206242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0.090992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0.118753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0.086954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0.511022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0.094793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0.163062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</a:rPr>
                        <a:t>0.029752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</a:rPr>
                        <a:t>0.027926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0.207741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</a:rPr>
                        <a:t>0.03753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7500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0.060321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8000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2053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0.063944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0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17598"/>
              </p:ext>
            </p:extLst>
          </p:nvPr>
        </p:nvGraphicFramePr>
        <p:xfrm>
          <a:off x="628653" y="2024316"/>
          <a:ext cx="7667624" cy="4315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453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54770011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276368587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83380475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730191869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1886086783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3954754691"/>
                    </a:ext>
                  </a:extLst>
                </a:gridCol>
              </a:tblGrid>
              <a:tr h="3511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prop-naïve </a:t>
                      </a:r>
                      <a:r>
                        <a:rPr lang="en-US" sz="1200" u="none" strike="noStrike" dirty="0" err="1">
                          <a:effectLst/>
                        </a:rPr>
                        <a:t>bayes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0.378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0.669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0.491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03458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8952-B1BD-4630-A7B2-9C11FBD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EA9CE5-B953-4AFE-925C-44162C3D7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80148"/>
              </p:ext>
            </p:extLst>
          </p:nvPr>
        </p:nvGraphicFramePr>
        <p:xfrm>
          <a:off x="628651" y="2271450"/>
          <a:ext cx="7000876" cy="3881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219">
                  <a:extLst>
                    <a:ext uri="{9D8B030D-6E8A-4147-A177-3AD203B41FA5}">
                      <a16:colId xmlns:a16="http://schemas.microsoft.com/office/drawing/2014/main" val="836670477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3970049216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3681847597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1536408393"/>
                    </a:ext>
                  </a:extLst>
                </a:gridCol>
              </a:tblGrid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T-value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8084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prop-decision tree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0.519514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03004440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0.497514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784326194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0.151435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61084778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0.084665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302230289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0.065097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661635407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55138204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0.315242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369195316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0.089983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00135921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0.145608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759008296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0.033338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2474898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0.029807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8092282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0.147845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70474683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</a:rPr>
                        <a:t>0.04183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859105521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0.079372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6697812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0.074134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51597301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0.095129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63911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7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F4E8-F179-4C80-A5CC-11FE8C5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B2E56-A465-405E-A486-215217DC8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51" y="1905509"/>
            <a:ext cx="5815497" cy="44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3870"/>
            <a:ext cx="7886700" cy="586819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Concept Drift</a:t>
            </a:r>
          </a:p>
          <a:p>
            <a:r>
              <a:rPr lang="en-US" dirty="0"/>
              <a:t>Concept Drift Approaches </a:t>
            </a:r>
          </a:p>
          <a:p>
            <a:pPr lvl="1"/>
            <a:r>
              <a:rPr lang="en-US" dirty="0"/>
              <a:t>Drift Detection Method (DDM)</a:t>
            </a:r>
          </a:p>
          <a:p>
            <a:r>
              <a:rPr lang="en-US" dirty="0"/>
              <a:t>Statistical Test </a:t>
            </a:r>
          </a:p>
          <a:p>
            <a:r>
              <a:rPr lang="en-US" dirty="0"/>
              <a:t>Experiment Setup</a:t>
            </a:r>
          </a:p>
          <a:p>
            <a:r>
              <a:rPr lang="en-US" dirty="0"/>
              <a:t>Discussion on Experiment Results</a:t>
            </a:r>
          </a:p>
          <a:p>
            <a:r>
              <a:rPr lang="en-US" dirty="0"/>
              <a:t>Future works  </a:t>
            </a:r>
          </a:p>
        </p:txBody>
      </p:sp>
    </p:spTree>
    <p:extLst>
      <p:ext uri="{BB962C8B-B14F-4D97-AF65-F5344CB8AC3E}">
        <p14:creationId xmlns:p14="http://schemas.microsoft.com/office/powerpoint/2010/main" val="330329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Explore the concept drift detection methods </a:t>
            </a:r>
            <a:r>
              <a:rPr lang="en-US" sz="2000" dirty="0">
                <a:solidFill>
                  <a:srgbClr val="FF0000"/>
                </a:solidFill>
              </a:rPr>
              <a:t>by monitoring the parameters of learners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Being the environments non-stationary, it exhibits class imbalance. Our plan is also to explore the techniques that handle </a:t>
            </a:r>
            <a:r>
              <a:rPr lang="en-US" sz="2000" dirty="0">
                <a:solidFill>
                  <a:srgbClr val="FF0000"/>
                </a:solidFill>
              </a:rPr>
              <a:t>class imbalance in streaming data.</a:t>
            </a: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Compare with the methods of bellwether with concept drift</a:t>
            </a:r>
            <a:r>
              <a:rPr lang="en-US" sz="2000" dirty="0"/>
              <a:t> to produce a better prediction models </a:t>
            </a:r>
          </a:p>
        </p:txBody>
      </p:sp>
    </p:spTree>
    <p:extLst>
      <p:ext uri="{BB962C8B-B14F-4D97-AF65-F5344CB8AC3E}">
        <p14:creationId xmlns:p14="http://schemas.microsoft.com/office/powerpoint/2010/main" val="394414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7E43-4117-4A88-8003-7CDF0EA8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45494"/>
            <a:ext cx="7772400" cy="137318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391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9000"/>
            <a:ext cx="7886700" cy="2822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Rahul et al. [1] cautions that if </a:t>
            </a:r>
            <a:r>
              <a:rPr lang="en-US" sz="2400" dirty="0">
                <a:solidFill>
                  <a:srgbClr val="FF0000"/>
                </a:solidFill>
              </a:rPr>
              <a:t>the prediction model changes </a:t>
            </a:r>
            <a:r>
              <a:rPr lang="en-US" sz="2400" dirty="0"/>
              <a:t>because of the </a:t>
            </a:r>
            <a:r>
              <a:rPr lang="en-US" sz="2400" dirty="0">
                <a:solidFill>
                  <a:srgbClr val="FF0000"/>
                </a:solidFill>
              </a:rPr>
              <a:t>changing of historical data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managers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unable to faith on the predictions models </a:t>
            </a:r>
            <a:r>
              <a:rPr lang="en-US" sz="2400" dirty="0"/>
              <a:t>causing to fail the proper use of testing resources.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According to Dong et al. [2], </a:t>
            </a:r>
            <a:r>
              <a:rPr lang="en-US" sz="2400" dirty="0">
                <a:solidFill>
                  <a:srgbClr val="FF0000"/>
                </a:solidFill>
              </a:rPr>
              <a:t>a well-trained prediction model</a:t>
            </a:r>
            <a:r>
              <a:rPr lang="en-US" sz="2400" dirty="0"/>
              <a:t> could give more </a:t>
            </a:r>
            <a:r>
              <a:rPr lang="en-US" sz="2400" dirty="0">
                <a:solidFill>
                  <a:srgbClr val="FF0000"/>
                </a:solidFill>
              </a:rPr>
              <a:t>inaccurate results </a:t>
            </a:r>
            <a:r>
              <a:rPr lang="en-US" sz="2400" dirty="0"/>
              <a:t>if the upcoming data starts to drift in times.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BFBB-8E10-4108-A98F-41CDBD021CCA}"/>
              </a:ext>
            </a:extLst>
          </p:cNvPr>
          <p:cNvSpPr/>
          <p:nvPr/>
        </p:nvSpPr>
        <p:spPr>
          <a:xfrm>
            <a:off x="457200" y="5719512"/>
            <a:ext cx="8591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NimbusRomNo9L-Regu"/>
              </a:rPr>
              <a:t>[1] R. Krishna and T. Menzies, ”Bellwethers: A Baseline Method For Transfer Learning,” in IEEE Transactions on Software Engineering. </a:t>
            </a:r>
            <a:r>
              <a:rPr lang="en-US" sz="1100" dirty="0" err="1">
                <a:solidFill>
                  <a:srgbClr val="000000"/>
                </a:solidFill>
                <a:latin typeface="NimbusRomNo9L-Regu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:</a:t>
            </a:r>
            <a:br>
              <a:rPr lang="en-US" sz="1100" dirty="0">
                <a:solidFill>
                  <a:srgbClr val="000000"/>
                </a:solidFill>
                <a:latin typeface="NimbusRomNo9L-Regu"/>
              </a:rPr>
            </a:b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10.1109/TSE.2018.2821670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NimbusRomNo9L-Regu"/>
              </a:rPr>
              <a:t>[2] Dong, J. Lu, K. Li and G. Zhang, ”Concept drift region identification via competence-based discrepancy distribution estimation,” 2017 12th International Conference on Intelligent Systems and Knowledge Engineering (ISKE), Nanjing, 2017, pp. 1-7. </a:t>
            </a:r>
            <a:r>
              <a:rPr lang="en-US" sz="1100" dirty="0" err="1">
                <a:solidFill>
                  <a:srgbClr val="000000"/>
                </a:solidFill>
                <a:latin typeface="NimbusRomNo9L-Regu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: 10.1109/ISKE.2017.8258734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79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Streaming data: Incoming data changes over time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Concept drift: The changes in the distributions over time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Concepts are not often stable but change with time such as weather prediction and customers’ preference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ED2B1-8F1D-4FAA-9D85-CF079FA7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0" y="2141411"/>
            <a:ext cx="5772956" cy="885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D2DDC-D6AF-4942-B2A7-882A66049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8" y="3761980"/>
            <a:ext cx="7211431" cy="1686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0FCF6C-DF9F-47ED-A5F5-6AABFF113300}"/>
              </a:ext>
            </a:extLst>
          </p:cNvPr>
          <p:cNvSpPr/>
          <p:nvPr/>
        </p:nvSpPr>
        <p:spPr>
          <a:xfrm>
            <a:off x="545756" y="6182761"/>
            <a:ext cx="74593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Lu, A. Liu, F. Dong, F. Gu, J. Gama and G. Zhang, ”Learning under Concept Drift: A Review,” in IEEE Transactions on Knowledge and Data Engineering.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10.1109/TKDE.2018.2876857</a:t>
            </a:r>
          </a:p>
        </p:txBody>
      </p:sp>
    </p:spTree>
    <p:extLst>
      <p:ext uri="{BB962C8B-B14F-4D97-AF65-F5344CB8AC3E}">
        <p14:creationId xmlns:p14="http://schemas.microsoft.com/office/powerpoint/2010/main" val="252601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monitoring data distributions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By monitoring error-rate of learning algorithms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A4B5A-E705-4805-BEE4-95A2944A68A3}"/>
              </a:ext>
            </a:extLst>
          </p:cNvPr>
          <p:cNvSpPr/>
          <p:nvPr/>
        </p:nvSpPr>
        <p:spPr>
          <a:xfrm>
            <a:off x="1107989" y="2720200"/>
            <a:ext cx="5152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(N. Lu et al. @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Intell.’2014) ; J. Lu et al. @ TKDE’2018)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07E5A-19C7-42D2-9C45-C6F86BAF2413}"/>
              </a:ext>
            </a:extLst>
          </p:cNvPr>
          <p:cNvSpPr/>
          <p:nvPr/>
        </p:nvSpPr>
        <p:spPr>
          <a:xfrm>
            <a:off x="1194486" y="3756927"/>
            <a:ext cx="5152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(J. Gama @’2004 ; J. Lu et al. @ TKDE’2018) </a:t>
            </a:r>
          </a:p>
        </p:txBody>
      </p:sp>
    </p:spTree>
    <p:extLst>
      <p:ext uri="{BB962C8B-B14F-4D97-AF65-F5344CB8AC3E}">
        <p14:creationId xmlns:p14="http://schemas.microsoft.com/office/powerpoint/2010/main" val="191814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599F-2665-4F69-A465-8E24D65C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Drift Detection Method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BBE9-254C-4463-B2E3-371D0954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73597"/>
          </a:xfrm>
        </p:spPr>
        <p:txBody>
          <a:bodyPr/>
          <a:lstStyle/>
          <a:p>
            <a:r>
              <a:rPr lang="en-US" dirty="0"/>
              <a:t>Monitor the error-rate of learning algorithms </a:t>
            </a:r>
          </a:p>
          <a:p>
            <a:r>
              <a:rPr lang="en-US" dirty="0"/>
              <a:t>When the distribution changes, the error-rate will increase </a:t>
            </a:r>
          </a:p>
          <a:p>
            <a:r>
              <a:rPr lang="en-US" dirty="0"/>
              <a:t>While the distribution stationary, the error-rate will decrease </a:t>
            </a:r>
          </a:p>
          <a:p>
            <a:r>
              <a:rPr lang="en-US" dirty="0"/>
              <a:t>Good performance detecting drift and learning new concept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3AB7A-CAAC-4757-A5F5-387FB0D808F2}"/>
              </a:ext>
            </a:extLst>
          </p:cNvPr>
          <p:cNvSpPr/>
          <p:nvPr/>
        </p:nvSpPr>
        <p:spPr>
          <a:xfrm>
            <a:off x="628650" y="6098389"/>
            <a:ext cx="7555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Gama, P.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Castillo, and P. Rodrigues, ”Learning with Drift Detection,” In: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Bazzan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A.L.C.,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Labidi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Advances in Artificial Intelligence SBIA 2004. Lecture Notes in Computer Science, pp. 286 - 295, 2004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3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Learners: Naïve Bayes and Decision Tree</a:t>
            </a:r>
          </a:p>
          <a:p>
            <a:r>
              <a:rPr lang="en-US" dirty="0"/>
              <a:t>Statistical Method (STEPD): Chi-square test with Yates’s continuity correction</a:t>
            </a:r>
          </a:p>
          <a:p>
            <a:pPr lvl="1"/>
            <a:r>
              <a:rPr lang="en-US" dirty="0"/>
              <a:t>Significant decrease or increase comparing to recent accuracy suggests that the concept is changing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 p-value is less than significant level, the null hypothesis rejected and alternative hypothesis is accepted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B31D-EFE9-4291-9982-175DF40A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7" y="3558381"/>
            <a:ext cx="6762750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6634A-F6FB-443E-9B59-0353B10D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21" y="4361204"/>
            <a:ext cx="2971800" cy="58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09B9C-FABB-4A84-AEFF-F69ACD100A42}"/>
              </a:ext>
            </a:extLst>
          </p:cNvPr>
          <p:cNvSpPr/>
          <p:nvPr/>
        </p:nvSpPr>
        <p:spPr>
          <a:xfrm>
            <a:off x="268758" y="6424998"/>
            <a:ext cx="87434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Nishida and K. Yamauchi, “Detecting Concept Drift Using Statistical Testing,”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 DS 2007. Lect. Notes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4755, pp. 264–269, 2007.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016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200" dirty="0" err="1"/>
              <a:t>r</a:t>
            </a:r>
            <a:r>
              <a:rPr lang="en-US" dirty="0" err="1"/>
              <a:t>o</a:t>
            </a:r>
            <a:r>
              <a:rPr lang="en-US" dirty="0"/>
              <a:t> = number of correct classifications </a:t>
            </a:r>
          </a:p>
          <a:p>
            <a:pPr lvl="1"/>
            <a:r>
              <a:rPr lang="en-US" sz="3200" dirty="0"/>
              <a:t>n</a:t>
            </a:r>
            <a:r>
              <a:rPr lang="en-US" dirty="0"/>
              <a:t>o = overall examples </a:t>
            </a:r>
          </a:p>
          <a:p>
            <a:pPr lvl="1"/>
            <a:r>
              <a:rPr lang="en-US" sz="3600" dirty="0" err="1"/>
              <a:t>r</a:t>
            </a:r>
            <a:r>
              <a:rPr lang="en-US" dirty="0" err="1"/>
              <a:t>r</a:t>
            </a:r>
            <a:r>
              <a:rPr lang="en-US" dirty="0"/>
              <a:t> = number of correct classification in recent examples </a:t>
            </a:r>
          </a:p>
          <a:p>
            <a:pPr lvl="1"/>
            <a:r>
              <a:rPr lang="en-US" sz="3600" dirty="0" err="1"/>
              <a:t>n</a:t>
            </a:r>
            <a:r>
              <a:rPr lang="en-US" dirty="0" err="1"/>
              <a:t>r</a:t>
            </a:r>
            <a:r>
              <a:rPr lang="en-US" dirty="0"/>
              <a:t> = recent examples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B31D-EFE9-4291-9982-175DF40A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7" y="1825625"/>
            <a:ext cx="6762750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6634A-F6FB-443E-9B59-0353B10D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44955"/>
            <a:ext cx="2971800" cy="58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09B9C-FABB-4A84-AEFF-F69ACD100A42}"/>
              </a:ext>
            </a:extLst>
          </p:cNvPr>
          <p:cNvSpPr/>
          <p:nvPr/>
        </p:nvSpPr>
        <p:spPr>
          <a:xfrm>
            <a:off x="268758" y="6424998"/>
            <a:ext cx="87434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Nishida and K. Yamauchi, “Detecting Concept Drift Using Statistical Testing,”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 DS 2007. Lect. Notes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4755, pp. 264–269, 2007.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1316</Words>
  <Application>Microsoft Office PowerPoint</Application>
  <PresentationFormat>On-screen Show (4:3)</PresentationFormat>
  <Paragraphs>722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NimbusRomNo9L-Regu</vt:lpstr>
      <vt:lpstr>Times New Roman</vt:lpstr>
      <vt:lpstr>Office Theme</vt:lpstr>
      <vt:lpstr>A feasibility study on concept drift in Empirical Software Engineering</vt:lpstr>
      <vt:lpstr>Outline</vt:lpstr>
      <vt:lpstr>Motivation</vt:lpstr>
      <vt:lpstr>Concept Drift</vt:lpstr>
      <vt:lpstr>Concept Drift</vt:lpstr>
      <vt:lpstr>Concept drift approaches</vt:lpstr>
      <vt:lpstr>Drift Detection Method (DDM)</vt:lpstr>
      <vt:lpstr>Experiment Setup</vt:lpstr>
      <vt:lpstr>Experiment Setup</vt:lpstr>
      <vt:lpstr>Experiment Setup</vt:lpstr>
      <vt:lpstr>Experiment Setup</vt:lpstr>
      <vt:lpstr>Discussion/1</vt:lpstr>
      <vt:lpstr>Discussion/2</vt:lpstr>
      <vt:lpstr>Discussion/3</vt:lpstr>
      <vt:lpstr>Discussion/4</vt:lpstr>
      <vt:lpstr>Discussion/5</vt:lpstr>
      <vt:lpstr>Discussion/6</vt:lpstr>
      <vt:lpstr>Discussion/7</vt:lpstr>
      <vt:lpstr>Discussion/8</vt:lpstr>
      <vt:lpstr>Future Work</vt:lpstr>
      <vt:lpstr>Thanks for listening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“Better Data” Better Than “Better Data Miners”?</dc:title>
  <dc:creator>KABIR Md Alamgir</dc:creator>
  <cp:lastModifiedBy>KABIR Md Alamgir</cp:lastModifiedBy>
  <cp:revision>176</cp:revision>
  <dcterms:created xsi:type="dcterms:W3CDTF">2018-09-12T07:10:50Z</dcterms:created>
  <dcterms:modified xsi:type="dcterms:W3CDTF">2018-12-10T11:26:30Z</dcterms:modified>
</cp:coreProperties>
</file>