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6" r:id="rId4"/>
    <p:sldId id="265" r:id="rId5"/>
    <p:sldId id="285" r:id="rId6"/>
    <p:sldId id="282" r:id="rId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95A"/>
    <a:srgbClr val="C21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9719"/>
            <a:ext cx="7772400" cy="137318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2321"/>
            <a:ext cx="6858000" cy="100261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43000" y="1835312"/>
            <a:ext cx="6858000" cy="8165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3000" y="1893975"/>
            <a:ext cx="6858000" cy="15820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898196" y="4902750"/>
            <a:ext cx="5180240" cy="24668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898197" y="4963887"/>
            <a:ext cx="5180239" cy="24493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Image result for cs city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03" y="163133"/>
            <a:ext cx="1821168" cy="8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0766"/>
            <a:ext cx="7886700" cy="659923"/>
          </a:xfrm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8165" y="6792686"/>
            <a:ext cx="9152165" cy="65314"/>
          </a:xfrm>
          <a:prstGeom prst="rect">
            <a:avLst/>
          </a:prstGeom>
          <a:solidFill>
            <a:srgbClr val="C21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8164" y="1723345"/>
            <a:ext cx="9152164" cy="45719"/>
          </a:xfrm>
          <a:prstGeom prst="rect">
            <a:avLst/>
          </a:prstGeom>
          <a:solidFill>
            <a:srgbClr val="B3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city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0" y="303982"/>
            <a:ext cx="1149065" cy="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E3DD-007E-46EC-9FE7-8C6D704A59C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925" y="2447152"/>
            <a:ext cx="7366686" cy="88917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Concept drift in Empirical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264" y="4159591"/>
            <a:ext cx="1781433" cy="6178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Presenter: </a:t>
            </a:r>
          </a:p>
          <a:p>
            <a:pPr algn="l"/>
            <a:r>
              <a:rPr lang="en-US" sz="1400" dirty="0"/>
              <a:t>Md Alamgir Kabir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93129E-3A7B-42B5-B388-EBE61CFBD6FF}"/>
              </a:ext>
            </a:extLst>
          </p:cNvPr>
          <p:cNvSpPr txBox="1">
            <a:spLocks/>
          </p:cNvSpPr>
          <p:nvPr/>
        </p:nvSpPr>
        <p:spPr>
          <a:xfrm>
            <a:off x="5340178" y="4000496"/>
            <a:ext cx="2279822" cy="936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Supervisor: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Dr. Jacky Keung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Department of Computer Science, </a:t>
            </a:r>
            <a:r>
              <a:rPr lang="en-US" sz="1700" dirty="0" err="1"/>
              <a:t>CityU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464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3870"/>
            <a:ext cx="7886700" cy="586819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Investigating Concept Drift on Software Defect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Concept Drift and Class Imbalance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Plan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9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EB5-4C8F-D442-A37F-A874448D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41" y="687480"/>
            <a:ext cx="6712299" cy="940353"/>
          </a:xfrm>
        </p:spPr>
        <p:txBody>
          <a:bodyPr>
            <a:normAutofit/>
          </a:bodyPr>
          <a:lstStyle/>
          <a:p>
            <a:r>
              <a:rPr lang="en-US" sz="3000" dirty="0"/>
              <a:t>Investigating Concept Drift on Software Defect Prediction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E74485-73AC-4366-A47E-25EC0333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Detection Method: </a:t>
            </a:r>
          </a:p>
          <a:p>
            <a:pPr lvl="1"/>
            <a:r>
              <a:rPr lang="en-US" sz="1700" dirty="0"/>
              <a:t>DDM (Drift Detection Method)</a:t>
            </a:r>
          </a:p>
          <a:p>
            <a:r>
              <a:rPr lang="en-US" sz="2100" dirty="0"/>
              <a:t>Statistical Test: </a:t>
            </a:r>
          </a:p>
          <a:p>
            <a:pPr lvl="1"/>
            <a:r>
              <a:rPr lang="en-US" sz="1700" dirty="0"/>
              <a:t>Chi-square test with Yate’s continuity Correction </a:t>
            </a:r>
          </a:p>
          <a:p>
            <a:r>
              <a:rPr lang="en-US" sz="2100" dirty="0"/>
              <a:t>Datasets: </a:t>
            </a:r>
          </a:p>
          <a:p>
            <a:pPr lvl="1"/>
            <a:r>
              <a:rPr lang="en-US" sz="1700" dirty="0"/>
              <a:t>jm1 and prop (comparatively large)</a:t>
            </a:r>
          </a:p>
          <a:p>
            <a:r>
              <a:rPr lang="en-US" sz="2100" dirty="0"/>
              <a:t>Drift Types:</a:t>
            </a:r>
          </a:p>
          <a:p>
            <a:pPr lvl="1"/>
            <a:r>
              <a:rPr lang="en-US" sz="1700" dirty="0"/>
              <a:t>Sudden drift (in </a:t>
            </a:r>
            <a:r>
              <a:rPr lang="en-US" sz="1700" i="1" dirty="0"/>
              <a:t>jm1</a:t>
            </a:r>
            <a:r>
              <a:rPr lang="en-US" sz="1700" dirty="0"/>
              <a:t> datasets)</a:t>
            </a:r>
          </a:p>
          <a:p>
            <a:pPr lvl="1"/>
            <a:r>
              <a:rPr lang="en-US" sz="1700" dirty="0"/>
              <a:t>Gradual drift (in </a:t>
            </a:r>
            <a:r>
              <a:rPr lang="en-US" sz="1700" i="1" dirty="0"/>
              <a:t>prop</a:t>
            </a:r>
            <a:r>
              <a:rPr lang="en-US" sz="1700" dirty="0"/>
              <a:t> datasets)</a:t>
            </a:r>
            <a:endParaRPr lang="en-US" sz="2100" dirty="0"/>
          </a:p>
          <a:p>
            <a:endParaRPr lang="en-US" sz="2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366357-7019-B947-8824-865583464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2" y="2827421"/>
            <a:ext cx="3860407" cy="9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Imbalance and 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4462"/>
            <a:ext cx="7886700" cy="36402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b="1" dirty="0"/>
              <a:t>Combined problem </a:t>
            </a:r>
            <a:r>
              <a:rPr lang="en-US" sz="2400" dirty="0"/>
              <a:t>where both class imbalance learning and concept drift </a:t>
            </a:r>
            <a:r>
              <a:rPr lang="en-US" sz="2400" b="1" dirty="0"/>
              <a:t>coexist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</a:t>
            </a:r>
            <a:r>
              <a:rPr lang="en-US" sz="2400" b="1" dirty="0"/>
              <a:t>How</a:t>
            </a:r>
            <a:r>
              <a:rPr lang="en-US" sz="2400" dirty="0"/>
              <a:t> to best </a:t>
            </a:r>
            <a:r>
              <a:rPr lang="en-US" sz="2400" b="1" dirty="0"/>
              <a:t>overcome</a:t>
            </a:r>
            <a:r>
              <a:rPr lang="en-US" sz="2400" dirty="0"/>
              <a:t> concept drift in online learning with class imbalance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The problem becomes particularly challenging when </a:t>
            </a:r>
            <a:r>
              <a:rPr lang="en-US" sz="2400" b="1" dirty="0"/>
              <a:t>they occur simultaneously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HK" sz="2400" dirty="0"/>
              <a:t>﻿It is also unknown </a:t>
            </a:r>
            <a:r>
              <a:rPr lang="en-HK" sz="2400" b="1" dirty="0"/>
              <a:t>whether and how applying class imbalance techniques </a:t>
            </a:r>
            <a:r>
              <a:rPr lang="en-HK" sz="2400" dirty="0"/>
              <a:t>(e.g., resampling methods) affects concept drift detection and online prediction.</a:t>
            </a: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BFBB-8E10-4108-A98F-41CDBD021CCA}"/>
              </a:ext>
            </a:extLst>
          </p:cNvPr>
          <p:cNvSpPr/>
          <p:nvPr/>
        </p:nvSpPr>
        <p:spPr>
          <a:xfrm>
            <a:off x="457200" y="5719512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S.,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L., &amp; Yao, X. (2018). A systematic study of online class imbalance learning with concept drift.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Neural Networks and Learning Systems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9000"/>
            <a:ext cx="7886700" cy="33274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Deal with small datasets</a:t>
            </a:r>
          </a:p>
          <a:p>
            <a:pPr marL="971550" lvl="1" indent="-51435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2000" dirty="0"/>
              <a:t>Fisher Exact test (recommended by the literature)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Window size is fixed by the user </a:t>
            </a:r>
          </a:p>
          <a:p>
            <a:pPr marL="971550" lvl="1" indent="-51435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2000" dirty="0"/>
              <a:t>Adaptive Window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2400" dirty="0"/>
              <a:t>Concept drift with Class Imbalance Learning</a:t>
            </a:r>
          </a:p>
          <a:p>
            <a:pPr marL="971550" lvl="1" indent="-51435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r>
              <a:rPr lang="en-US" sz="2000" dirty="0"/>
              <a:t>Resampling methods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romanUcPeriod"/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48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7E43-4117-4A88-8003-7CDF0EA8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45494"/>
            <a:ext cx="7772400" cy="1373189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917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193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Concept drift in Empirical Software Engineering</vt:lpstr>
      <vt:lpstr>Outline</vt:lpstr>
      <vt:lpstr>Investigating Concept Drift on Software Defect Prediction</vt:lpstr>
      <vt:lpstr>Class Imbalance and Concept Drift</vt:lpstr>
      <vt:lpstr>Work Plan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drift in Empirical Software Engineering</dc:title>
  <dc:creator>KABIR Md Alamgir</dc:creator>
  <cp:lastModifiedBy>KABIR Md Alamgir</cp:lastModifiedBy>
  <cp:revision>21</cp:revision>
  <dcterms:created xsi:type="dcterms:W3CDTF">2019-01-22T13:35:01Z</dcterms:created>
  <dcterms:modified xsi:type="dcterms:W3CDTF">2019-01-22T15:35:36Z</dcterms:modified>
</cp:coreProperties>
</file>