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2" r:id="rId3"/>
    <p:sldId id="270" r:id="rId4"/>
    <p:sldId id="271" r:id="rId5"/>
    <p:sldId id="286" r:id="rId6"/>
    <p:sldId id="285" r:id="rId7"/>
    <p:sldId id="287" r:id="rId8"/>
    <p:sldId id="265" r:id="rId9"/>
    <p:sldId id="264" r:id="rId10"/>
    <p:sldId id="272" r:id="rId11"/>
    <p:sldId id="266" r:id="rId12"/>
    <p:sldId id="283" r:id="rId13"/>
    <p:sldId id="273" r:id="rId14"/>
    <p:sldId id="274" r:id="rId15"/>
    <p:sldId id="267" r:id="rId16"/>
    <p:sldId id="280" r:id="rId17"/>
    <p:sldId id="277" r:id="rId18"/>
    <p:sldId id="275" r:id="rId19"/>
    <p:sldId id="281" r:id="rId20"/>
    <p:sldId id="279" r:id="rId21"/>
    <p:sldId id="276" r:id="rId22"/>
    <p:sldId id="278" r:id="rId23"/>
    <p:sldId id="268" r:id="rId24"/>
    <p:sldId id="284" r:id="rId25"/>
    <p:sldId id="282" r:id="rId2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95A"/>
    <a:srgbClr val="C21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0" autoAdjust="0"/>
    <p:restoredTop sz="94660"/>
  </p:normalViewPr>
  <p:slideViewPr>
    <p:cSldViewPr snapToGrid="0">
      <p:cViewPr>
        <p:scale>
          <a:sx n="100" d="100"/>
          <a:sy n="100" d="100"/>
        </p:scale>
        <p:origin x="168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F6B7-E3BD-479E-B7B5-AA1E643D7D9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B8F12-0598-4FDA-8BF2-A1D42FCF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 metrics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suite is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Chidamber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Kemerer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B8F12-0598-4FDA-8BF2-A1D42FCF67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59719"/>
            <a:ext cx="7772400" cy="137318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72321"/>
            <a:ext cx="6858000" cy="100261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43000" y="1835312"/>
            <a:ext cx="6858000" cy="8165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43000" y="1893975"/>
            <a:ext cx="6858000" cy="15820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898196" y="4902750"/>
            <a:ext cx="5180240" cy="24668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898197" y="4963887"/>
            <a:ext cx="5180239" cy="24493"/>
          </a:xfrm>
          <a:prstGeom prst="line">
            <a:avLst/>
          </a:prstGeom>
          <a:ln w="19050">
            <a:solidFill>
              <a:srgbClr val="B3195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Image result for cs cityu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203" y="163133"/>
            <a:ext cx="1821168" cy="8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8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0766"/>
            <a:ext cx="7886700" cy="659923"/>
          </a:xfrm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8165" y="6792686"/>
            <a:ext cx="9152165" cy="65314"/>
          </a:xfrm>
          <a:prstGeom prst="rect">
            <a:avLst/>
          </a:prstGeom>
          <a:solidFill>
            <a:srgbClr val="C21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8164" y="1723345"/>
            <a:ext cx="9152164" cy="45719"/>
          </a:xfrm>
          <a:prstGeom prst="rect">
            <a:avLst/>
          </a:prstGeom>
          <a:solidFill>
            <a:srgbClr val="B31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cityu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70" y="303982"/>
            <a:ext cx="1149065" cy="72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E3DD-007E-46EC-9FE7-8C6D704A59C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6737-3FC7-4428-A839-42F77992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925" y="2447152"/>
            <a:ext cx="7366686" cy="88917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 feasibility study on concept drift in Empirical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264" y="4159591"/>
            <a:ext cx="1781433" cy="6178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Presenter: </a:t>
            </a:r>
          </a:p>
          <a:p>
            <a:pPr algn="l"/>
            <a:r>
              <a:rPr lang="en-US" sz="1400" dirty="0"/>
              <a:t>Md Alamgir Kabir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93129E-3A7B-42B5-B388-EBE61CFBD6FF}"/>
              </a:ext>
            </a:extLst>
          </p:cNvPr>
          <p:cNvSpPr txBox="1">
            <a:spLocks/>
          </p:cNvSpPr>
          <p:nvPr/>
        </p:nvSpPr>
        <p:spPr>
          <a:xfrm>
            <a:off x="5340178" y="4000496"/>
            <a:ext cx="2279822" cy="936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1" dirty="0"/>
              <a:t>Supervisor: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Dr. Jacky Keung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500" dirty="0"/>
              <a:t>Department of Computer Science, </a:t>
            </a:r>
            <a:r>
              <a:rPr lang="en-US" sz="1700" dirty="0" err="1"/>
              <a:t>CityU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46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599F-2665-4F69-A465-8E24D65C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Drift Detection Method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BBE9-254C-4463-B2E3-371D0954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80998"/>
            <a:ext cx="7886700" cy="3273597"/>
          </a:xfrm>
        </p:spPr>
        <p:txBody>
          <a:bodyPr/>
          <a:lstStyle/>
          <a:p>
            <a:r>
              <a:rPr lang="en-US" dirty="0"/>
              <a:t>Monitor the error-rate of learning algorithms </a:t>
            </a:r>
          </a:p>
          <a:p>
            <a:r>
              <a:rPr lang="en-US" dirty="0"/>
              <a:t>When the distribution changes, the error-rate will increase </a:t>
            </a:r>
          </a:p>
          <a:p>
            <a:r>
              <a:rPr lang="en-US" dirty="0"/>
              <a:t>While the distribution stationary, the error-rate will decrease </a:t>
            </a:r>
          </a:p>
          <a:p>
            <a:r>
              <a:rPr lang="en-US" dirty="0"/>
              <a:t>Good performance detecting drift and learning new concept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3AB7A-CAAC-4757-A5F5-387FB0D808F2}"/>
              </a:ext>
            </a:extLst>
          </p:cNvPr>
          <p:cNvSpPr/>
          <p:nvPr/>
        </p:nvSpPr>
        <p:spPr>
          <a:xfrm>
            <a:off x="628650" y="6098389"/>
            <a:ext cx="7555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Gama, P.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Medas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 Castillo, and P. Rodrigues, ”Learning with Drift Detection,” In: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Bazzan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A.L.C.,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Labidi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(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Advances in Artificial Intelligence SBIA 2004. Lecture Notes in Computer Science, pp. 286 - 295, 2004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36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Learners: Naïve Bayes and Decision Tree</a:t>
            </a:r>
          </a:p>
          <a:p>
            <a:r>
              <a:rPr lang="en-US" dirty="0"/>
              <a:t>Statistical Method: Chi-square test with Yates’s continuity correction</a:t>
            </a:r>
          </a:p>
          <a:p>
            <a:pPr lvl="1"/>
            <a:r>
              <a:rPr lang="en-US" dirty="0"/>
              <a:t>Significant decrease or increase comparing to recent accuracy suggests that the concept is changing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the p-value is less than significant level, the null hypothesis rejected and alternative hypothesis is accepted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AB31D-EFE9-4291-9982-175DF40A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57" y="3558381"/>
            <a:ext cx="6762750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6634A-F6FB-443E-9B59-0353B10D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21" y="4361204"/>
            <a:ext cx="2971800" cy="581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209B9C-FABB-4A84-AEFF-F69ACD100A42}"/>
              </a:ext>
            </a:extLst>
          </p:cNvPr>
          <p:cNvSpPr/>
          <p:nvPr/>
        </p:nvSpPr>
        <p:spPr>
          <a:xfrm>
            <a:off x="268758" y="6424998"/>
            <a:ext cx="87434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 Nishida and K. Yamauchi, “Detecting Concept Drift Using Statistical Testing,” </a:t>
            </a:r>
            <a:r>
              <a:rPr lang="en-US" sz="1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Discov</a:t>
            </a: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Sci. DS 2007. Lect. Notes </a:t>
            </a:r>
            <a:r>
              <a:rPr lang="en-US" sz="1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Sci.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4755, pp. 264–269, 2007.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016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200" dirty="0" err="1"/>
              <a:t>r</a:t>
            </a:r>
            <a:r>
              <a:rPr lang="en-US" dirty="0" err="1"/>
              <a:t>o</a:t>
            </a:r>
            <a:r>
              <a:rPr lang="en-US" dirty="0"/>
              <a:t> = number of correct classifications </a:t>
            </a:r>
          </a:p>
          <a:p>
            <a:pPr lvl="1"/>
            <a:r>
              <a:rPr lang="en-US" sz="3200" dirty="0"/>
              <a:t>n</a:t>
            </a:r>
            <a:r>
              <a:rPr lang="en-US" dirty="0"/>
              <a:t>o = overall examples </a:t>
            </a:r>
          </a:p>
          <a:p>
            <a:pPr lvl="1"/>
            <a:r>
              <a:rPr lang="en-US" sz="3600" dirty="0" err="1"/>
              <a:t>r</a:t>
            </a:r>
            <a:r>
              <a:rPr lang="en-US" dirty="0" err="1"/>
              <a:t>r</a:t>
            </a:r>
            <a:r>
              <a:rPr lang="en-US" dirty="0"/>
              <a:t> = number of correct classification in recent examples </a:t>
            </a:r>
          </a:p>
          <a:p>
            <a:pPr lvl="1"/>
            <a:r>
              <a:rPr lang="en-US" sz="3600" dirty="0" err="1"/>
              <a:t>n</a:t>
            </a:r>
            <a:r>
              <a:rPr lang="en-US" dirty="0" err="1"/>
              <a:t>r</a:t>
            </a:r>
            <a:r>
              <a:rPr lang="en-US" dirty="0"/>
              <a:t> = recent examples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AB31D-EFE9-4291-9982-175DF40A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57" y="1825625"/>
            <a:ext cx="6762750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6634A-F6FB-443E-9B59-0353B10D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75" y="2711450"/>
            <a:ext cx="2971800" cy="581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209B9C-FABB-4A84-AEFF-F69ACD100A42}"/>
              </a:ext>
            </a:extLst>
          </p:cNvPr>
          <p:cNvSpPr/>
          <p:nvPr/>
        </p:nvSpPr>
        <p:spPr>
          <a:xfrm>
            <a:off x="268758" y="6424998"/>
            <a:ext cx="87434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 Nishida and K. Yamauchi, “Detecting Concept Drift Using Statistical Testing,” </a:t>
            </a:r>
            <a:r>
              <a:rPr lang="en-US" sz="1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Discov</a:t>
            </a: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Sci. DS 2007. Lect. Notes </a:t>
            </a:r>
            <a:r>
              <a:rPr lang="en-US" sz="1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Sci.</a:t>
            </a:r>
            <a:r>
              <a:rPr lang="en-US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4755, pp. 264–269, 2007.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D269-50B0-4C5C-9D21-B9FACFFA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550F-C4EA-4265-8BF7-846A65B2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  <a:p>
            <a:pPr lvl="1"/>
            <a:r>
              <a:rPr lang="en-US" dirty="0"/>
              <a:t>Tim Menzies datasets</a:t>
            </a:r>
          </a:p>
          <a:p>
            <a:pPr lvl="1"/>
            <a:r>
              <a:rPr lang="en-US" dirty="0"/>
              <a:t>Uses the CK OO metrics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23E40-1410-4A07-9FC7-2F06B695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71520"/>
              </p:ext>
            </p:extLst>
          </p:nvPr>
        </p:nvGraphicFramePr>
        <p:xfrm>
          <a:off x="1235676" y="3615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31230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127269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848805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8782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Defects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52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8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D269-50B0-4C5C-9D21-B9FACFFA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550F-C4EA-4265-8BF7-846A65B2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  <a:p>
            <a:pPr lvl="1"/>
            <a:r>
              <a:rPr lang="en-US" dirty="0"/>
              <a:t>Marian </a:t>
            </a:r>
            <a:r>
              <a:rPr lang="en-US" dirty="0" err="1"/>
              <a:t>Jureckzo</a:t>
            </a:r>
            <a:r>
              <a:rPr lang="en-US" dirty="0"/>
              <a:t> datasets – 27 versions of Prop project</a:t>
            </a:r>
          </a:p>
          <a:p>
            <a:pPr lvl="1"/>
            <a:r>
              <a:rPr lang="en-US" dirty="0"/>
              <a:t>Uses the CK OO metrics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23E40-1410-4A07-9FC7-2F06B695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2622"/>
              </p:ext>
            </p:extLst>
          </p:nvPr>
        </p:nvGraphicFramePr>
        <p:xfrm>
          <a:off x="1169773" y="3419605"/>
          <a:ext cx="6809304" cy="233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768">
                  <a:extLst>
                    <a:ext uri="{9D8B030D-6E8A-4147-A177-3AD203B41FA5}">
                      <a16:colId xmlns:a16="http://schemas.microsoft.com/office/drawing/2014/main" val="2063123015"/>
                    </a:ext>
                  </a:extLst>
                </a:gridCol>
                <a:gridCol w="2269768">
                  <a:extLst>
                    <a:ext uri="{9D8B030D-6E8A-4147-A177-3AD203B41FA5}">
                      <a16:colId xmlns:a16="http://schemas.microsoft.com/office/drawing/2014/main" val="2112726901"/>
                    </a:ext>
                  </a:extLst>
                </a:gridCol>
                <a:gridCol w="2269768">
                  <a:extLst>
                    <a:ext uri="{9D8B030D-6E8A-4147-A177-3AD203B41FA5}">
                      <a16:colId xmlns:a16="http://schemas.microsoft.com/office/drawing/2014/main" val="2348782612"/>
                    </a:ext>
                  </a:extLst>
                </a:gridCol>
              </a:tblGrid>
              <a:tr h="27768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</a:t>
                      </a:r>
                    </a:p>
                  </a:txBody>
                  <a:tcPr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520610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4, 40, 85, 121, 157, 185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80703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9, 44, 92, 128, 164, 192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95400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225, 236, 245, 256, 265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57366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285, 292, 305, 318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96974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347, 355, 362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48200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452, 453, 454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4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52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EEC1F-BB84-428D-B35C-3A5312EA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97857"/>
              </p:ext>
            </p:extLst>
          </p:nvPr>
        </p:nvGraphicFramePr>
        <p:xfrm>
          <a:off x="702790" y="4348437"/>
          <a:ext cx="7583968" cy="2042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996">
                  <a:extLst>
                    <a:ext uri="{9D8B030D-6E8A-4147-A177-3AD203B41FA5}">
                      <a16:colId xmlns:a16="http://schemas.microsoft.com/office/drawing/2014/main" val="2912904197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2889165931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2995682663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2121768038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529734409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443729960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3065508070"/>
                    </a:ext>
                  </a:extLst>
                </a:gridCol>
                <a:gridCol w="947996">
                  <a:extLst>
                    <a:ext uri="{9D8B030D-6E8A-4147-A177-3AD203B41FA5}">
                      <a16:colId xmlns:a16="http://schemas.microsoft.com/office/drawing/2014/main" val="581081026"/>
                    </a:ext>
                  </a:extLst>
                </a:gridCol>
              </a:tblGrid>
              <a:tr h="2747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Jm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-decision tree</a:t>
                      </a: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set</a:t>
                      </a: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pd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fmeasure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gmean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81915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3347049190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2447096784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3847780178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2169864862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0.718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873311534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3000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0.599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0.661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0.628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0.568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0.566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0.581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538103372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0.958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583872304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4000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0.176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0.079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0.109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0.277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0.348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0.923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580774327"/>
                  </a:ext>
                </a:extLst>
              </a:tr>
              <a:tr h="177143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0.225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0.322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851400640"/>
                  </a:ext>
                </a:extLst>
              </a:tr>
              <a:tr h="173816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 2657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0.731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2806229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82C1D9-343F-4045-B094-3634F14E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01868"/>
              </p:ext>
            </p:extLst>
          </p:nvPr>
        </p:nvGraphicFramePr>
        <p:xfrm>
          <a:off x="828674" y="1885137"/>
          <a:ext cx="7458080" cy="2268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260">
                  <a:extLst>
                    <a:ext uri="{9D8B030D-6E8A-4147-A177-3AD203B41FA5}">
                      <a16:colId xmlns:a16="http://schemas.microsoft.com/office/drawing/2014/main" val="3385222292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1462134962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999353738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910081930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901174178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075064326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25336788"/>
                    </a:ext>
                  </a:extLst>
                </a:gridCol>
                <a:gridCol w="932260">
                  <a:extLst>
                    <a:ext uri="{9D8B030D-6E8A-4147-A177-3AD203B41FA5}">
                      <a16:colId xmlns:a16="http://schemas.microsoft.com/office/drawing/2014/main" val="1526835343"/>
                    </a:ext>
                  </a:extLst>
                </a:gridCol>
              </a:tblGrid>
              <a:tr h="3417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jm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-naïve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bayes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set</a:t>
                      </a: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fmeasure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gmean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27245"/>
                  </a:ext>
                </a:extLst>
              </a:tr>
              <a:tr h="19072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0.538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764805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0.279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0.246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892736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1500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0.249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7581327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0.503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83484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0.515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0.504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0942012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0.675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0.558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0.611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0.621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0.619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1813908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3500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0.113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0.302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0.965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016752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4000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0.172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0.178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0.175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0.417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0.9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1945937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4500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0.342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0.378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6083789"/>
                  </a:ext>
                </a:extLst>
              </a:tr>
              <a:tr h="190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 2657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0.343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0.313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0.328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0.513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0.501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0.728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5910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3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EEEC1F-BB84-428D-B35C-3A5312EA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87796"/>
              </p:ext>
            </p:extLst>
          </p:nvPr>
        </p:nvGraphicFramePr>
        <p:xfrm>
          <a:off x="1588614" y="4290194"/>
          <a:ext cx="5402736" cy="221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684">
                  <a:extLst>
                    <a:ext uri="{9D8B030D-6E8A-4147-A177-3AD203B41FA5}">
                      <a16:colId xmlns:a16="http://schemas.microsoft.com/office/drawing/2014/main" val="2943658936"/>
                    </a:ext>
                  </a:extLst>
                </a:gridCol>
                <a:gridCol w="1350684">
                  <a:extLst>
                    <a:ext uri="{9D8B030D-6E8A-4147-A177-3AD203B41FA5}">
                      <a16:colId xmlns:a16="http://schemas.microsoft.com/office/drawing/2014/main" val="2889165931"/>
                    </a:ext>
                  </a:extLst>
                </a:gridCol>
                <a:gridCol w="1350684">
                  <a:extLst>
                    <a:ext uri="{9D8B030D-6E8A-4147-A177-3AD203B41FA5}">
                      <a16:colId xmlns:a16="http://schemas.microsoft.com/office/drawing/2014/main" val="2549866523"/>
                    </a:ext>
                  </a:extLst>
                </a:gridCol>
                <a:gridCol w="1350684">
                  <a:extLst>
                    <a:ext uri="{9D8B030D-6E8A-4147-A177-3AD203B41FA5}">
                      <a16:colId xmlns:a16="http://schemas.microsoft.com/office/drawing/2014/main" val="3797880658"/>
                    </a:ext>
                  </a:extLst>
                </a:gridCol>
              </a:tblGrid>
              <a:tr h="18815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Overall Examples</a:t>
                      </a: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Recent Examples</a:t>
                      </a: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8215" marR="8215" marT="8215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81915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jm</a:t>
                      </a:r>
                      <a:r>
                        <a:rPr lang="en-US" sz="1400" u="none" strike="noStrike" dirty="0">
                          <a:effectLst/>
                        </a:rPr>
                        <a:t>-decision tree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0.68734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3347049190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0.746536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2447096784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0.47504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3847780178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0.603108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2169864862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0.078384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873311534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3500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  <a:highlight>
                            <a:srgbClr val="FFFF00"/>
                          </a:highlight>
                        </a:rPr>
                        <a:t>0.025408</a:t>
                      </a:r>
                      <a:endParaRPr lang="en-US" sz="1400" b="0" i="0" u="sng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538103372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0.221955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583872304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  <a:highlight>
                            <a:srgbClr val="FFFF00"/>
                          </a:highlight>
                        </a:rPr>
                        <a:t>0.040859</a:t>
                      </a:r>
                      <a:endParaRPr lang="en-US" sz="1400" b="0" i="0" u="sng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580774327"/>
                  </a:ext>
                </a:extLst>
              </a:tr>
              <a:tr h="22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0.656246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/>
                </a:tc>
                <a:extLst>
                  <a:ext uri="{0D108BD9-81ED-4DB2-BD59-A6C34878D82A}">
                    <a16:rowId xmlns:a16="http://schemas.microsoft.com/office/drawing/2014/main" val="18514006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82C1D9-343F-4045-B094-3634F14E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27883"/>
              </p:ext>
            </p:extLst>
          </p:nvPr>
        </p:nvGraphicFramePr>
        <p:xfrm>
          <a:off x="1670994" y="1827987"/>
          <a:ext cx="5320356" cy="2324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089">
                  <a:extLst>
                    <a:ext uri="{9D8B030D-6E8A-4147-A177-3AD203B41FA5}">
                      <a16:colId xmlns:a16="http://schemas.microsoft.com/office/drawing/2014/main" val="3385222292"/>
                    </a:ext>
                  </a:extLst>
                </a:gridCol>
                <a:gridCol w="1330089">
                  <a:extLst>
                    <a:ext uri="{9D8B030D-6E8A-4147-A177-3AD203B41FA5}">
                      <a16:colId xmlns:a16="http://schemas.microsoft.com/office/drawing/2014/main" val="598581797"/>
                    </a:ext>
                  </a:extLst>
                </a:gridCol>
                <a:gridCol w="1330089">
                  <a:extLst>
                    <a:ext uri="{9D8B030D-6E8A-4147-A177-3AD203B41FA5}">
                      <a16:colId xmlns:a16="http://schemas.microsoft.com/office/drawing/2014/main" val="1388534291"/>
                    </a:ext>
                  </a:extLst>
                </a:gridCol>
                <a:gridCol w="1330089">
                  <a:extLst>
                    <a:ext uri="{9D8B030D-6E8A-4147-A177-3AD203B41FA5}">
                      <a16:colId xmlns:a16="http://schemas.microsoft.com/office/drawing/2014/main" val="99482208"/>
                    </a:ext>
                  </a:extLst>
                </a:gridCol>
              </a:tblGrid>
              <a:tr h="22948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Overall Examples</a:t>
                      </a: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Recent Examples</a:t>
                      </a: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27245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jm</a:t>
                      </a:r>
                      <a:r>
                        <a:rPr lang="en-US" sz="1400" u="none" strike="noStrike" dirty="0">
                          <a:effectLst/>
                        </a:rPr>
                        <a:t>-naïve </a:t>
                      </a:r>
                      <a:r>
                        <a:rPr lang="en-US" sz="1400" u="none" strike="noStrike" dirty="0" err="1">
                          <a:effectLst/>
                        </a:rPr>
                        <a:t>bayes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0.263804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764805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0.248608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892736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0.295549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581327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0.717368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83484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0.10155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42012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3500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  <a:highlight>
                            <a:srgbClr val="FFFF00"/>
                          </a:highlight>
                        </a:rPr>
                        <a:t>0.027421</a:t>
                      </a:r>
                      <a:endParaRPr lang="en-US" sz="1400" b="0" i="0" u="sng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1813908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0.121493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016752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  <a:highlight>
                            <a:srgbClr val="FFFF00"/>
                          </a:highlight>
                        </a:rPr>
                        <a:t>0.041416</a:t>
                      </a:r>
                      <a:endParaRPr lang="en-US" sz="1400" b="0" i="0" u="sng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945937"/>
                  </a:ext>
                </a:extLst>
              </a:tr>
              <a:tr h="23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2657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0.312574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608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59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686F-9906-4752-B2FC-19430811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16B77-CF16-49E4-A5AE-3F0E018E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64" y="1956962"/>
            <a:ext cx="6148872" cy="46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4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BE9-63DC-4C93-B4D3-61D16248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A70F1-E00B-4EAE-877A-1DC6CCCF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7813"/>
              </p:ext>
            </p:extLst>
          </p:nvPr>
        </p:nvGraphicFramePr>
        <p:xfrm>
          <a:off x="628651" y="2024315"/>
          <a:ext cx="7743824" cy="4315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978">
                  <a:extLst>
                    <a:ext uri="{9D8B030D-6E8A-4147-A177-3AD203B41FA5}">
                      <a16:colId xmlns:a16="http://schemas.microsoft.com/office/drawing/2014/main" val="2625590476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1071596025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54770011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2276368587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283380475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2730191869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1886086783"/>
                    </a:ext>
                  </a:extLst>
                </a:gridCol>
                <a:gridCol w="967978">
                  <a:extLst>
                    <a:ext uri="{9D8B030D-6E8A-4147-A177-3AD203B41FA5}">
                      <a16:colId xmlns:a16="http://schemas.microsoft.com/office/drawing/2014/main" val="3954754691"/>
                    </a:ext>
                  </a:extLst>
                </a:gridCol>
              </a:tblGrid>
              <a:tr h="34349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Examples</a:t>
                      </a: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fmeasure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gmean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61158"/>
                  </a:ext>
                </a:extLst>
              </a:tr>
              <a:tr h="34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prop-naïve bayes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134726092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265019815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0.378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766520886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970330043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258915926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0.579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8793189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174267815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563679772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294773083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5000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0.403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0.391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0.892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037254207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5500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0.617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0.669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449229201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6000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0.265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0.491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0.895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817959080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0.183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0.925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93146548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7000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0.327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785898903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0.551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0.527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0.843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966932024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0.732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225419046"/>
                  </a:ext>
                </a:extLst>
              </a:tr>
              <a:tr h="20678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03458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4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BE9-63DC-4C93-B4D3-61D16248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A70F1-E00B-4EAE-877A-1DC6CCCF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78054"/>
              </p:ext>
            </p:extLst>
          </p:nvPr>
        </p:nvGraphicFramePr>
        <p:xfrm>
          <a:off x="628652" y="2024316"/>
          <a:ext cx="7620000" cy="4306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62559047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07159602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4105166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580270253"/>
                    </a:ext>
                  </a:extLst>
                </a:gridCol>
              </a:tblGrid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Overall Examples</a:t>
                      </a: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Recent Examples</a:t>
                      </a: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61158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prop-naïve </a:t>
                      </a:r>
                      <a:r>
                        <a:rPr lang="en-US" sz="1600" u="none" strike="noStrike" dirty="0" err="1">
                          <a:effectLst/>
                        </a:rPr>
                        <a:t>bayes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0.571133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4134726092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0.382681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265019815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0.206242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766520886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0.090992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970330043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0.118753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4258915926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3500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0.086954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48793189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0.511022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174267815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4500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0.094793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563679772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0.163062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294773083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5000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5500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highlight>
                            <a:srgbClr val="FFFF00"/>
                          </a:highlight>
                        </a:rPr>
                        <a:t>0.029752</a:t>
                      </a:r>
                      <a:endParaRPr lang="en-US" sz="1600" b="0" i="0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037254207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highlight>
                            <a:srgbClr val="FFFF00"/>
                          </a:highlight>
                        </a:rPr>
                        <a:t>0.027926</a:t>
                      </a:r>
                      <a:endParaRPr lang="en-US" sz="1600" b="0" i="0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449229201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0.207741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817959080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sng" strike="noStrike" dirty="0">
                          <a:effectLst/>
                          <a:highlight>
                            <a:srgbClr val="FFFF00"/>
                          </a:highlight>
                        </a:rPr>
                        <a:t>0.03753</a:t>
                      </a:r>
                      <a:endParaRPr lang="en-US" sz="1600" b="0" i="0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93146548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7500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0.06989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785898903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0.060321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966932024"/>
                  </a:ext>
                </a:extLst>
              </a:tr>
              <a:tr h="2473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8000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2053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0.063944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22541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40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3870"/>
            <a:ext cx="7886700" cy="586819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Concept Drift</a:t>
            </a:r>
          </a:p>
          <a:p>
            <a:r>
              <a:rPr lang="en-US" dirty="0"/>
              <a:t>Implications in Software Engineering</a:t>
            </a:r>
          </a:p>
          <a:p>
            <a:r>
              <a:rPr lang="en-US" dirty="0"/>
              <a:t>Current Studies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Concept Drift Approach</a:t>
            </a:r>
          </a:p>
          <a:p>
            <a:pPr lvl="1"/>
            <a:r>
              <a:rPr lang="en-US" dirty="0"/>
              <a:t>Drift Detection Method (DDM)</a:t>
            </a:r>
          </a:p>
          <a:p>
            <a:r>
              <a:rPr lang="en-US" dirty="0"/>
              <a:t>Experiment Setup</a:t>
            </a:r>
          </a:p>
          <a:p>
            <a:r>
              <a:rPr lang="en-US" dirty="0"/>
              <a:t>Discussion on Experiment Results</a:t>
            </a:r>
          </a:p>
          <a:p>
            <a:r>
              <a:rPr lang="en-US" dirty="0"/>
              <a:t>Future works</a:t>
            </a:r>
          </a:p>
          <a:p>
            <a:r>
              <a:rPr lang="en-US" dirty="0"/>
              <a:t>Conclusions  </a:t>
            </a:r>
          </a:p>
        </p:txBody>
      </p:sp>
    </p:spTree>
    <p:extLst>
      <p:ext uri="{BB962C8B-B14F-4D97-AF65-F5344CB8AC3E}">
        <p14:creationId xmlns:p14="http://schemas.microsoft.com/office/powerpoint/2010/main" val="330329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BE9-63DC-4C93-B4D3-61D16248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A70F1-E00B-4EAE-877A-1DC6CCCF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17069"/>
              </p:ext>
            </p:extLst>
          </p:nvPr>
        </p:nvGraphicFramePr>
        <p:xfrm>
          <a:off x="628653" y="2024316"/>
          <a:ext cx="7667624" cy="4315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453">
                  <a:extLst>
                    <a:ext uri="{9D8B030D-6E8A-4147-A177-3AD203B41FA5}">
                      <a16:colId xmlns:a16="http://schemas.microsoft.com/office/drawing/2014/main" val="2625590476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1071596025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54770011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2276368587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283380475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2730191869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1886086783"/>
                    </a:ext>
                  </a:extLst>
                </a:gridCol>
                <a:gridCol w="958453">
                  <a:extLst>
                    <a:ext uri="{9D8B030D-6E8A-4147-A177-3AD203B41FA5}">
                      <a16:colId xmlns:a16="http://schemas.microsoft.com/office/drawing/2014/main" val="3954754691"/>
                    </a:ext>
                  </a:extLst>
                </a:gridCol>
              </a:tblGrid>
              <a:tr h="35111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Examples</a:t>
                      </a: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fmeasure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gmean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B31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6115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prop-naïve </a:t>
                      </a:r>
                      <a:r>
                        <a:rPr lang="en-US" sz="1200" u="none" strike="noStrike" dirty="0" err="1">
                          <a:effectLst/>
                        </a:rPr>
                        <a:t>bayes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134726092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265019815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0.378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766520886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970330043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258915926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0.731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48793189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174267815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563679772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0.509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0.482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294773083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5000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0.403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0.391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0.599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0.892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037254207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5500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0.617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0.671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1449229201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6000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0.277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0.472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0.895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817959080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0.428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0.925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93146548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7000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0.267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  <a:highlight>
                            <a:srgbClr val="FFFF00"/>
                          </a:highlight>
                        </a:rPr>
                        <a:t>0.421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0.327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785898903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0.527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0.843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966932024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8000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0.602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0.732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2225419046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0.187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0.424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479" marR="9479" marT="9479" marB="0" anchor="ctr"/>
                </a:tc>
                <a:extLst>
                  <a:ext uri="{0D108BD9-81ED-4DB2-BD59-A6C34878D82A}">
                    <a16:rowId xmlns:a16="http://schemas.microsoft.com/office/drawing/2014/main" val="303458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3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8952-B1BD-4630-A7B2-9C11FBDF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EA9CE5-B953-4AFE-925C-44162C3D7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33420"/>
              </p:ext>
            </p:extLst>
          </p:nvPr>
        </p:nvGraphicFramePr>
        <p:xfrm>
          <a:off x="628651" y="2271450"/>
          <a:ext cx="7000876" cy="3881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219">
                  <a:extLst>
                    <a:ext uri="{9D8B030D-6E8A-4147-A177-3AD203B41FA5}">
                      <a16:colId xmlns:a16="http://schemas.microsoft.com/office/drawing/2014/main" val="836670477"/>
                    </a:ext>
                  </a:extLst>
                </a:gridCol>
                <a:gridCol w="1750219">
                  <a:extLst>
                    <a:ext uri="{9D8B030D-6E8A-4147-A177-3AD203B41FA5}">
                      <a16:colId xmlns:a16="http://schemas.microsoft.com/office/drawing/2014/main" val="3970049216"/>
                    </a:ext>
                  </a:extLst>
                </a:gridCol>
                <a:gridCol w="1750219">
                  <a:extLst>
                    <a:ext uri="{9D8B030D-6E8A-4147-A177-3AD203B41FA5}">
                      <a16:colId xmlns:a16="http://schemas.microsoft.com/office/drawing/2014/main" val="3681847597"/>
                    </a:ext>
                  </a:extLst>
                </a:gridCol>
                <a:gridCol w="1750219">
                  <a:extLst>
                    <a:ext uri="{9D8B030D-6E8A-4147-A177-3AD203B41FA5}">
                      <a16:colId xmlns:a16="http://schemas.microsoft.com/office/drawing/2014/main" val="1536408393"/>
                    </a:ext>
                  </a:extLst>
                </a:gridCol>
              </a:tblGrid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>
                    <a:solidFill>
                      <a:srgbClr val="C2106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Overall Examples</a:t>
                      </a:r>
                    </a:p>
                  </a:txBody>
                  <a:tcPr marL="9479" marR="9479" marT="9479" marB="0" anchor="b">
                    <a:solidFill>
                      <a:srgbClr val="C2106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Recent Examples</a:t>
                      </a:r>
                    </a:p>
                  </a:txBody>
                  <a:tcPr marL="9479" marR="9479" marT="9479" marB="0" anchor="b">
                    <a:solidFill>
                      <a:srgbClr val="C2106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479" marR="9479" marT="9479" marB="0" anchor="b">
                    <a:solidFill>
                      <a:srgbClr val="C210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80845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prop-decision tree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0.519514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503004440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0.497514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784326194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0.151435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161084778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0.084665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302230289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0.065097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661635407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255138204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0.315242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369195316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0.089983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001359215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0.145608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759008296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  <a:highlight>
                            <a:srgbClr val="FFFF00"/>
                          </a:highlight>
                        </a:rPr>
                        <a:t>0.033338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524748985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  <a:highlight>
                            <a:srgbClr val="FFFF00"/>
                          </a:highlight>
                        </a:rPr>
                        <a:t>0.029807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8092282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0.147845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4170474683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sng" strike="noStrike" dirty="0">
                          <a:effectLst/>
                          <a:highlight>
                            <a:srgbClr val="FFFF00"/>
                          </a:highlight>
                        </a:rPr>
                        <a:t>0.04183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1859105521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0.079372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566978125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0.074134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3251597301"/>
                  </a:ext>
                </a:extLst>
              </a:tr>
              <a:tr h="22833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0.095129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9" marR="9479" marT="9479" marB="0" anchor="b"/>
                </a:tc>
                <a:extLst>
                  <a:ext uri="{0D108BD9-81ED-4DB2-BD59-A6C34878D82A}">
                    <a16:rowId xmlns:a16="http://schemas.microsoft.com/office/drawing/2014/main" val="263911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7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F4E8-F179-4C80-A5CC-11FE8C57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Discussion/8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B2E56-A465-405E-A486-215217DC8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51" y="1905509"/>
            <a:ext cx="5815497" cy="44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Explore the concept drift detection methods </a:t>
            </a:r>
            <a:r>
              <a:rPr lang="en-US" sz="2000" dirty="0">
                <a:solidFill>
                  <a:srgbClr val="FF0000"/>
                </a:solidFill>
              </a:rPr>
              <a:t>by monitoring the parameters of learners and data distributions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Being the environments non-stationary, it exhibits class imbalance. Our plan is also to explore the techniques that handle </a:t>
            </a:r>
            <a:r>
              <a:rPr lang="en-US" sz="2000" dirty="0">
                <a:solidFill>
                  <a:srgbClr val="FF0000"/>
                </a:solidFill>
              </a:rPr>
              <a:t>class imbalance in streaming data.</a:t>
            </a:r>
            <a:endParaRPr lang="en-US" sz="2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Compare with the methods of bellwether moving window with concept drift</a:t>
            </a:r>
            <a:r>
              <a:rPr lang="en-US" sz="2000" dirty="0"/>
              <a:t> to produce a better prediction models </a:t>
            </a:r>
          </a:p>
        </p:txBody>
      </p:sp>
    </p:spTree>
    <p:extLst>
      <p:ext uri="{BB962C8B-B14F-4D97-AF65-F5344CB8AC3E}">
        <p14:creationId xmlns:p14="http://schemas.microsoft.com/office/powerpoint/2010/main" val="3944146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27E7-C356-4EF8-87B4-2F6DC85D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E885-3B06-4D64-904E-C7E101D2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target of our experiment is </a:t>
            </a:r>
            <a:r>
              <a:rPr lang="en-US" dirty="0">
                <a:solidFill>
                  <a:srgbClr val="FF0000"/>
                </a:solidFill>
              </a:rPr>
              <a:t>to investigate to check the concept drift existence in software defect datasets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our experiment, we observe that the concept drift exits in the defect datasets.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prediction models </a:t>
            </a:r>
            <a:r>
              <a:rPr lang="en-US" dirty="0">
                <a:solidFill>
                  <a:srgbClr val="FF0000"/>
                </a:solidFill>
              </a:rPr>
              <a:t>would not give accurate results if the training examples are taken from these datasets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78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7E43-4117-4A88-8003-7CDF0EA8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45494"/>
            <a:ext cx="7772400" cy="1373189"/>
          </a:xfrm>
        </p:spPr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3917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Streaming data: Incoming data changes over time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Concept drift: The changes in the distributions over time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Concepts are not often stable but change with time such as weather prediction and customers’ preference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9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Drift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ED2B1-8F1D-4FAA-9D85-CF079FA7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0" y="2141411"/>
            <a:ext cx="5772956" cy="885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D2DDC-D6AF-4942-B2A7-882A66049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8" y="3761980"/>
            <a:ext cx="7211431" cy="1686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0FCF6C-DF9F-47ED-A5F5-6AABFF113300}"/>
              </a:ext>
            </a:extLst>
          </p:cNvPr>
          <p:cNvSpPr/>
          <p:nvPr/>
        </p:nvSpPr>
        <p:spPr>
          <a:xfrm>
            <a:off x="545756" y="6182761"/>
            <a:ext cx="74593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Lu, A. Liu, F. Dong, F. Gu, J. Gama and G. Zhang, ”Learning under Concept Drift: A Review,” in IEEE Transactions on Knowledge and Data Engineering.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10.1109/TKDE.2018.2876857</a:t>
            </a:r>
          </a:p>
        </p:txBody>
      </p:sp>
    </p:spTree>
    <p:extLst>
      <p:ext uri="{BB962C8B-B14F-4D97-AF65-F5344CB8AC3E}">
        <p14:creationId xmlns:p14="http://schemas.microsoft.com/office/powerpoint/2010/main" val="252601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B81C-605F-48B3-AD02-2CC02B33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Implications in Software Engineering/1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446E-87B8-43CD-B22E-7FC5DABC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4566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Prediction model are developed by using historical datasets (i.e., fixed distributions)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Proposed models to predict the number and the location of future bugs in software source codes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Such predictions can help the project manager to lead the project by proper utilizing the testing resources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prediction model may not work if the historical datasets changes overtime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B4D7A-1998-41E6-9868-38BB771C8357}"/>
              </a:ext>
            </a:extLst>
          </p:cNvPr>
          <p:cNvSpPr/>
          <p:nvPr/>
        </p:nvSpPr>
        <p:spPr>
          <a:xfrm>
            <a:off x="3035643" y="5626093"/>
            <a:ext cx="17505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</a:rPr>
              <a:t>Ekanayake</a:t>
            </a:r>
            <a:r>
              <a:rPr lang="en-US" sz="1100" dirty="0">
                <a:latin typeface="Times New Roman" panose="02020603050405020304" pitchFamily="18" charset="0"/>
              </a:rPr>
              <a:t> @ MSR’2009)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311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B81C-605F-48B3-AD02-2CC02B33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Implications in Software Engineering/2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446E-87B8-43CD-B22E-7FC5DABC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71" y="2527665"/>
            <a:ext cx="7886700" cy="185669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err="1"/>
              <a:t>Ekanayake</a:t>
            </a:r>
            <a:r>
              <a:rPr lang="en-US" sz="2400" dirty="0"/>
              <a:t> et al. observed that the change in number of author editing a file and a number of defects fixed by them introduce the concept drift.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They have also observed that the prediction quality significantly varies over time.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B4D7A-1998-41E6-9868-38BB771C8357}"/>
              </a:ext>
            </a:extLst>
          </p:cNvPr>
          <p:cNvSpPr/>
          <p:nvPr/>
        </p:nvSpPr>
        <p:spPr>
          <a:xfrm>
            <a:off x="6369393" y="3167390"/>
            <a:ext cx="21459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</a:rPr>
              <a:t>Ekanayake</a:t>
            </a:r>
            <a:r>
              <a:rPr lang="en-US" sz="1100" dirty="0">
                <a:latin typeface="Times New Roman" panose="02020603050405020304" pitchFamily="18" charset="0"/>
              </a:rPr>
              <a:t> @ ESM’ 2012)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589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B349-7A6E-4E9E-9355-AD58E539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BF27-9359-49BD-8ED6-53BFDCB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51608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Bernstein, A., </a:t>
            </a:r>
            <a:r>
              <a:rPr lang="en-US" sz="1600" dirty="0" err="1"/>
              <a:t>Ekanayake</a:t>
            </a:r>
            <a:r>
              <a:rPr lang="en-US" sz="1600" dirty="0"/>
              <a:t>, J., &amp; </a:t>
            </a:r>
            <a:r>
              <a:rPr lang="en-US" sz="1600" dirty="0" err="1"/>
              <a:t>Pinzger</a:t>
            </a:r>
            <a:r>
              <a:rPr lang="en-US" sz="1600" dirty="0"/>
              <a:t>, M. (2007, September</a:t>
            </a:r>
            <a:r>
              <a:rPr lang="en-US" sz="1600" b="1" dirty="0"/>
              <a:t>). Improving defect prediction using temporal features and nonlinear models</a:t>
            </a:r>
            <a:r>
              <a:rPr lang="en-US" sz="1600" dirty="0"/>
              <a:t>. In Ninth international workshop on Principles of software evolution: in conjunction with the 6th ESEC/FSE joint meeting (pp. 11-18). ACM.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/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Ekanayake</a:t>
            </a:r>
            <a:r>
              <a:rPr lang="en-US" sz="1600" dirty="0"/>
              <a:t>, J., </a:t>
            </a:r>
            <a:r>
              <a:rPr lang="en-US" sz="1600" dirty="0" err="1"/>
              <a:t>Tappolet</a:t>
            </a:r>
            <a:r>
              <a:rPr lang="en-US" sz="1600" dirty="0"/>
              <a:t>, J., Gall, H. C., &amp; Bernstein, A. (2009, May). </a:t>
            </a:r>
            <a:r>
              <a:rPr lang="en-US" sz="1600" b="1" dirty="0"/>
              <a:t>Tracking concept drift of software projects using defect prediction quality</a:t>
            </a:r>
            <a:r>
              <a:rPr lang="en-US" sz="1600" dirty="0"/>
              <a:t>. In Mining Software Repositories, 2009.MSR’09. 6th IEEE International Working Conference on (pp.51 -60). IEEE.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/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Ekanayake</a:t>
            </a:r>
            <a:r>
              <a:rPr lang="en-US" sz="1600" dirty="0"/>
              <a:t>, J., </a:t>
            </a:r>
            <a:r>
              <a:rPr lang="en-US" sz="1600" dirty="0" err="1"/>
              <a:t>Tappolet</a:t>
            </a:r>
            <a:r>
              <a:rPr lang="en-US" sz="1600" dirty="0"/>
              <a:t>, J., Gall, H. C., &amp; Bernstein, A. (2012).</a:t>
            </a:r>
            <a:r>
              <a:rPr lang="en-US" sz="1600" b="1" dirty="0"/>
              <a:t>Time variance and defect prediction in software projects. Empirical Software Engineering</a:t>
            </a:r>
            <a:r>
              <a:rPr lang="en-US" sz="1600" dirty="0"/>
              <a:t>, 17(4-5), 348-389.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600" dirty="0"/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Finlay, J., Pears, R., &amp; Connor, A. M. (2014). </a:t>
            </a:r>
            <a:r>
              <a:rPr lang="en-US" sz="1600" b="1" dirty="0"/>
              <a:t>Data stream mining for predicting software build outcomes using source code metrics</a:t>
            </a:r>
            <a:r>
              <a:rPr lang="en-US" sz="1600" dirty="0"/>
              <a:t>. Information and Software Technology, 56(2), 183-198.</a:t>
            </a:r>
          </a:p>
        </p:txBody>
      </p:sp>
    </p:spTree>
    <p:extLst>
      <p:ext uri="{BB962C8B-B14F-4D97-AF65-F5344CB8AC3E}">
        <p14:creationId xmlns:p14="http://schemas.microsoft.com/office/powerpoint/2010/main" val="354243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59000"/>
            <a:ext cx="7886700" cy="28225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Rahul et al. [1] cautions that if </a:t>
            </a:r>
            <a:r>
              <a:rPr lang="en-US" sz="2400" dirty="0">
                <a:solidFill>
                  <a:srgbClr val="FF0000"/>
                </a:solidFill>
              </a:rPr>
              <a:t>the prediction model changes </a:t>
            </a:r>
            <a:r>
              <a:rPr lang="en-US" sz="2400" dirty="0"/>
              <a:t>because of the </a:t>
            </a:r>
            <a:r>
              <a:rPr lang="en-US" sz="2400" dirty="0">
                <a:solidFill>
                  <a:srgbClr val="FF0000"/>
                </a:solidFill>
              </a:rPr>
              <a:t>changing of historical data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managers</a:t>
            </a:r>
            <a:r>
              <a:rPr lang="en-US" sz="2400" dirty="0"/>
              <a:t> will </a:t>
            </a:r>
            <a:r>
              <a:rPr lang="en-US" sz="2400" dirty="0">
                <a:solidFill>
                  <a:srgbClr val="FF0000"/>
                </a:solidFill>
              </a:rPr>
              <a:t>unable to faith on the predictions models </a:t>
            </a:r>
            <a:r>
              <a:rPr lang="en-US" sz="2400" dirty="0"/>
              <a:t>causing to fail the proper use of testing resources.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According to Dong et al. [2], </a:t>
            </a:r>
            <a:r>
              <a:rPr lang="en-US" sz="2400" dirty="0">
                <a:solidFill>
                  <a:srgbClr val="FF0000"/>
                </a:solidFill>
              </a:rPr>
              <a:t>a well-trained prediction model</a:t>
            </a:r>
            <a:r>
              <a:rPr lang="en-US" sz="2400" dirty="0"/>
              <a:t> could give more </a:t>
            </a:r>
            <a:r>
              <a:rPr lang="en-US" sz="2400" dirty="0">
                <a:solidFill>
                  <a:srgbClr val="FF0000"/>
                </a:solidFill>
              </a:rPr>
              <a:t>inaccurate results </a:t>
            </a:r>
            <a:r>
              <a:rPr lang="en-US" sz="2400" dirty="0"/>
              <a:t>if the upcoming data starts to drift in times.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BFBB-8E10-4108-A98F-41CDBD021CCA}"/>
              </a:ext>
            </a:extLst>
          </p:cNvPr>
          <p:cNvSpPr/>
          <p:nvPr/>
        </p:nvSpPr>
        <p:spPr>
          <a:xfrm>
            <a:off x="457200" y="5719512"/>
            <a:ext cx="85915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NimbusRomNo9L-Regu"/>
              </a:rPr>
              <a:t>[1] R. Krishna and T. Menzies, ”Bellwethers: A Baseline Method For Transfer Learning,” in IEEE Transactions on Software Engineering. </a:t>
            </a:r>
            <a:r>
              <a:rPr lang="en-US" sz="1100" dirty="0" err="1">
                <a:solidFill>
                  <a:srgbClr val="000000"/>
                </a:solidFill>
                <a:latin typeface="NimbusRomNo9L-Regu"/>
              </a:rPr>
              <a:t>doi</a:t>
            </a:r>
            <a:r>
              <a:rPr lang="en-US" sz="1100" dirty="0">
                <a:solidFill>
                  <a:srgbClr val="000000"/>
                </a:solidFill>
                <a:latin typeface="NimbusRomNo9L-Regu"/>
              </a:rPr>
              <a:t>:</a:t>
            </a:r>
            <a:br>
              <a:rPr lang="en-US" sz="1100" dirty="0">
                <a:solidFill>
                  <a:srgbClr val="000000"/>
                </a:solidFill>
                <a:latin typeface="NimbusRomNo9L-Regu"/>
              </a:rPr>
            </a:br>
            <a:r>
              <a:rPr lang="en-US" sz="1100" dirty="0">
                <a:solidFill>
                  <a:srgbClr val="000000"/>
                </a:solidFill>
                <a:latin typeface="NimbusRomNo9L-Regu"/>
              </a:rPr>
              <a:t>10.1109/TSE.2018.2821670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NimbusRomNo9L-Regu"/>
              </a:rPr>
              <a:t>[2] Dong, J. Lu, K. Li and G. Zhang, ”Concept drift region identification via competence-based discrepancy distribution estimation,” 2017 12th International Conference on Intelligent Systems and Knowledge Engineering (ISKE), Nanjing, 2017, pp. 1-7. </a:t>
            </a:r>
            <a:r>
              <a:rPr lang="en-US" sz="1100" dirty="0" err="1">
                <a:solidFill>
                  <a:srgbClr val="000000"/>
                </a:solidFill>
                <a:latin typeface="NimbusRomNo9L-Regu"/>
              </a:rPr>
              <a:t>doi</a:t>
            </a:r>
            <a:r>
              <a:rPr lang="en-US" sz="1100" dirty="0">
                <a:solidFill>
                  <a:srgbClr val="000000"/>
                </a:solidFill>
                <a:latin typeface="NimbusRomNo9L-Regu"/>
              </a:rPr>
              <a:t>: 10.1109/ISKE.2017.8258734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79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drift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monitoring data distributions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By monitoring error-rate of learning algorithms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A4B5A-E705-4805-BEE4-95A2944A68A3}"/>
              </a:ext>
            </a:extLst>
          </p:cNvPr>
          <p:cNvSpPr/>
          <p:nvPr/>
        </p:nvSpPr>
        <p:spPr>
          <a:xfrm>
            <a:off x="1107989" y="2720200"/>
            <a:ext cx="51527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(N. Lu et al. @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Intell.’2014) ; J. Lu et al. @ TKDE’2018)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07E5A-19C7-42D2-9C45-C6F86BAF2413}"/>
              </a:ext>
            </a:extLst>
          </p:cNvPr>
          <p:cNvSpPr/>
          <p:nvPr/>
        </p:nvSpPr>
        <p:spPr>
          <a:xfrm>
            <a:off x="1194486" y="3756927"/>
            <a:ext cx="51527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(J. Gama @’2004 ; J. Lu et al. @ TKDE’2018) </a:t>
            </a:r>
          </a:p>
        </p:txBody>
      </p:sp>
    </p:spTree>
    <p:extLst>
      <p:ext uri="{BB962C8B-B14F-4D97-AF65-F5344CB8AC3E}">
        <p14:creationId xmlns:p14="http://schemas.microsoft.com/office/powerpoint/2010/main" val="191814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1705</Words>
  <Application>Microsoft Office PowerPoint</Application>
  <PresentationFormat>On-screen Show (4:3)</PresentationFormat>
  <Paragraphs>754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Lucida Console</vt:lpstr>
      <vt:lpstr>NimbusRomNo9L-Regu</vt:lpstr>
      <vt:lpstr>Times New Roman</vt:lpstr>
      <vt:lpstr>Office Theme</vt:lpstr>
      <vt:lpstr>A feasibility study on concept drift in Empirical Software Engineering</vt:lpstr>
      <vt:lpstr>Outline</vt:lpstr>
      <vt:lpstr>Concept Drift</vt:lpstr>
      <vt:lpstr>Concept Drift</vt:lpstr>
      <vt:lpstr>Implications in Software Engineering/1</vt:lpstr>
      <vt:lpstr>Implications in Software Engineering/2</vt:lpstr>
      <vt:lpstr>Current Studies</vt:lpstr>
      <vt:lpstr>Motivation</vt:lpstr>
      <vt:lpstr>Concept drift approaches</vt:lpstr>
      <vt:lpstr>Drift Detection Method (DDM)</vt:lpstr>
      <vt:lpstr>Experiment Setup</vt:lpstr>
      <vt:lpstr>Experiment Setup</vt:lpstr>
      <vt:lpstr>Experiment Setup</vt:lpstr>
      <vt:lpstr>Experiment Setup</vt:lpstr>
      <vt:lpstr>Discussion/1</vt:lpstr>
      <vt:lpstr>Discussion/2</vt:lpstr>
      <vt:lpstr>Discussion/3</vt:lpstr>
      <vt:lpstr>Discussion/4</vt:lpstr>
      <vt:lpstr>Discussion/5</vt:lpstr>
      <vt:lpstr>Discussion/6</vt:lpstr>
      <vt:lpstr>Discussion/7</vt:lpstr>
      <vt:lpstr>Discussion/8</vt:lpstr>
      <vt:lpstr>Future Work</vt:lpstr>
      <vt:lpstr>Conclusions</vt:lpstr>
      <vt:lpstr>Thanks for listening!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“Better Data” Better Than “Better Data Miners”?</dc:title>
  <dc:creator>KABIR Md Alamgir</dc:creator>
  <cp:lastModifiedBy>KABIR Md Alamgir</cp:lastModifiedBy>
  <cp:revision>222</cp:revision>
  <dcterms:created xsi:type="dcterms:W3CDTF">2018-09-12T07:10:50Z</dcterms:created>
  <dcterms:modified xsi:type="dcterms:W3CDTF">2018-12-12T04:37:45Z</dcterms:modified>
</cp:coreProperties>
</file>