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7" r:id="rId2"/>
    <p:sldId id="275" r:id="rId3"/>
    <p:sldId id="266" r:id="rId4"/>
    <p:sldId id="282" r:id="rId5"/>
    <p:sldId id="267" r:id="rId6"/>
    <p:sldId id="283" r:id="rId7"/>
    <p:sldId id="268" r:id="rId8"/>
    <p:sldId id="284" r:id="rId9"/>
    <p:sldId id="288" r:id="rId10"/>
    <p:sldId id="269" r:id="rId11"/>
    <p:sldId id="270" r:id="rId12"/>
    <p:sldId id="277" r:id="rId13"/>
    <p:sldId id="278" r:id="rId14"/>
    <p:sldId id="279" r:id="rId15"/>
    <p:sldId id="276" r:id="rId16"/>
    <p:sldId id="287" r:id="rId17"/>
    <p:sldId id="280"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4"/>
    <a:srgbClr val="1142F7"/>
    <a:srgbClr val="0046D2"/>
    <a:srgbClr val="002D86"/>
    <a:srgbClr val="297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60CA3-0F0D-46DF-A756-32C1F2E529F6}"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AU"/>
        </a:p>
      </dgm:t>
    </dgm:pt>
    <dgm:pt modelId="{0AE55EAA-2870-4D7D-B48A-82C70E9B0E90}">
      <dgm:prSet phldrT="[Text]"/>
      <dgm:spPr/>
      <dgm:t>
        <a:bodyPr/>
        <a:lstStyle/>
        <a:p>
          <a:r>
            <a:rPr lang="en-AU" dirty="0"/>
            <a:t>Identity</a:t>
          </a:r>
        </a:p>
      </dgm:t>
    </dgm:pt>
    <dgm:pt modelId="{DE042EE1-5BE2-4F4E-A8E4-D8B2966EB651}" type="parTrans" cxnId="{7611987B-5ABE-411C-881A-02406508FDD9}">
      <dgm:prSet/>
      <dgm:spPr/>
      <dgm:t>
        <a:bodyPr/>
        <a:lstStyle/>
        <a:p>
          <a:endParaRPr lang="en-AU"/>
        </a:p>
      </dgm:t>
    </dgm:pt>
    <dgm:pt modelId="{4F32B600-A1F2-4C73-A010-FDF9FC0A8F47}" type="sibTrans" cxnId="{7611987B-5ABE-411C-881A-02406508FDD9}">
      <dgm:prSet/>
      <dgm:spPr/>
      <dgm:t>
        <a:bodyPr/>
        <a:lstStyle/>
        <a:p>
          <a:endParaRPr lang="en-AU"/>
        </a:p>
      </dgm:t>
    </dgm:pt>
    <dgm:pt modelId="{88F6BD7A-296B-45BA-B1FA-F9CF9A1874CE}">
      <dgm:prSet phldrT="[Text]"/>
      <dgm:spPr/>
      <dgm:t>
        <a:bodyPr/>
        <a:lstStyle/>
        <a:p>
          <a:r>
            <a:rPr lang="en-AU" dirty="0"/>
            <a:t>Device </a:t>
          </a:r>
        </a:p>
      </dgm:t>
    </dgm:pt>
    <dgm:pt modelId="{FCD397A1-4D18-49DC-BC34-CE1F06180581}" type="parTrans" cxnId="{79A18A68-514A-45AB-B999-6E48C9890190}">
      <dgm:prSet/>
      <dgm:spPr/>
      <dgm:t>
        <a:bodyPr/>
        <a:lstStyle/>
        <a:p>
          <a:endParaRPr lang="en-AU"/>
        </a:p>
      </dgm:t>
    </dgm:pt>
    <dgm:pt modelId="{12F9CB9C-3339-4830-A1C9-BBE0AD8D20F2}" type="sibTrans" cxnId="{79A18A68-514A-45AB-B999-6E48C9890190}">
      <dgm:prSet/>
      <dgm:spPr/>
      <dgm:t>
        <a:bodyPr/>
        <a:lstStyle/>
        <a:p>
          <a:endParaRPr lang="en-AU"/>
        </a:p>
      </dgm:t>
    </dgm:pt>
    <dgm:pt modelId="{94BB9718-F68A-49A9-9D68-635B5C113931}">
      <dgm:prSet phldrT="[Text]"/>
      <dgm:spPr/>
      <dgm:t>
        <a:bodyPr/>
        <a:lstStyle/>
        <a:p>
          <a:r>
            <a:rPr lang="en-AU" dirty="0"/>
            <a:t>Network </a:t>
          </a:r>
        </a:p>
      </dgm:t>
    </dgm:pt>
    <dgm:pt modelId="{6BB2166F-9D21-4A5A-87FE-6D59DBDE7513}" type="parTrans" cxnId="{C914BF37-E7FA-4E7D-B77C-52AD4DE77E3C}">
      <dgm:prSet/>
      <dgm:spPr/>
      <dgm:t>
        <a:bodyPr/>
        <a:lstStyle/>
        <a:p>
          <a:endParaRPr lang="en-AU"/>
        </a:p>
      </dgm:t>
    </dgm:pt>
    <dgm:pt modelId="{8564B7CB-7E54-4A28-8DFC-51B87E308404}" type="sibTrans" cxnId="{C914BF37-E7FA-4E7D-B77C-52AD4DE77E3C}">
      <dgm:prSet/>
      <dgm:spPr/>
      <dgm:t>
        <a:bodyPr/>
        <a:lstStyle/>
        <a:p>
          <a:endParaRPr lang="en-AU"/>
        </a:p>
      </dgm:t>
    </dgm:pt>
    <dgm:pt modelId="{FB2590D6-B4D1-427F-8A2F-40F9D42B64F3}">
      <dgm:prSet phldrT="[Text]"/>
      <dgm:spPr/>
      <dgm:t>
        <a:bodyPr/>
        <a:lstStyle/>
        <a:p>
          <a:r>
            <a:rPr lang="en-AU" dirty="0"/>
            <a:t>Application</a:t>
          </a:r>
        </a:p>
      </dgm:t>
    </dgm:pt>
    <dgm:pt modelId="{29DECA88-E4D5-4052-A44C-C006175A6B96}" type="parTrans" cxnId="{D12F6668-E5C3-4356-A78C-6631F6BBED1F}">
      <dgm:prSet/>
      <dgm:spPr/>
      <dgm:t>
        <a:bodyPr/>
        <a:lstStyle/>
        <a:p>
          <a:endParaRPr lang="en-AU"/>
        </a:p>
      </dgm:t>
    </dgm:pt>
    <dgm:pt modelId="{07760413-AA7A-444A-8B5B-2B6AF7D3F326}" type="sibTrans" cxnId="{D12F6668-E5C3-4356-A78C-6631F6BBED1F}">
      <dgm:prSet/>
      <dgm:spPr/>
      <dgm:t>
        <a:bodyPr/>
        <a:lstStyle/>
        <a:p>
          <a:endParaRPr lang="en-AU"/>
        </a:p>
      </dgm:t>
    </dgm:pt>
    <dgm:pt modelId="{9A58C8F1-AD3E-4BB1-AC57-921589787F59}">
      <dgm:prSet phldrT="[Text]"/>
      <dgm:spPr/>
      <dgm:t>
        <a:bodyPr/>
        <a:lstStyle/>
        <a:p>
          <a:r>
            <a:rPr lang="en-AU" dirty="0"/>
            <a:t>Data</a:t>
          </a:r>
        </a:p>
      </dgm:t>
    </dgm:pt>
    <dgm:pt modelId="{64DF2154-9ECA-49D9-9D3E-DEC476227D18}" type="parTrans" cxnId="{0A5E63B8-3C57-49C4-BFAC-738BA96E4B2B}">
      <dgm:prSet/>
      <dgm:spPr/>
      <dgm:t>
        <a:bodyPr/>
        <a:lstStyle/>
        <a:p>
          <a:endParaRPr lang="en-AU"/>
        </a:p>
      </dgm:t>
    </dgm:pt>
    <dgm:pt modelId="{8D28DB79-F162-42F8-AA22-4FBD304E07B5}" type="sibTrans" cxnId="{0A5E63B8-3C57-49C4-BFAC-738BA96E4B2B}">
      <dgm:prSet/>
      <dgm:spPr/>
      <dgm:t>
        <a:bodyPr/>
        <a:lstStyle/>
        <a:p>
          <a:endParaRPr lang="en-AU"/>
        </a:p>
      </dgm:t>
    </dgm:pt>
    <dgm:pt modelId="{D357571F-EEA3-43CB-911B-B2629C83DA48}" type="pres">
      <dgm:prSet presAssocID="{37960CA3-0F0D-46DF-A756-32C1F2E529F6}" presName="rootnode" presStyleCnt="0">
        <dgm:presLayoutVars>
          <dgm:chMax/>
          <dgm:chPref/>
          <dgm:dir/>
          <dgm:animLvl val="lvl"/>
        </dgm:presLayoutVars>
      </dgm:prSet>
      <dgm:spPr/>
    </dgm:pt>
    <dgm:pt modelId="{09AE617D-46CE-46AE-86A3-8C3AFD712686}" type="pres">
      <dgm:prSet presAssocID="{0AE55EAA-2870-4D7D-B48A-82C70E9B0E90}" presName="composite" presStyleCnt="0"/>
      <dgm:spPr/>
    </dgm:pt>
    <dgm:pt modelId="{6CE88EC3-FD6D-4CBC-A5B5-8C25EED4D3F6}" type="pres">
      <dgm:prSet presAssocID="{0AE55EAA-2870-4D7D-B48A-82C70E9B0E90}" presName="LShape" presStyleLbl="alignNode1" presStyleIdx="0" presStyleCnt="9"/>
      <dgm:spPr>
        <a:solidFill>
          <a:srgbClr val="0067B4"/>
        </a:solidFill>
      </dgm:spPr>
    </dgm:pt>
    <dgm:pt modelId="{42753C2E-3986-47A3-B099-238E42ECB07D}" type="pres">
      <dgm:prSet presAssocID="{0AE55EAA-2870-4D7D-B48A-82C70E9B0E90}" presName="ParentText" presStyleLbl="revTx" presStyleIdx="0" presStyleCnt="5">
        <dgm:presLayoutVars>
          <dgm:chMax val="0"/>
          <dgm:chPref val="0"/>
          <dgm:bulletEnabled val="1"/>
        </dgm:presLayoutVars>
      </dgm:prSet>
      <dgm:spPr/>
    </dgm:pt>
    <dgm:pt modelId="{C7A49DEC-F0C9-4D9B-BF1E-E90166BECFAB}" type="pres">
      <dgm:prSet presAssocID="{0AE55EAA-2870-4D7D-B48A-82C70E9B0E90}" presName="Triangle" presStyleLbl="alignNode1" presStyleIdx="1" presStyleCnt="9"/>
      <dgm:spPr>
        <a:solidFill>
          <a:srgbClr val="0067B4"/>
        </a:solidFill>
      </dgm:spPr>
    </dgm:pt>
    <dgm:pt modelId="{43ECE114-8149-4425-A116-3BCC0C25C159}" type="pres">
      <dgm:prSet presAssocID="{4F32B600-A1F2-4C73-A010-FDF9FC0A8F47}" presName="sibTrans" presStyleCnt="0"/>
      <dgm:spPr/>
    </dgm:pt>
    <dgm:pt modelId="{6F3AA4F5-872B-493F-B4D1-27EA73874451}" type="pres">
      <dgm:prSet presAssocID="{4F32B600-A1F2-4C73-A010-FDF9FC0A8F47}" presName="space" presStyleCnt="0"/>
      <dgm:spPr/>
    </dgm:pt>
    <dgm:pt modelId="{79EBE54F-354D-497B-B21A-DC3A8ACE781F}" type="pres">
      <dgm:prSet presAssocID="{88F6BD7A-296B-45BA-B1FA-F9CF9A1874CE}" presName="composite" presStyleCnt="0"/>
      <dgm:spPr/>
    </dgm:pt>
    <dgm:pt modelId="{05D53643-DE6D-4607-9066-980CEB809626}" type="pres">
      <dgm:prSet presAssocID="{88F6BD7A-296B-45BA-B1FA-F9CF9A1874CE}" presName="LShape" presStyleLbl="alignNode1" presStyleIdx="2" presStyleCnt="9"/>
      <dgm:spPr>
        <a:solidFill>
          <a:srgbClr val="0067B4"/>
        </a:solidFill>
      </dgm:spPr>
    </dgm:pt>
    <dgm:pt modelId="{FD7F98A0-BF56-4B42-9297-86E7C42D6488}" type="pres">
      <dgm:prSet presAssocID="{88F6BD7A-296B-45BA-B1FA-F9CF9A1874CE}" presName="ParentText" presStyleLbl="revTx" presStyleIdx="1" presStyleCnt="5">
        <dgm:presLayoutVars>
          <dgm:chMax val="0"/>
          <dgm:chPref val="0"/>
          <dgm:bulletEnabled val="1"/>
        </dgm:presLayoutVars>
      </dgm:prSet>
      <dgm:spPr/>
    </dgm:pt>
    <dgm:pt modelId="{610F7E8A-70AB-4423-B050-3EA7689CDFFD}" type="pres">
      <dgm:prSet presAssocID="{88F6BD7A-296B-45BA-B1FA-F9CF9A1874CE}" presName="Triangle" presStyleLbl="alignNode1" presStyleIdx="3" presStyleCnt="9"/>
      <dgm:spPr>
        <a:solidFill>
          <a:srgbClr val="0067B4"/>
        </a:solidFill>
      </dgm:spPr>
    </dgm:pt>
    <dgm:pt modelId="{39563072-56AE-4D41-BD46-6C21580C8E14}" type="pres">
      <dgm:prSet presAssocID="{12F9CB9C-3339-4830-A1C9-BBE0AD8D20F2}" presName="sibTrans" presStyleCnt="0"/>
      <dgm:spPr/>
    </dgm:pt>
    <dgm:pt modelId="{F10F615F-9BBC-4162-91DB-3C45BAB123D8}" type="pres">
      <dgm:prSet presAssocID="{12F9CB9C-3339-4830-A1C9-BBE0AD8D20F2}" presName="space" presStyleCnt="0"/>
      <dgm:spPr/>
    </dgm:pt>
    <dgm:pt modelId="{DE424EE5-6BC8-4AE6-80AA-F2C930D2C89C}" type="pres">
      <dgm:prSet presAssocID="{94BB9718-F68A-49A9-9D68-635B5C113931}" presName="composite" presStyleCnt="0"/>
      <dgm:spPr/>
    </dgm:pt>
    <dgm:pt modelId="{1A76795B-5074-4877-829D-DFF2349AE06B}" type="pres">
      <dgm:prSet presAssocID="{94BB9718-F68A-49A9-9D68-635B5C113931}" presName="LShape" presStyleLbl="alignNode1" presStyleIdx="4" presStyleCnt="9"/>
      <dgm:spPr>
        <a:solidFill>
          <a:srgbClr val="0067B4"/>
        </a:solidFill>
      </dgm:spPr>
    </dgm:pt>
    <dgm:pt modelId="{34D5DADE-C8E2-4885-BE6C-F7518B2E46DE}" type="pres">
      <dgm:prSet presAssocID="{94BB9718-F68A-49A9-9D68-635B5C113931}" presName="ParentText" presStyleLbl="revTx" presStyleIdx="2" presStyleCnt="5">
        <dgm:presLayoutVars>
          <dgm:chMax val="0"/>
          <dgm:chPref val="0"/>
          <dgm:bulletEnabled val="1"/>
        </dgm:presLayoutVars>
      </dgm:prSet>
      <dgm:spPr/>
    </dgm:pt>
    <dgm:pt modelId="{C7B65BAD-CC25-42FE-A304-CB7D80E2A5A1}" type="pres">
      <dgm:prSet presAssocID="{94BB9718-F68A-49A9-9D68-635B5C113931}" presName="Triangle" presStyleLbl="alignNode1" presStyleIdx="5" presStyleCnt="9"/>
      <dgm:spPr>
        <a:solidFill>
          <a:srgbClr val="0067B4"/>
        </a:solidFill>
      </dgm:spPr>
    </dgm:pt>
    <dgm:pt modelId="{B774C831-5414-41E4-8153-71B90E4BC776}" type="pres">
      <dgm:prSet presAssocID="{8564B7CB-7E54-4A28-8DFC-51B87E308404}" presName="sibTrans" presStyleCnt="0"/>
      <dgm:spPr/>
    </dgm:pt>
    <dgm:pt modelId="{7C401990-35AC-4114-A369-2672D0C98093}" type="pres">
      <dgm:prSet presAssocID="{8564B7CB-7E54-4A28-8DFC-51B87E308404}" presName="space" presStyleCnt="0"/>
      <dgm:spPr/>
    </dgm:pt>
    <dgm:pt modelId="{5B7565F6-A9A1-4E4B-AA13-6B8BCED0366D}" type="pres">
      <dgm:prSet presAssocID="{FB2590D6-B4D1-427F-8A2F-40F9D42B64F3}" presName="composite" presStyleCnt="0"/>
      <dgm:spPr/>
    </dgm:pt>
    <dgm:pt modelId="{78EE397E-8510-43FF-82BE-61BFC47A411C}" type="pres">
      <dgm:prSet presAssocID="{FB2590D6-B4D1-427F-8A2F-40F9D42B64F3}" presName="LShape" presStyleLbl="alignNode1" presStyleIdx="6" presStyleCnt="9"/>
      <dgm:spPr>
        <a:solidFill>
          <a:srgbClr val="0067B4"/>
        </a:solidFill>
      </dgm:spPr>
    </dgm:pt>
    <dgm:pt modelId="{CA00BFBA-2ABB-4538-B18D-76A48F47D2F4}" type="pres">
      <dgm:prSet presAssocID="{FB2590D6-B4D1-427F-8A2F-40F9D42B64F3}" presName="ParentText" presStyleLbl="revTx" presStyleIdx="3" presStyleCnt="5">
        <dgm:presLayoutVars>
          <dgm:chMax val="0"/>
          <dgm:chPref val="0"/>
          <dgm:bulletEnabled val="1"/>
        </dgm:presLayoutVars>
      </dgm:prSet>
      <dgm:spPr/>
    </dgm:pt>
    <dgm:pt modelId="{7BD4E940-24E6-429B-8098-773C6D72F4AB}" type="pres">
      <dgm:prSet presAssocID="{FB2590D6-B4D1-427F-8A2F-40F9D42B64F3}" presName="Triangle" presStyleLbl="alignNode1" presStyleIdx="7" presStyleCnt="9"/>
      <dgm:spPr>
        <a:solidFill>
          <a:srgbClr val="0067B4"/>
        </a:solidFill>
      </dgm:spPr>
    </dgm:pt>
    <dgm:pt modelId="{6FA2CA6C-457F-4C1F-A69A-AC97747CF956}" type="pres">
      <dgm:prSet presAssocID="{07760413-AA7A-444A-8B5B-2B6AF7D3F326}" presName="sibTrans" presStyleCnt="0"/>
      <dgm:spPr/>
    </dgm:pt>
    <dgm:pt modelId="{06E576DA-03A1-459C-9CC4-129B2B553E28}" type="pres">
      <dgm:prSet presAssocID="{07760413-AA7A-444A-8B5B-2B6AF7D3F326}" presName="space" presStyleCnt="0"/>
      <dgm:spPr/>
    </dgm:pt>
    <dgm:pt modelId="{EE5116C0-66E3-4999-A552-9DF67A863D21}" type="pres">
      <dgm:prSet presAssocID="{9A58C8F1-AD3E-4BB1-AC57-921589787F59}" presName="composite" presStyleCnt="0"/>
      <dgm:spPr/>
    </dgm:pt>
    <dgm:pt modelId="{59BDB7AB-7777-4FBC-BC69-83FA832D4846}" type="pres">
      <dgm:prSet presAssocID="{9A58C8F1-AD3E-4BB1-AC57-921589787F59}" presName="LShape" presStyleLbl="alignNode1" presStyleIdx="8" presStyleCnt="9"/>
      <dgm:spPr>
        <a:solidFill>
          <a:srgbClr val="0067B4"/>
        </a:solidFill>
      </dgm:spPr>
    </dgm:pt>
    <dgm:pt modelId="{098EE67F-E452-43FD-9DB3-454125428BEE}" type="pres">
      <dgm:prSet presAssocID="{9A58C8F1-AD3E-4BB1-AC57-921589787F59}" presName="ParentText" presStyleLbl="revTx" presStyleIdx="4" presStyleCnt="5">
        <dgm:presLayoutVars>
          <dgm:chMax val="0"/>
          <dgm:chPref val="0"/>
          <dgm:bulletEnabled val="1"/>
        </dgm:presLayoutVars>
      </dgm:prSet>
      <dgm:spPr/>
    </dgm:pt>
  </dgm:ptLst>
  <dgm:cxnLst>
    <dgm:cxn modelId="{17B1AD01-12D6-4689-8B19-0B1526080235}" type="presOf" srcId="{88F6BD7A-296B-45BA-B1FA-F9CF9A1874CE}" destId="{FD7F98A0-BF56-4B42-9297-86E7C42D6488}" srcOrd="0" destOrd="0" presId="urn:microsoft.com/office/officeart/2009/3/layout/StepUpProcess"/>
    <dgm:cxn modelId="{D087C823-45CE-4A41-99F0-77E7B29710F3}" type="presOf" srcId="{37960CA3-0F0D-46DF-A756-32C1F2E529F6}" destId="{D357571F-EEA3-43CB-911B-B2629C83DA48}" srcOrd="0" destOrd="0" presId="urn:microsoft.com/office/officeart/2009/3/layout/StepUpProcess"/>
    <dgm:cxn modelId="{C914BF37-E7FA-4E7D-B77C-52AD4DE77E3C}" srcId="{37960CA3-0F0D-46DF-A756-32C1F2E529F6}" destId="{94BB9718-F68A-49A9-9D68-635B5C113931}" srcOrd="2" destOrd="0" parTransId="{6BB2166F-9D21-4A5A-87FE-6D59DBDE7513}" sibTransId="{8564B7CB-7E54-4A28-8DFC-51B87E308404}"/>
    <dgm:cxn modelId="{4AFC0E61-9B34-4710-89AA-B71F0CA6A1C8}" type="presOf" srcId="{9A58C8F1-AD3E-4BB1-AC57-921589787F59}" destId="{098EE67F-E452-43FD-9DB3-454125428BEE}" srcOrd="0" destOrd="0" presId="urn:microsoft.com/office/officeart/2009/3/layout/StepUpProcess"/>
    <dgm:cxn modelId="{D12F6668-E5C3-4356-A78C-6631F6BBED1F}" srcId="{37960CA3-0F0D-46DF-A756-32C1F2E529F6}" destId="{FB2590D6-B4D1-427F-8A2F-40F9D42B64F3}" srcOrd="3" destOrd="0" parTransId="{29DECA88-E4D5-4052-A44C-C006175A6B96}" sibTransId="{07760413-AA7A-444A-8B5B-2B6AF7D3F326}"/>
    <dgm:cxn modelId="{79A18A68-514A-45AB-B999-6E48C9890190}" srcId="{37960CA3-0F0D-46DF-A756-32C1F2E529F6}" destId="{88F6BD7A-296B-45BA-B1FA-F9CF9A1874CE}" srcOrd="1" destOrd="0" parTransId="{FCD397A1-4D18-49DC-BC34-CE1F06180581}" sibTransId="{12F9CB9C-3339-4830-A1C9-BBE0AD8D20F2}"/>
    <dgm:cxn modelId="{64207774-3BBA-48EA-B600-8498B985ACB8}" type="presOf" srcId="{94BB9718-F68A-49A9-9D68-635B5C113931}" destId="{34D5DADE-C8E2-4885-BE6C-F7518B2E46DE}" srcOrd="0" destOrd="0" presId="urn:microsoft.com/office/officeart/2009/3/layout/StepUpProcess"/>
    <dgm:cxn modelId="{7611987B-5ABE-411C-881A-02406508FDD9}" srcId="{37960CA3-0F0D-46DF-A756-32C1F2E529F6}" destId="{0AE55EAA-2870-4D7D-B48A-82C70E9B0E90}" srcOrd="0" destOrd="0" parTransId="{DE042EE1-5BE2-4F4E-A8E4-D8B2966EB651}" sibTransId="{4F32B600-A1F2-4C73-A010-FDF9FC0A8F47}"/>
    <dgm:cxn modelId="{68BA90A2-4180-4CFF-B99E-CBBD8FCD8537}" type="presOf" srcId="{FB2590D6-B4D1-427F-8A2F-40F9D42B64F3}" destId="{CA00BFBA-2ABB-4538-B18D-76A48F47D2F4}" srcOrd="0" destOrd="0" presId="urn:microsoft.com/office/officeart/2009/3/layout/StepUpProcess"/>
    <dgm:cxn modelId="{0A5E63B8-3C57-49C4-BFAC-738BA96E4B2B}" srcId="{37960CA3-0F0D-46DF-A756-32C1F2E529F6}" destId="{9A58C8F1-AD3E-4BB1-AC57-921589787F59}" srcOrd="4" destOrd="0" parTransId="{64DF2154-9ECA-49D9-9D3E-DEC476227D18}" sibTransId="{8D28DB79-F162-42F8-AA22-4FBD304E07B5}"/>
    <dgm:cxn modelId="{B3EAD5C3-993C-40F7-BC99-52A03F0465F8}" type="presOf" srcId="{0AE55EAA-2870-4D7D-B48A-82C70E9B0E90}" destId="{42753C2E-3986-47A3-B099-238E42ECB07D}" srcOrd="0" destOrd="0" presId="urn:microsoft.com/office/officeart/2009/3/layout/StepUpProcess"/>
    <dgm:cxn modelId="{885A05EE-ED18-40AA-AAC8-5C0B7214F27A}" type="presParOf" srcId="{D357571F-EEA3-43CB-911B-B2629C83DA48}" destId="{09AE617D-46CE-46AE-86A3-8C3AFD712686}" srcOrd="0" destOrd="0" presId="urn:microsoft.com/office/officeart/2009/3/layout/StepUpProcess"/>
    <dgm:cxn modelId="{A8167286-DDF3-4938-A9C7-FAC4957E40FF}" type="presParOf" srcId="{09AE617D-46CE-46AE-86A3-8C3AFD712686}" destId="{6CE88EC3-FD6D-4CBC-A5B5-8C25EED4D3F6}" srcOrd="0" destOrd="0" presId="urn:microsoft.com/office/officeart/2009/3/layout/StepUpProcess"/>
    <dgm:cxn modelId="{3AF16FC0-3320-4886-A696-BCAF668C9151}" type="presParOf" srcId="{09AE617D-46CE-46AE-86A3-8C3AFD712686}" destId="{42753C2E-3986-47A3-B099-238E42ECB07D}" srcOrd="1" destOrd="0" presId="urn:microsoft.com/office/officeart/2009/3/layout/StepUpProcess"/>
    <dgm:cxn modelId="{6FB7B413-D1B8-4032-96F3-951CDEC37B24}" type="presParOf" srcId="{09AE617D-46CE-46AE-86A3-8C3AFD712686}" destId="{C7A49DEC-F0C9-4D9B-BF1E-E90166BECFAB}" srcOrd="2" destOrd="0" presId="urn:microsoft.com/office/officeart/2009/3/layout/StepUpProcess"/>
    <dgm:cxn modelId="{8A7D35F9-8B0B-4351-8AA0-DD934A9AE711}" type="presParOf" srcId="{D357571F-EEA3-43CB-911B-B2629C83DA48}" destId="{43ECE114-8149-4425-A116-3BCC0C25C159}" srcOrd="1" destOrd="0" presId="urn:microsoft.com/office/officeart/2009/3/layout/StepUpProcess"/>
    <dgm:cxn modelId="{4F846AAD-5A18-4E55-9025-9C6B5137457A}" type="presParOf" srcId="{43ECE114-8149-4425-A116-3BCC0C25C159}" destId="{6F3AA4F5-872B-493F-B4D1-27EA73874451}" srcOrd="0" destOrd="0" presId="urn:microsoft.com/office/officeart/2009/3/layout/StepUpProcess"/>
    <dgm:cxn modelId="{9F4E14B3-DB42-472A-9976-9D845745163A}" type="presParOf" srcId="{D357571F-EEA3-43CB-911B-B2629C83DA48}" destId="{79EBE54F-354D-497B-B21A-DC3A8ACE781F}" srcOrd="2" destOrd="0" presId="urn:microsoft.com/office/officeart/2009/3/layout/StepUpProcess"/>
    <dgm:cxn modelId="{4825C826-314C-4D8A-BB82-EB4529BB5A86}" type="presParOf" srcId="{79EBE54F-354D-497B-B21A-DC3A8ACE781F}" destId="{05D53643-DE6D-4607-9066-980CEB809626}" srcOrd="0" destOrd="0" presId="urn:microsoft.com/office/officeart/2009/3/layout/StepUpProcess"/>
    <dgm:cxn modelId="{2D492F47-BFE6-4CD9-A6C7-59ACE5ADEA56}" type="presParOf" srcId="{79EBE54F-354D-497B-B21A-DC3A8ACE781F}" destId="{FD7F98A0-BF56-4B42-9297-86E7C42D6488}" srcOrd="1" destOrd="0" presId="urn:microsoft.com/office/officeart/2009/3/layout/StepUpProcess"/>
    <dgm:cxn modelId="{12D5CA13-2C68-4672-9355-42ACBAE8FBF2}" type="presParOf" srcId="{79EBE54F-354D-497B-B21A-DC3A8ACE781F}" destId="{610F7E8A-70AB-4423-B050-3EA7689CDFFD}" srcOrd="2" destOrd="0" presId="urn:microsoft.com/office/officeart/2009/3/layout/StepUpProcess"/>
    <dgm:cxn modelId="{0EAA948E-0F00-495B-B4AD-4551F7A71E87}" type="presParOf" srcId="{D357571F-EEA3-43CB-911B-B2629C83DA48}" destId="{39563072-56AE-4D41-BD46-6C21580C8E14}" srcOrd="3" destOrd="0" presId="urn:microsoft.com/office/officeart/2009/3/layout/StepUpProcess"/>
    <dgm:cxn modelId="{EE199746-A35D-4088-B933-1A9AFB98324B}" type="presParOf" srcId="{39563072-56AE-4D41-BD46-6C21580C8E14}" destId="{F10F615F-9BBC-4162-91DB-3C45BAB123D8}" srcOrd="0" destOrd="0" presId="urn:microsoft.com/office/officeart/2009/3/layout/StepUpProcess"/>
    <dgm:cxn modelId="{B1DAD42A-DD7C-4800-B391-B039F636CEE3}" type="presParOf" srcId="{D357571F-EEA3-43CB-911B-B2629C83DA48}" destId="{DE424EE5-6BC8-4AE6-80AA-F2C930D2C89C}" srcOrd="4" destOrd="0" presId="urn:microsoft.com/office/officeart/2009/3/layout/StepUpProcess"/>
    <dgm:cxn modelId="{375B8349-66DC-4840-94C8-F340F858B71C}" type="presParOf" srcId="{DE424EE5-6BC8-4AE6-80AA-F2C930D2C89C}" destId="{1A76795B-5074-4877-829D-DFF2349AE06B}" srcOrd="0" destOrd="0" presId="urn:microsoft.com/office/officeart/2009/3/layout/StepUpProcess"/>
    <dgm:cxn modelId="{3F5AEB02-F014-4D8E-A668-8AFC71B4626C}" type="presParOf" srcId="{DE424EE5-6BC8-4AE6-80AA-F2C930D2C89C}" destId="{34D5DADE-C8E2-4885-BE6C-F7518B2E46DE}" srcOrd="1" destOrd="0" presId="urn:microsoft.com/office/officeart/2009/3/layout/StepUpProcess"/>
    <dgm:cxn modelId="{EF59EA07-14BE-4CBC-B5EB-B84277E7D148}" type="presParOf" srcId="{DE424EE5-6BC8-4AE6-80AA-F2C930D2C89C}" destId="{C7B65BAD-CC25-42FE-A304-CB7D80E2A5A1}" srcOrd="2" destOrd="0" presId="urn:microsoft.com/office/officeart/2009/3/layout/StepUpProcess"/>
    <dgm:cxn modelId="{3FC64556-4FE2-49DB-9B03-83A6975047E5}" type="presParOf" srcId="{D357571F-EEA3-43CB-911B-B2629C83DA48}" destId="{B774C831-5414-41E4-8153-71B90E4BC776}" srcOrd="5" destOrd="0" presId="urn:microsoft.com/office/officeart/2009/3/layout/StepUpProcess"/>
    <dgm:cxn modelId="{B01AF94B-96EE-4025-AB61-8B6066B91E5C}" type="presParOf" srcId="{B774C831-5414-41E4-8153-71B90E4BC776}" destId="{7C401990-35AC-4114-A369-2672D0C98093}" srcOrd="0" destOrd="0" presId="urn:microsoft.com/office/officeart/2009/3/layout/StepUpProcess"/>
    <dgm:cxn modelId="{A983A152-A4FF-4ADF-8E77-8E99F0444027}" type="presParOf" srcId="{D357571F-EEA3-43CB-911B-B2629C83DA48}" destId="{5B7565F6-A9A1-4E4B-AA13-6B8BCED0366D}" srcOrd="6" destOrd="0" presId="urn:microsoft.com/office/officeart/2009/3/layout/StepUpProcess"/>
    <dgm:cxn modelId="{B841D2D8-E681-4546-B556-AE9C664726F3}" type="presParOf" srcId="{5B7565F6-A9A1-4E4B-AA13-6B8BCED0366D}" destId="{78EE397E-8510-43FF-82BE-61BFC47A411C}" srcOrd="0" destOrd="0" presId="urn:microsoft.com/office/officeart/2009/3/layout/StepUpProcess"/>
    <dgm:cxn modelId="{AC16CC05-C4F8-4F32-B752-AA9BD96C6537}" type="presParOf" srcId="{5B7565F6-A9A1-4E4B-AA13-6B8BCED0366D}" destId="{CA00BFBA-2ABB-4538-B18D-76A48F47D2F4}" srcOrd="1" destOrd="0" presId="urn:microsoft.com/office/officeart/2009/3/layout/StepUpProcess"/>
    <dgm:cxn modelId="{E3E293B0-B6DD-44BB-B405-B551CAE97C92}" type="presParOf" srcId="{5B7565F6-A9A1-4E4B-AA13-6B8BCED0366D}" destId="{7BD4E940-24E6-429B-8098-773C6D72F4AB}" srcOrd="2" destOrd="0" presId="urn:microsoft.com/office/officeart/2009/3/layout/StepUpProcess"/>
    <dgm:cxn modelId="{52C94DF5-0648-4875-95A8-318182B635EC}" type="presParOf" srcId="{D357571F-EEA3-43CB-911B-B2629C83DA48}" destId="{6FA2CA6C-457F-4C1F-A69A-AC97747CF956}" srcOrd="7" destOrd="0" presId="urn:microsoft.com/office/officeart/2009/3/layout/StepUpProcess"/>
    <dgm:cxn modelId="{52759B55-0261-4D09-983E-9AD9094D0914}" type="presParOf" srcId="{6FA2CA6C-457F-4C1F-A69A-AC97747CF956}" destId="{06E576DA-03A1-459C-9CC4-129B2B553E28}" srcOrd="0" destOrd="0" presId="urn:microsoft.com/office/officeart/2009/3/layout/StepUpProcess"/>
    <dgm:cxn modelId="{367B6479-FC6F-4FD5-B75C-B4C635A88A12}" type="presParOf" srcId="{D357571F-EEA3-43CB-911B-B2629C83DA48}" destId="{EE5116C0-66E3-4999-A552-9DF67A863D21}" srcOrd="8" destOrd="0" presId="urn:microsoft.com/office/officeart/2009/3/layout/StepUpProcess"/>
    <dgm:cxn modelId="{6A802C56-12F8-4AC7-B078-DAE1BB73131B}" type="presParOf" srcId="{EE5116C0-66E3-4999-A552-9DF67A863D21}" destId="{59BDB7AB-7777-4FBC-BC69-83FA832D4846}" srcOrd="0" destOrd="0" presId="urn:microsoft.com/office/officeart/2009/3/layout/StepUpProcess"/>
    <dgm:cxn modelId="{275F744A-E3AB-4FD3-AF7D-18445EAEF4EA}" type="presParOf" srcId="{EE5116C0-66E3-4999-A552-9DF67A863D21}" destId="{098EE67F-E452-43FD-9DB3-454125428BEE}"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0DAADD-0B66-46C2-A62B-98592197971C}"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AU"/>
        </a:p>
      </dgm:t>
    </dgm:pt>
    <dgm:pt modelId="{75468DA9-4B4B-4996-B8C4-C8E8657542BA}">
      <dgm:prSet phldrT="[Text]"/>
      <dgm:spPr>
        <a:solidFill>
          <a:srgbClr val="0067B4"/>
        </a:solidFill>
      </dgm:spPr>
      <dgm:t>
        <a:bodyPr/>
        <a:lstStyle/>
        <a:p>
          <a:r>
            <a:rPr lang="en-AU" dirty="0"/>
            <a:t>Conditional Access</a:t>
          </a:r>
        </a:p>
      </dgm:t>
    </dgm:pt>
    <dgm:pt modelId="{D7E49E98-6FFC-4CFE-ABDD-0E5DD3609EEE}" type="parTrans" cxnId="{875BF682-89BA-47EE-B2E7-9136956B41F3}">
      <dgm:prSet/>
      <dgm:spPr/>
      <dgm:t>
        <a:bodyPr/>
        <a:lstStyle/>
        <a:p>
          <a:endParaRPr lang="en-AU"/>
        </a:p>
      </dgm:t>
    </dgm:pt>
    <dgm:pt modelId="{219AAC38-7C96-4846-88E3-7BFDED5D2B3F}" type="sibTrans" cxnId="{875BF682-89BA-47EE-B2E7-9136956B41F3}">
      <dgm:prSet/>
      <dgm:spPr/>
      <dgm:t>
        <a:bodyPr/>
        <a:lstStyle/>
        <a:p>
          <a:endParaRPr lang="en-AU"/>
        </a:p>
      </dgm:t>
    </dgm:pt>
    <dgm:pt modelId="{1F79E495-BEBC-41EC-A6C6-8FA728EF3AEE}">
      <dgm:prSet phldrT="[Text]"/>
      <dgm:spPr>
        <a:solidFill>
          <a:srgbClr val="0067B4"/>
        </a:solidFill>
      </dgm:spPr>
      <dgm:t>
        <a:bodyPr/>
        <a:lstStyle/>
        <a:p>
          <a:r>
            <a:rPr lang="en-AU" dirty="0"/>
            <a:t>Analytics &amp; Threat Intel</a:t>
          </a:r>
        </a:p>
      </dgm:t>
    </dgm:pt>
    <dgm:pt modelId="{F88FA9E1-F64B-42F2-B304-91766BDB9E79}" type="parTrans" cxnId="{8A9E7FC2-CFB8-4D83-8032-0F1C30DCE17C}">
      <dgm:prSet/>
      <dgm:spPr/>
      <dgm:t>
        <a:bodyPr/>
        <a:lstStyle/>
        <a:p>
          <a:endParaRPr lang="en-AU"/>
        </a:p>
      </dgm:t>
    </dgm:pt>
    <dgm:pt modelId="{85942C79-3123-41E8-9B16-9EF1A86D294F}" type="sibTrans" cxnId="{8A9E7FC2-CFB8-4D83-8032-0F1C30DCE17C}">
      <dgm:prSet/>
      <dgm:spPr/>
      <dgm:t>
        <a:bodyPr/>
        <a:lstStyle/>
        <a:p>
          <a:endParaRPr lang="en-AU"/>
        </a:p>
      </dgm:t>
    </dgm:pt>
    <dgm:pt modelId="{901605F2-E426-4780-BECF-4A12C76B9EE6}">
      <dgm:prSet phldrT="[Text]"/>
      <dgm:spPr/>
      <dgm:t>
        <a:bodyPr/>
        <a:lstStyle/>
        <a:p>
          <a:r>
            <a:rPr lang="en-AU" dirty="0"/>
            <a:t>ZERO TRUST</a:t>
          </a:r>
        </a:p>
      </dgm:t>
    </dgm:pt>
    <dgm:pt modelId="{8D9B9BBD-6A77-4D94-88BB-AA0B25A110C7}" type="parTrans" cxnId="{CFC608A1-49F2-4AD9-BC4D-779F29C26CED}">
      <dgm:prSet/>
      <dgm:spPr/>
      <dgm:t>
        <a:bodyPr/>
        <a:lstStyle/>
        <a:p>
          <a:endParaRPr lang="en-AU"/>
        </a:p>
      </dgm:t>
    </dgm:pt>
    <dgm:pt modelId="{0FCB7390-A134-400B-A796-CF6CB31BB636}" type="sibTrans" cxnId="{CFC608A1-49F2-4AD9-BC4D-779F29C26CED}">
      <dgm:prSet/>
      <dgm:spPr/>
      <dgm:t>
        <a:bodyPr/>
        <a:lstStyle/>
        <a:p>
          <a:endParaRPr lang="en-AU"/>
        </a:p>
      </dgm:t>
    </dgm:pt>
    <dgm:pt modelId="{ADFC7330-F2F7-49E8-8807-0D1C6C3CE81A}">
      <dgm:prSet phldrT="[Text]"/>
      <dgm:spPr>
        <a:solidFill>
          <a:srgbClr val="0067B4"/>
        </a:solidFill>
      </dgm:spPr>
      <dgm:t>
        <a:bodyPr/>
        <a:lstStyle/>
        <a:p>
          <a:r>
            <a:rPr lang="en-AU" dirty="0"/>
            <a:t>Policy Engine</a:t>
          </a:r>
        </a:p>
      </dgm:t>
    </dgm:pt>
    <dgm:pt modelId="{606C6A8F-71C3-4BA6-9ED4-70310F5BD209}" type="parTrans" cxnId="{3D2D8F70-8C19-41FC-B7E7-0B7D79F55CDC}">
      <dgm:prSet/>
      <dgm:spPr/>
      <dgm:t>
        <a:bodyPr/>
        <a:lstStyle/>
        <a:p>
          <a:endParaRPr lang="en-AU"/>
        </a:p>
      </dgm:t>
    </dgm:pt>
    <dgm:pt modelId="{09FE8FB2-EDCB-46FD-933F-1B66C6AA85A6}" type="sibTrans" cxnId="{3D2D8F70-8C19-41FC-B7E7-0B7D79F55CDC}">
      <dgm:prSet/>
      <dgm:spPr/>
      <dgm:t>
        <a:bodyPr/>
        <a:lstStyle/>
        <a:p>
          <a:endParaRPr lang="en-AU"/>
        </a:p>
      </dgm:t>
    </dgm:pt>
    <dgm:pt modelId="{86D0EFFA-6B98-4132-84B4-C30D81BB819B}" type="pres">
      <dgm:prSet presAssocID="{900DAADD-0B66-46C2-A62B-98592197971C}" presName="Name0" presStyleCnt="0">
        <dgm:presLayoutVars>
          <dgm:chMax val="4"/>
          <dgm:resizeHandles val="exact"/>
        </dgm:presLayoutVars>
      </dgm:prSet>
      <dgm:spPr/>
    </dgm:pt>
    <dgm:pt modelId="{10432A11-FD41-4E52-9205-4CEA534A13C6}" type="pres">
      <dgm:prSet presAssocID="{900DAADD-0B66-46C2-A62B-98592197971C}" presName="ellipse" presStyleLbl="trBgShp" presStyleIdx="0" presStyleCnt="1" custScaleX="87069" custScaleY="98532" custLinFactNeighborX="403" custLinFactNeighborY="1190"/>
      <dgm:spPr/>
    </dgm:pt>
    <dgm:pt modelId="{D9A4B6E2-01EF-4CFA-BC82-71D5A98ABB39}" type="pres">
      <dgm:prSet presAssocID="{900DAADD-0B66-46C2-A62B-98592197971C}" presName="arrow1" presStyleLbl="fgShp" presStyleIdx="0" presStyleCnt="1"/>
      <dgm:spPr/>
    </dgm:pt>
    <dgm:pt modelId="{FE47B822-E732-49EE-8F49-FF876BBE0637}" type="pres">
      <dgm:prSet presAssocID="{900DAADD-0B66-46C2-A62B-98592197971C}" presName="rectangle" presStyleLbl="revTx" presStyleIdx="0" presStyleCnt="1">
        <dgm:presLayoutVars>
          <dgm:bulletEnabled val="1"/>
        </dgm:presLayoutVars>
      </dgm:prSet>
      <dgm:spPr/>
    </dgm:pt>
    <dgm:pt modelId="{42EE31B7-D666-4961-A568-D16598811E80}" type="pres">
      <dgm:prSet presAssocID="{75468DA9-4B4B-4996-B8C4-C8E8657542BA}" presName="item1" presStyleLbl="node1" presStyleIdx="0" presStyleCnt="3">
        <dgm:presLayoutVars>
          <dgm:bulletEnabled val="1"/>
        </dgm:presLayoutVars>
      </dgm:prSet>
      <dgm:spPr/>
    </dgm:pt>
    <dgm:pt modelId="{CA7CE4AA-6874-4B3B-8EAD-8F3FECCD2690}" type="pres">
      <dgm:prSet presAssocID="{1F79E495-BEBC-41EC-A6C6-8FA728EF3AEE}" presName="item2" presStyleLbl="node1" presStyleIdx="1" presStyleCnt="3">
        <dgm:presLayoutVars>
          <dgm:bulletEnabled val="1"/>
        </dgm:presLayoutVars>
      </dgm:prSet>
      <dgm:spPr/>
    </dgm:pt>
    <dgm:pt modelId="{BF256EC7-01E3-4C2D-8C7F-DDA40E54A8D3}" type="pres">
      <dgm:prSet presAssocID="{901605F2-E426-4780-BECF-4A12C76B9EE6}" presName="item3" presStyleLbl="node1" presStyleIdx="2" presStyleCnt="3">
        <dgm:presLayoutVars>
          <dgm:bulletEnabled val="1"/>
        </dgm:presLayoutVars>
      </dgm:prSet>
      <dgm:spPr/>
    </dgm:pt>
    <dgm:pt modelId="{20B7F48A-4C14-423F-8030-642EAA94E685}" type="pres">
      <dgm:prSet presAssocID="{900DAADD-0B66-46C2-A62B-98592197971C}" presName="funnel" presStyleLbl="trAlignAcc1" presStyleIdx="0" presStyleCnt="1" custScaleX="88908" custScaleY="98739" custLinFactNeighborX="-274"/>
      <dgm:spPr/>
    </dgm:pt>
  </dgm:ptLst>
  <dgm:cxnLst>
    <dgm:cxn modelId="{4E5AC169-F07E-4352-A778-7A745161B0B0}" type="presOf" srcId="{901605F2-E426-4780-BECF-4A12C76B9EE6}" destId="{FE47B822-E732-49EE-8F49-FF876BBE0637}" srcOrd="0" destOrd="0" presId="urn:microsoft.com/office/officeart/2005/8/layout/funnel1"/>
    <dgm:cxn modelId="{0231C54B-D7C6-40F6-B188-8626AFB8DBC6}" type="presOf" srcId="{ADFC7330-F2F7-49E8-8807-0D1C6C3CE81A}" destId="{BF256EC7-01E3-4C2D-8C7F-DDA40E54A8D3}" srcOrd="0" destOrd="0" presId="urn:microsoft.com/office/officeart/2005/8/layout/funnel1"/>
    <dgm:cxn modelId="{A5F7F74F-84B5-4105-85D1-A6D2784986DA}" type="presOf" srcId="{900DAADD-0B66-46C2-A62B-98592197971C}" destId="{86D0EFFA-6B98-4132-84B4-C30D81BB819B}" srcOrd="0" destOrd="0" presId="urn:microsoft.com/office/officeart/2005/8/layout/funnel1"/>
    <dgm:cxn modelId="{3D2D8F70-8C19-41FC-B7E7-0B7D79F55CDC}" srcId="{900DAADD-0B66-46C2-A62B-98592197971C}" destId="{ADFC7330-F2F7-49E8-8807-0D1C6C3CE81A}" srcOrd="0" destOrd="0" parTransId="{606C6A8F-71C3-4BA6-9ED4-70310F5BD209}" sibTransId="{09FE8FB2-EDCB-46FD-933F-1B66C6AA85A6}"/>
    <dgm:cxn modelId="{875BF682-89BA-47EE-B2E7-9136956B41F3}" srcId="{900DAADD-0B66-46C2-A62B-98592197971C}" destId="{75468DA9-4B4B-4996-B8C4-C8E8657542BA}" srcOrd="1" destOrd="0" parTransId="{D7E49E98-6FFC-4CFE-ABDD-0E5DD3609EEE}" sibTransId="{219AAC38-7C96-4846-88E3-7BFDED5D2B3F}"/>
    <dgm:cxn modelId="{DC5D0791-CB82-4881-BA7F-B586C2EF6A00}" type="presOf" srcId="{75468DA9-4B4B-4996-B8C4-C8E8657542BA}" destId="{CA7CE4AA-6874-4B3B-8EAD-8F3FECCD2690}" srcOrd="0" destOrd="0" presId="urn:microsoft.com/office/officeart/2005/8/layout/funnel1"/>
    <dgm:cxn modelId="{CFC608A1-49F2-4AD9-BC4D-779F29C26CED}" srcId="{900DAADD-0B66-46C2-A62B-98592197971C}" destId="{901605F2-E426-4780-BECF-4A12C76B9EE6}" srcOrd="3" destOrd="0" parTransId="{8D9B9BBD-6A77-4D94-88BB-AA0B25A110C7}" sibTransId="{0FCB7390-A134-400B-A796-CF6CB31BB636}"/>
    <dgm:cxn modelId="{B952FCB9-A83D-4DF3-94D4-C449A32B0BF9}" type="presOf" srcId="{1F79E495-BEBC-41EC-A6C6-8FA728EF3AEE}" destId="{42EE31B7-D666-4961-A568-D16598811E80}" srcOrd="0" destOrd="0" presId="urn:microsoft.com/office/officeart/2005/8/layout/funnel1"/>
    <dgm:cxn modelId="{8A9E7FC2-CFB8-4D83-8032-0F1C30DCE17C}" srcId="{900DAADD-0B66-46C2-A62B-98592197971C}" destId="{1F79E495-BEBC-41EC-A6C6-8FA728EF3AEE}" srcOrd="2" destOrd="0" parTransId="{F88FA9E1-F64B-42F2-B304-91766BDB9E79}" sibTransId="{85942C79-3123-41E8-9B16-9EF1A86D294F}"/>
    <dgm:cxn modelId="{9F31F3B3-494E-4405-94B0-78CE9853B531}" type="presParOf" srcId="{86D0EFFA-6B98-4132-84B4-C30D81BB819B}" destId="{10432A11-FD41-4E52-9205-4CEA534A13C6}" srcOrd="0" destOrd="0" presId="urn:microsoft.com/office/officeart/2005/8/layout/funnel1"/>
    <dgm:cxn modelId="{BB76C5EB-9813-4A01-B174-83AD94FB24CC}" type="presParOf" srcId="{86D0EFFA-6B98-4132-84B4-C30D81BB819B}" destId="{D9A4B6E2-01EF-4CFA-BC82-71D5A98ABB39}" srcOrd="1" destOrd="0" presId="urn:microsoft.com/office/officeart/2005/8/layout/funnel1"/>
    <dgm:cxn modelId="{60F92F15-5A3A-4CA7-875E-376821ABF468}" type="presParOf" srcId="{86D0EFFA-6B98-4132-84B4-C30D81BB819B}" destId="{FE47B822-E732-49EE-8F49-FF876BBE0637}" srcOrd="2" destOrd="0" presId="urn:microsoft.com/office/officeart/2005/8/layout/funnel1"/>
    <dgm:cxn modelId="{9524FF3A-0AA0-426E-9BD7-72960EB9CB5E}" type="presParOf" srcId="{86D0EFFA-6B98-4132-84B4-C30D81BB819B}" destId="{42EE31B7-D666-4961-A568-D16598811E80}" srcOrd="3" destOrd="0" presId="urn:microsoft.com/office/officeart/2005/8/layout/funnel1"/>
    <dgm:cxn modelId="{DA85D3FF-9020-4E2A-8660-D39CCC1E4C23}" type="presParOf" srcId="{86D0EFFA-6B98-4132-84B4-C30D81BB819B}" destId="{CA7CE4AA-6874-4B3B-8EAD-8F3FECCD2690}" srcOrd="4" destOrd="0" presId="urn:microsoft.com/office/officeart/2005/8/layout/funnel1"/>
    <dgm:cxn modelId="{E5AD9253-2DBD-4275-B547-826C37FF03BB}" type="presParOf" srcId="{86D0EFFA-6B98-4132-84B4-C30D81BB819B}" destId="{BF256EC7-01E3-4C2D-8C7F-DDA40E54A8D3}" srcOrd="5" destOrd="0" presId="urn:microsoft.com/office/officeart/2005/8/layout/funnel1"/>
    <dgm:cxn modelId="{D9C4D19E-AFDD-483F-8470-2BF227D71C0D}" type="presParOf" srcId="{86D0EFFA-6B98-4132-84B4-C30D81BB819B}" destId="{20B7F48A-4C14-423F-8030-642EAA94E685}" srcOrd="6" destOrd="0" presId="urn:microsoft.com/office/officeart/2005/8/layout/funnel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88EC3-FD6D-4CBC-A5B5-8C25EED4D3F6}">
      <dsp:nvSpPr>
        <dsp:cNvPr id="0" name=""/>
        <dsp:cNvSpPr/>
      </dsp:nvSpPr>
      <dsp:spPr>
        <a:xfrm rot="5400000">
          <a:off x="300557" y="2562715"/>
          <a:ext cx="900397" cy="1498240"/>
        </a:xfrm>
        <a:prstGeom prst="corner">
          <a:avLst>
            <a:gd name="adj1" fmla="val 16120"/>
            <a:gd name="adj2" fmla="val 1611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53C2E-3986-47A3-B099-238E42ECB07D}">
      <dsp:nvSpPr>
        <dsp:cNvPr id="0" name=""/>
        <dsp:cNvSpPr/>
      </dsp:nvSpPr>
      <dsp:spPr>
        <a:xfrm>
          <a:off x="150258" y="3010366"/>
          <a:ext cx="1352620" cy="118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Identity</a:t>
          </a:r>
        </a:p>
      </dsp:txBody>
      <dsp:txXfrm>
        <a:off x="150258" y="3010366"/>
        <a:ext cx="1352620" cy="1185650"/>
      </dsp:txXfrm>
    </dsp:sp>
    <dsp:sp modelId="{C7A49DEC-F0C9-4D9B-BF1E-E90166BECFAB}">
      <dsp:nvSpPr>
        <dsp:cNvPr id="0" name=""/>
        <dsp:cNvSpPr/>
      </dsp:nvSpPr>
      <dsp:spPr>
        <a:xfrm>
          <a:off x="1247667" y="2452413"/>
          <a:ext cx="255211" cy="255211"/>
        </a:xfrm>
        <a:prstGeom prst="triangle">
          <a:avLst>
            <a:gd name="adj" fmla="val 10000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53643-DE6D-4607-9066-980CEB809626}">
      <dsp:nvSpPr>
        <dsp:cNvPr id="0" name=""/>
        <dsp:cNvSpPr/>
      </dsp:nvSpPr>
      <dsp:spPr>
        <a:xfrm rot="5400000">
          <a:off x="1956428" y="2152968"/>
          <a:ext cx="900397" cy="1498240"/>
        </a:xfrm>
        <a:prstGeom prst="corner">
          <a:avLst>
            <a:gd name="adj1" fmla="val 16120"/>
            <a:gd name="adj2" fmla="val 1611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F98A0-BF56-4B42-9297-86E7C42D6488}">
      <dsp:nvSpPr>
        <dsp:cNvPr id="0" name=""/>
        <dsp:cNvSpPr/>
      </dsp:nvSpPr>
      <dsp:spPr>
        <a:xfrm>
          <a:off x="1806130" y="2600619"/>
          <a:ext cx="1352620" cy="118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Device </a:t>
          </a:r>
        </a:p>
      </dsp:txBody>
      <dsp:txXfrm>
        <a:off x="1806130" y="2600619"/>
        <a:ext cx="1352620" cy="1185650"/>
      </dsp:txXfrm>
    </dsp:sp>
    <dsp:sp modelId="{610F7E8A-70AB-4423-B050-3EA7689CDFFD}">
      <dsp:nvSpPr>
        <dsp:cNvPr id="0" name=""/>
        <dsp:cNvSpPr/>
      </dsp:nvSpPr>
      <dsp:spPr>
        <a:xfrm>
          <a:off x="2903538" y="2042666"/>
          <a:ext cx="255211" cy="255211"/>
        </a:xfrm>
        <a:prstGeom prst="triangle">
          <a:avLst>
            <a:gd name="adj" fmla="val 10000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6795B-5074-4877-829D-DFF2349AE06B}">
      <dsp:nvSpPr>
        <dsp:cNvPr id="0" name=""/>
        <dsp:cNvSpPr/>
      </dsp:nvSpPr>
      <dsp:spPr>
        <a:xfrm rot="5400000">
          <a:off x="3612300" y="1743221"/>
          <a:ext cx="900397" cy="1498240"/>
        </a:xfrm>
        <a:prstGeom prst="corner">
          <a:avLst>
            <a:gd name="adj1" fmla="val 16120"/>
            <a:gd name="adj2" fmla="val 1611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5DADE-C8E2-4885-BE6C-F7518B2E46DE}">
      <dsp:nvSpPr>
        <dsp:cNvPr id="0" name=""/>
        <dsp:cNvSpPr/>
      </dsp:nvSpPr>
      <dsp:spPr>
        <a:xfrm>
          <a:off x="3462001" y="2190872"/>
          <a:ext cx="1352620" cy="118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Network </a:t>
          </a:r>
        </a:p>
      </dsp:txBody>
      <dsp:txXfrm>
        <a:off x="3462001" y="2190872"/>
        <a:ext cx="1352620" cy="1185650"/>
      </dsp:txXfrm>
    </dsp:sp>
    <dsp:sp modelId="{C7B65BAD-CC25-42FE-A304-CB7D80E2A5A1}">
      <dsp:nvSpPr>
        <dsp:cNvPr id="0" name=""/>
        <dsp:cNvSpPr/>
      </dsp:nvSpPr>
      <dsp:spPr>
        <a:xfrm>
          <a:off x="4559410" y="1632919"/>
          <a:ext cx="255211" cy="255211"/>
        </a:xfrm>
        <a:prstGeom prst="triangle">
          <a:avLst>
            <a:gd name="adj" fmla="val 10000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E397E-8510-43FF-82BE-61BFC47A411C}">
      <dsp:nvSpPr>
        <dsp:cNvPr id="0" name=""/>
        <dsp:cNvSpPr/>
      </dsp:nvSpPr>
      <dsp:spPr>
        <a:xfrm rot="5400000">
          <a:off x="5268171" y="1333474"/>
          <a:ext cx="900397" cy="1498240"/>
        </a:xfrm>
        <a:prstGeom prst="corner">
          <a:avLst>
            <a:gd name="adj1" fmla="val 16120"/>
            <a:gd name="adj2" fmla="val 1611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0BFBA-2ABB-4538-B18D-76A48F47D2F4}">
      <dsp:nvSpPr>
        <dsp:cNvPr id="0" name=""/>
        <dsp:cNvSpPr/>
      </dsp:nvSpPr>
      <dsp:spPr>
        <a:xfrm>
          <a:off x="5117872" y="1781125"/>
          <a:ext cx="1352620" cy="118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Application</a:t>
          </a:r>
        </a:p>
      </dsp:txBody>
      <dsp:txXfrm>
        <a:off x="5117872" y="1781125"/>
        <a:ext cx="1352620" cy="1185650"/>
      </dsp:txXfrm>
    </dsp:sp>
    <dsp:sp modelId="{7BD4E940-24E6-429B-8098-773C6D72F4AB}">
      <dsp:nvSpPr>
        <dsp:cNvPr id="0" name=""/>
        <dsp:cNvSpPr/>
      </dsp:nvSpPr>
      <dsp:spPr>
        <a:xfrm>
          <a:off x="6215281" y="1223172"/>
          <a:ext cx="255211" cy="255211"/>
        </a:xfrm>
        <a:prstGeom prst="triangle">
          <a:avLst>
            <a:gd name="adj" fmla="val 10000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DB7AB-7777-4FBC-BC69-83FA832D4846}">
      <dsp:nvSpPr>
        <dsp:cNvPr id="0" name=""/>
        <dsp:cNvSpPr/>
      </dsp:nvSpPr>
      <dsp:spPr>
        <a:xfrm rot="5400000">
          <a:off x="6924042" y="923727"/>
          <a:ext cx="900397" cy="1498240"/>
        </a:xfrm>
        <a:prstGeom prst="corner">
          <a:avLst>
            <a:gd name="adj1" fmla="val 16120"/>
            <a:gd name="adj2" fmla="val 16110"/>
          </a:avLst>
        </a:prstGeom>
        <a:solidFill>
          <a:srgbClr val="0067B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E67F-E452-43FD-9DB3-454125428BEE}">
      <dsp:nvSpPr>
        <dsp:cNvPr id="0" name=""/>
        <dsp:cNvSpPr/>
      </dsp:nvSpPr>
      <dsp:spPr>
        <a:xfrm>
          <a:off x="6773744" y="1371378"/>
          <a:ext cx="1352620" cy="118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dirty="0"/>
            <a:t>Data</a:t>
          </a:r>
        </a:p>
      </dsp:txBody>
      <dsp:txXfrm>
        <a:off x="6773744" y="1371378"/>
        <a:ext cx="1352620" cy="1185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32A11-FD41-4E52-9205-4CEA534A13C6}">
      <dsp:nvSpPr>
        <dsp:cNvPr id="0" name=""/>
        <dsp:cNvSpPr/>
      </dsp:nvSpPr>
      <dsp:spPr>
        <a:xfrm>
          <a:off x="1493102" y="166898"/>
          <a:ext cx="2674597" cy="105113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4B6E2-01EF-4CFA-BC82-71D5A98ABB39}">
      <dsp:nvSpPr>
        <dsp:cNvPr id="0" name=""/>
        <dsp:cNvSpPr/>
      </dsp:nvSpPr>
      <dsp:spPr>
        <a:xfrm>
          <a:off x="2525127" y="2758605"/>
          <a:ext cx="595312" cy="381000"/>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7B822-E732-49EE-8F49-FF876BBE0637}">
      <dsp:nvSpPr>
        <dsp:cNvPr id="0" name=""/>
        <dsp:cNvSpPr/>
      </dsp:nvSpPr>
      <dsp:spPr>
        <a:xfrm>
          <a:off x="1394033" y="3063405"/>
          <a:ext cx="2857500" cy="71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AU" sz="2500" kern="1200" dirty="0"/>
            <a:t>ZERO TRUST</a:t>
          </a:r>
        </a:p>
      </dsp:txBody>
      <dsp:txXfrm>
        <a:off x="1394033" y="3063405"/>
        <a:ext cx="2857500" cy="714375"/>
      </dsp:txXfrm>
    </dsp:sp>
    <dsp:sp modelId="{42EE31B7-D666-4961-A568-D16598811E80}">
      <dsp:nvSpPr>
        <dsp:cNvPr id="0" name=""/>
        <dsp:cNvSpPr/>
      </dsp:nvSpPr>
      <dsp:spPr>
        <a:xfrm>
          <a:off x="2398921" y="1295565"/>
          <a:ext cx="1071562" cy="1071562"/>
        </a:xfrm>
        <a:prstGeom prst="ellipse">
          <a:avLst/>
        </a:prstGeom>
        <a:solidFill>
          <a:srgbClr val="0067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t>Analytics &amp; Threat Intel</a:t>
          </a:r>
        </a:p>
      </dsp:txBody>
      <dsp:txXfrm>
        <a:off x="2555848" y="1452492"/>
        <a:ext cx="757708" cy="757708"/>
      </dsp:txXfrm>
    </dsp:sp>
    <dsp:sp modelId="{CA7CE4AA-6874-4B3B-8EAD-8F3FECCD2690}">
      <dsp:nvSpPr>
        <dsp:cNvPr id="0" name=""/>
        <dsp:cNvSpPr/>
      </dsp:nvSpPr>
      <dsp:spPr>
        <a:xfrm>
          <a:off x="1632158" y="491654"/>
          <a:ext cx="1071562" cy="1071562"/>
        </a:xfrm>
        <a:prstGeom prst="ellipse">
          <a:avLst/>
        </a:prstGeom>
        <a:solidFill>
          <a:srgbClr val="0067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t>Conditional Access</a:t>
          </a:r>
        </a:p>
      </dsp:txBody>
      <dsp:txXfrm>
        <a:off x="1789085" y="648581"/>
        <a:ext cx="757708" cy="757708"/>
      </dsp:txXfrm>
    </dsp:sp>
    <dsp:sp modelId="{BF256EC7-01E3-4C2D-8C7F-DDA40E54A8D3}">
      <dsp:nvSpPr>
        <dsp:cNvPr id="0" name=""/>
        <dsp:cNvSpPr/>
      </dsp:nvSpPr>
      <dsp:spPr>
        <a:xfrm>
          <a:off x="2727533" y="232574"/>
          <a:ext cx="1071562" cy="1071562"/>
        </a:xfrm>
        <a:prstGeom prst="ellipse">
          <a:avLst/>
        </a:prstGeom>
        <a:solidFill>
          <a:srgbClr val="0067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t>Policy Engine</a:t>
          </a:r>
        </a:p>
      </dsp:txBody>
      <dsp:txXfrm>
        <a:off x="2884460" y="389501"/>
        <a:ext cx="757708" cy="757708"/>
      </dsp:txXfrm>
    </dsp:sp>
    <dsp:sp modelId="{20B7F48A-4C14-423F-8030-642EAA94E685}">
      <dsp:nvSpPr>
        <dsp:cNvPr id="0" name=""/>
        <dsp:cNvSpPr/>
      </dsp:nvSpPr>
      <dsp:spPr>
        <a:xfrm>
          <a:off x="1331663" y="32220"/>
          <a:ext cx="2963971" cy="2633369"/>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57F14-E657-47A2-B2FB-AA956D359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CCE68BCC-B7F6-4293-B21E-96D78CAD42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83A538-C83A-419D-B22E-6ACDE0A562E4}" type="datetimeFigureOut">
              <a:rPr lang="en-AU" smtClean="0"/>
              <a:t>11/10/2021</a:t>
            </a:fld>
            <a:endParaRPr lang="en-AU"/>
          </a:p>
        </p:txBody>
      </p:sp>
      <p:sp>
        <p:nvSpPr>
          <p:cNvPr id="4" name="Footer Placeholder 3">
            <a:extLst>
              <a:ext uri="{FF2B5EF4-FFF2-40B4-BE49-F238E27FC236}">
                <a16:creationId xmlns:a16="http://schemas.microsoft.com/office/drawing/2014/main" id="{221E502F-8BE1-4DAF-858F-B653C36072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B8CD19BB-C5AC-4BA4-BD1D-D9A6C0D610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D04C60-0E7C-441D-9DC2-CDBEBCA059E6}" type="slidenum">
              <a:rPr lang="en-AU" smtClean="0"/>
              <a:t>‹#›</a:t>
            </a:fld>
            <a:endParaRPr lang="en-AU"/>
          </a:p>
        </p:txBody>
      </p:sp>
    </p:spTree>
    <p:extLst>
      <p:ext uri="{BB962C8B-B14F-4D97-AF65-F5344CB8AC3E}">
        <p14:creationId xmlns:p14="http://schemas.microsoft.com/office/powerpoint/2010/main" val="33355712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C026A-37CB-459E-897A-5042343C6F8D}" type="datetimeFigureOut">
              <a:rPr lang="en-AU" smtClean="0"/>
              <a:t>11/10/2021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834C9-8113-42ED-912D-6F64AEB04D92}" type="slidenum">
              <a:rPr lang="en-AU" smtClean="0"/>
              <a:t>‹#›</a:t>
            </a:fld>
            <a:endParaRPr lang="en-AU"/>
          </a:p>
        </p:txBody>
      </p:sp>
    </p:spTree>
    <p:extLst>
      <p:ext uri="{BB962C8B-B14F-4D97-AF65-F5344CB8AC3E}">
        <p14:creationId xmlns:p14="http://schemas.microsoft.com/office/powerpoint/2010/main" val="38070715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BC10-8885-448A-9C2C-326C9A49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5B1C088-AF11-4B94-85D5-591B5B3CD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B14B566-124B-4AE4-8F6E-C3F747E52856}"/>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C3436D97-C2B8-4421-8A2E-E66BE1DBFC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A9E127-3949-4973-BC8F-9200918D71FF}"/>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87531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DF84-463E-4AB2-9D8C-C243949C7B1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259E6A-B402-4751-A110-4302187FF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0B2D08-301B-458E-BE4A-5B4CA2372247}"/>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F4BE1C33-62A0-47B8-8205-24C437DAE5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E0BD52-CA9D-44D2-95BD-7211F084C67F}"/>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56811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DF03F-7768-4BAD-9420-86D3B59A5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810F8B2-6D03-4FBB-8731-155C07E4BD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5A1D71-B500-431C-AA48-1D92A4CB46DF}"/>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700CCDF6-235D-4981-9A62-C9F48BA622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C1C069-06FD-467D-80A0-88F4E8EF741F}"/>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135002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D76E-D782-4B04-A1B5-33B1030E343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8D7B5D1-7DFB-4E2A-8427-3DA37B8CF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DB9FA1-4F90-438D-B50C-CE40EC7FAC0B}"/>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4FF12577-C257-4611-9C38-581E9C65AD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A9FEAE-B68C-489A-8671-81A00DC146CE}"/>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22195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D4D-A517-4BEA-8F8B-06BD13509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5C0607-AF93-4FDE-9623-3F201453F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7098C-9EA5-4BC3-8AB7-730B1468688F}"/>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6E84C002-3BAF-47D0-9509-0EE98C0B87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7F2D35-595A-4DC9-8751-EB7815B0B5CD}"/>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305421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F040-CAD2-4D90-8DE3-48A6066EE78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0AC1C8-5A41-438B-9F85-7C3785BE3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D7D151-8027-4307-A8E0-886C4C292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23AA8B1-9B59-4D06-A61E-E9915385CE3C}"/>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6" name="Footer Placeholder 5">
            <a:extLst>
              <a:ext uri="{FF2B5EF4-FFF2-40B4-BE49-F238E27FC236}">
                <a16:creationId xmlns:a16="http://schemas.microsoft.com/office/drawing/2014/main" id="{8E1AEC8A-3268-4E30-96F6-871F00B192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672D55-25C3-4E6C-84DB-1FE5437B5909}"/>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244657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FBDD-0889-4F56-9970-D12A917CDF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73FE1B0-8ADD-4B9F-A2A4-E34C11306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8DE23-D5B9-4169-ADAC-4E4C2463B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476E49F-89B4-4D75-BA0C-48D9B9224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1F71E-694D-422C-A4F2-5233E5293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934CDAD-4339-4A83-801C-51F98B776314}"/>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8" name="Footer Placeholder 7">
            <a:extLst>
              <a:ext uri="{FF2B5EF4-FFF2-40B4-BE49-F238E27FC236}">
                <a16:creationId xmlns:a16="http://schemas.microsoft.com/office/drawing/2014/main" id="{30E0B5AF-8E27-446C-95BD-FB8FA0FF479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8D22043-F589-4A1F-B94F-532A61F686BF}"/>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160067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9ACC-1F59-4380-A2EA-44F7498F64E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6CAEC8B-83D8-4273-8BFC-BB576C7645ED}"/>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4" name="Footer Placeholder 3">
            <a:extLst>
              <a:ext uri="{FF2B5EF4-FFF2-40B4-BE49-F238E27FC236}">
                <a16:creationId xmlns:a16="http://schemas.microsoft.com/office/drawing/2014/main" id="{1800118C-8479-4D39-814B-9429ACE011E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FB9F1FA-E391-4B3D-87A1-F6411143BC89}"/>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56083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5E838-06AF-47AE-9DF7-2191AA4BB49E}"/>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3" name="Footer Placeholder 2">
            <a:extLst>
              <a:ext uri="{FF2B5EF4-FFF2-40B4-BE49-F238E27FC236}">
                <a16:creationId xmlns:a16="http://schemas.microsoft.com/office/drawing/2014/main" id="{5492539D-58B9-4D2C-881B-E575326DF98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58E624A-3CFD-4BC0-BB52-FA66C4639B9E}"/>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272680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8FB8-9D92-476A-94F8-010E6FE72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6271D50-44B5-42AB-B4EE-52992E7FB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118941E-2D8B-4C5C-BBF0-1233C484A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144BD-B68B-4204-BD0F-A13AA19204AA}"/>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6" name="Footer Placeholder 5">
            <a:extLst>
              <a:ext uri="{FF2B5EF4-FFF2-40B4-BE49-F238E27FC236}">
                <a16:creationId xmlns:a16="http://schemas.microsoft.com/office/drawing/2014/main" id="{C76104A8-CBC9-480D-A55D-3FFCCC3AA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48EEAC9-ED5B-4C20-A230-BF0A3A21F035}"/>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17316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D6B9-7B88-44E5-9FEF-4CC6697D4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D6BE7DD-A097-42C9-8000-F19E1FE00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9734F16-7456-4FF9-8518-23943CEDF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6077A-186F-480B-B77C-12047DE16325}"/>
              </a:ext>
            </a:extLst>
          </p:cNvPr>
          <p:cNvSpPr>
            <a:spLocks noGrp="1"/>
          </p:cNvSpPr>
          <p:nvPr>
            <p:ph type="dt" sz="half" idx="10"/>
          </p:nvPr>
        </p:nvSpPr>
        <p:spPr/>
        <p:txBody>
          <a:bodyPr/>
          <a:lstStyle/>
          <a:p>
            <a:fld id="{13E0FC2C-9DB0-4BE7-B60D-AC9E71D4755F}" type="datetimeFigureOut">
              <a:rPr lang="en-AU" smtClean="0"/>
              <a:t>11/10/2021</a:t>
            </a:fld>
            <a:endParaRPr lang="en-AU"/>
          </a:p>
        </p:txBody>
      </p:sp>
      <p:sp>
        <p:nvSpPr>
          <p:cNvPr id="6" name="Footer Placeholder 5">
            <a:extLst>
              <a:ext uri="{FF2B5EF4-FFF2-40B4-BE49-F238E27FC236}">
                <a16:creationId xmlns:a16="http://schemas.microsoft.com/office/drawing/2014/main" id="{D188799A-6238-4A61-A788-8DD2A65DD83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15FEB31-1C4D-4B92-9679-701F569D0E8D}"/>
              </a:ext>
            </a:extLst>
          </p:cNvPr>
          <p:cNvSpPr>
            <a:spLocks noGrp="1"/>
          </p:cNvSpPr>
          <p:nvPr>
            <p:ph type="sldNum" sz="quarter" idx="12"/>
          </p:nvPr>
        </p:nvSpPr>
        <p:spPr/>
        <p:txBody>
          <a:bodyPr/>
          <a:lstStyle/>
          <a:p>
            <a:fld id="{8E363664-EF2B-424E-806F-21FB53FF4F61}" type="slidenum">
              <a:rPr lang="en-AU" smtClean="0"/>
              <a:t>‹#›</a:t>
            </a:fld>
            <a:endParaRPr lang="en-AU"/>
          </a:p>
        </p:txBody>
      </p:sp>
    </p:spTree>
    <p:extLst>
      <p:ext uri="{BB962C8B-B14F-4D97-AF65-F5344CB8AC3E}">
        <p14:creationId xmlns:p14="http://schemas.microsoft.com/office/powerpoint/2010/main" val="387121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F6EBC-BA93-4B89-8857-2D65237E6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BAA9F0-DCB3-41CF-BC48-5A712B410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06FB50-9A27-4162-BED3-B41E43D8E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0FC2C-9DB0-4BE7-B60D-AC9E71D4755F}" type="datetimeFigureOut">
              <a:rPr lang="en-AU" smtClean="0"/>
              <a:t>11/10/2021</a:t>
            </a:fld>
            <a:endParaRPr lang="en-AU"/>
          </a:p>
        </p:txBody>
      </p:sp>
      <p:sp>
        <p:nvSpPr>
          <p:cNvPr id="5" name="Footer Placeholder 4">
            <a:extLst>
              <a:ext uri="{FF2B5EF4-FFF2-40B4-BE49-F238E27FC236}">
                <a16:creationId xmlns:a16="http://schemas.microsoft.com/office/drawing/2014/main" id="{7A3D6807-0ACF-4B67-BDFF-E913759FD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6B2FB3D-B4FC-4F4B-921D-72680E0F9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63664-EF2B-424E-806F-21FB53FF4F61}" type="slidenum">
              <a:rPr lang="en-AU" smtClean="0"/>
              <a:t>‹#›</a:t>
            </a:fld>
            <a:endParaRPr lang="en-AU"/>
          </a:p>
        </p:txBody>
      </p:sp>
    </p:spTree>
    <p:extLst>
      <p:ext uri="{BB962C8B-B14F-4D97-AF65-F5344CB8AC3E}">
        <p14:creationId xmlns:p14="http://schemas.microsoft.com/office/powerpoint/2010/main" val="20331957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sv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7B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C95D-CDCA-4FE3-A23F-6E372CCA5DE3}"/>
              </a:ext>
            </a:extLst>
          </p:cNvPr>
          <p:cNvSpPr>
            <a:spLocks noGrp="1"/>
          </p:cNvSpPr>
          <p:nvPr>
            <p:ph type="ctrTitle"/>
          </p:nvPr>
        </p:nvSpPr>
        <p:spPr>
          <a:xfrm>
            <a:off x="1763607" y="2690834"/>
            <a:ext cx="9295784" cy="833581"/>
          </a:xfrm>
        </p:spPr>
        <p:txBody>
          <a:bodyPr>
            <a:noAutofit/>
          </a:bodyPr>
          <a:lstStyle/>
          <a:p>
            <a:r>
              <a:rPr lang="en-US" altLang="en-US" sz="7200" b="1" dirty="0">
                <a:solidFill>
                  <a:schemeClr val="bg1"/>
                </a:solidFill>
              </a:rPr>
              <a:t>Zero Trust Architecture</a:t>
            </a:r>
            <a:endParaRPr lang="en-AU" sz="7200" b="1" dirty="0">
              <a:solidFill>
                <a:schemeClr val="bg1"/>
              </a:solidFill>
            </a:endParaRPr>
          </a:p>
        </p:txBody>
      </p:sp>
      <p:sp>
        <p:nvSpPr>
          <p:cNvPr id="4" name="Title 1">
            <a:extLst>
              <a:ext uri="{FF2B5EF4-FFF2-40B4-BE49-F238E27FC236}">
                <a16:creationId xmlns:a16="http://schemas.microsoft.com/office/drawing/2014/main" id="{081CBF9D-0BBB-468F-B136-F267E0195248}"/>
              </a:ext>
            </a:extLst>
          </p:cNvPr>
          <p:cNvSpPr txBox="1">
            <a:spLocks/>
          </p:cNvSpPr>
          <p:nvPr/>
        </p:nvSpPr>
        <p:spPr>
          <a:xfrm>
            <a:off x="7680446" y="4735652"/>
            <a:ext cx="3178386" cy="8335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b="1" dirty="0">
                <a:solidFill>
                  <a:schemeClr val="bg1"/>
                </a:solidFill>
              </a:rPr>
              <a:t>Sanam Makadia</a:t>
            </a:r>
            <a:endParaRPr lang="en-AU" sz="3600" b="1" dirty="0">
              <a:solidFill>
                <a:schemeClr val="bg1"/>
              </a:solidFill>
            </a:endParaRPr>
          </a:p>
        </p:txBody>
      </p:sp>
      <mc:AlternateContent xmlns:mc="http://schemas.openxmlformats.org/markup-compatibility/2006">
        <mc:Choice xmlns:am3d="http://schemas.microsoft.com/office/drawing/2017/model3d" Requires="am3d">
          <p:graphicFrame>
            <p:nvGraphicFramePr>
              <p:cNvPr id="3" name="3D Model 2" descr="Closed lock">
                <a:extLst>
                  <a:ext uri="{FF2B5EF4-FFF2-40B4-BE49-F238E27FC236}">
                    <a16:creationId xmlns:a16="http://schemas.microsoft.com/office/drawing/2014/main" id="{C68DE2C7-C8BD-488E-87FE-F2D9056C488B}"/>
                  </a:ext>
                </a:extLst>
              </p:cNvPr>
              <p:cNvGraphicFramePr>
                <a:graphicFrameLocks noChangeAspect="1"/>
              </p:cNvGraphicFramePr>
              <p:nvPr>
                <p:extLst>
                  <p:ext uri="{D42A27DB-BD31-4B8C-83A1-F6EECF244321}">
                    <p14:modId xmlns:p14="http://schemas.microsoft.com/office/powerpoint/2010/main" val="1501360121"/>
                  </p:ext>
                </p:extLst>
              </p:nvPr>
            </p:nvGraphicFramePr>
            <p:xfrm>
              <a:off x="610411" y="990624"/>
              <a:ext cx="1465604" cy="3007345"/>
            </p:xfrm>
            <a:graphic>
              <a:graphicData uri="http://schemas.microsoft.com/office/drawing/2017/model3d">
                <am3d:model3d r:embed="rId2">
                  <am3d:spPr>
                    <a:xfrm>
                      <a:off x="0" y="0"/>
                      <a:ext cx="1465604" cy="3007345"/>
                    </a:xfrm>
                    <a:prstGeom prst="rect">
                      <a:avLst/>
                    </a:prstGeom>
                  </am3d:spPr>
                  <am3d:camera>
                    <am3d:pos x="0" y="0" z="56011935"/>
                    <am3d:up dx="0" dy="36000000" dz="0"/>
                    <am3d:lookAt x="0" y="0" z="0"/>
                    <am3d:perspective fov="2700000"/>
                  </am3d:camera>
                  <am3d:trans>
                    <am3d:meterPerModelUnit n="3525389" d="1000000"/>
                    <am3d:preTrans dx="0" dy="-18000000" dz="0"/>
                    <am3d:scale>
                      <am3d:sx n="1000000" d="1000000"/>
                      <am3d:sy n="1000000" d="1000000"/>
                      <am3d:sz n="1000000" d="1000000"/>
                    </am3d:scale>
                    <am3d:rot ax="1230147" ay="2803016" az="913659"/>
                    <am3d:postTrans dx="0" dy="0" dz="0"/>
                  </am3d:trans>
                  <am3d:raster rName="Office3DRenderer" rVer="16.0.8326">
                    <am3d:blip r:embed="rId3"/>
                  </am3d:raster>
                  <am3d:objViewport viewportSz="31215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Closed lock">
                <a:extLst>
                  <a:ext uri="{FF2B5EF4-FFF2-40B4-BE49-F238E27FC236}">
                    <a16:creationId xmlns:a16="http://schemas.microsoft.com/office/drawing/2014/main" id="{C68DE2C7-C8BD-488E-87FE-F2D9056C488B}"/>
                  </a:ext>
                </a:extLst>
              </p:cNvPr>
              <p:cNvPicPr>
                <a:picLocks noGrp="1" noRot="1" noChangeAspect="1" noMove="1" noResize="1" noEditPoints="1" noAdjustHandles="1" noChangeArrowheads="1" noChangeShapeType="1" noCrop="1"/>
              </p:cNvPicPr>
              <p:nvPr/>
            </p:nvPicPr>
            <p:blipFill>
              <a:blip r:embed="rId3"/>
              <a:stretch>
                <a:fillRect/>
              </a:stretch>
            </p:blipFill>
            <p:spPr>
              <a:xfrm>
                <a:off x="610411" y="990624"/>
                <a:ext cx="1465604" cy="3007345"/>
              </a:xfrm>
              <a:prstGeom prst="rect">
                <a:avLst/>
              </a:prstGeom>
            </p:spPr>
          </p:pic>
        </mc:Fallback>
      </mc:AlternateContent>
      <p:pic>
        <p:nvPicPr>
          <p:cNvPr id="6" name="Graphic 5" descr="A grid with small circles">
            <a:extLst>
              <a:ext uri="{FF2B5EF4-FFF2-40B4-BE49-F238E27FC236}">
                <a16:creationId xmlns:a16="http://schemas.microsoft.com/office/drawing/2014/main" id="{6F9231F3-9183-494A-80F7-FB77DAA4C7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0045" y="-742784"/>
            <a:ext cx="4244820" cy="4244820"/>
          </a:xfrm>
          <a:prstGeom prst="rect">
            <a:avLst/>
          </a:prstGeom>
        </p:spPr>
      </p:pic>
    </p:spTree>
    <p:extLst>
      <p:ext uri="{BB962C8B-B14F-4D97-AF65-F5344CB8AC3E}">
        <p14:creationId xmlns:p14="http://schemas.microsoft.com/office/powerpoint/2010/main" val="10071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82E523-B894-473F-8220-1EBBDDB208A8}"/>
              </a:ext>
            </a:extLst>
          </p:cNvPr>
          <p:cNvSpPr txBox="1"/>
          <p:nvPr/>
        </p:nvSpPr>
        <p:spPr>
          <a:xfrm>
            <a:off x="404240" y="1640409"/>
            <a:ext cx="11534776" cy="492443"/>
          </a:xfrm>
          <a:prstGeom prst="rect">
            <a:avLst/>
          </a:prstGeom>
          <a:noFill/>
        </p:spPr>
        <p:txBody>
          <a:bodyPr wrap="square">
            <a:spAutoFit/>
          </a:bodyPr>
          <a:lstStyle/>
          <a:p>
            <a:pPr algn="l"/>
            <a:r>
              <a:rPr lang="en-US" sz="2600" b="1" i="0" dirty="0">
                <a:solidFill>
                  <a:srgbClr val="24292E"/>
                </a:solidFill>
                <a:effectLst/>
                <a:latin typeface="-apple-system"/>
              </a:rPr>
              <a:t>Google: BeyondCorp  - </a:t>
            </a:r>
            <a:r>
              <a:rPr lang="en-US" sz="2600" b="1" i="0" dirty="0">
                <a:solidFill>
                  <a:srgbClr val="005DAA"/>
                </a:solidFill>
                <a:effectLst/>
                <a:latin typeface="-apple-system"/>
              </a:rPr>
              <a:t>Google's implementation of the zero-trust security model</a:t>
            </a:r>
          </a:p>
        </p:txBody>
      </p:sp>
      <p:sp>
        <p:nvSpPr>
          <p:cNvPr id="4" name="TextBox 3">
            <a:extLst>
              <a:ext uri="{FF2B5EF4-FFF2-40B4-BE49-F238E27FC236}">
                <a16:creationId xmlns:a16="http://schemas.microsoft.com/office/drawing/2014/main" id="{A3EE8B42-8101-424A-BD78-34CF71A3B06D}"/>
              </a:ext>
            </a:extLst>
          </p:cNvPr>
          <p:cNvSpPr txBox="1"/>
          <p:nvPr/>
        </p:nvSpPr>
        <p:spPr>
          <a:xfrm>
            <a:off x="504824" y="2289297"/>
            <a:ext cx="10582276" cy="2031325"/>
          </a:xfrm>
          <a:prstGeom prst="rect">
            <a:avLst/>
          </a:prstGeom>
          <a:noFill/>
        </p:spPr>
        <p:txBody>
          <a:bodyPr wrap="square">
            <a:spAutoFit/>
          </a:bodyPr>
          <a:lstStyle/>
          <a:p>
            <a:pPr algn="l"/>
            <a:r>
              <a:rPr lang="en-US" b="0" i="0" dirty="0">
                <a:effectLst/>
                <a:latin typeface="Roboto"/>
              </a:rPr>
              <a:t>BeyondCorp has three core principles:</a:t>
            </a:r>
          </a:p>
          <a:p>
            <a:pPr algn="l">
              <a:buFont typeface="Arial" panose="020B0604020202020204" pitchFamily="34" charset="0"/>
              <a:buChar char="•"/>
            </a:pPr>
            <a:r>
              <a:rPr lang="en-US" b="0" i="0" dirty="0">
                <a:effectLst/>
                <a:latin typeface="Roboto"/>
              </a:rPr>
              <a:t>    Connecting from a particular network does not determine which service you can access.</a:t>
            </a:r>
          </a:p>
          <a:p>
            <a:pPr algn="l">
              <a:buFont typeface="Arial" panose="020B0604020202020204" pitchFamily="34" charset="0"/>
              <a:buChar char="•"/>
            </a:pPr>
            <a:endParaRPr lang="en-US" b="0" i="0" dirty="0">
              <a:effectLst/>
              <a:latin typeface="Roboto"/>
            </a:endParaRPr>
          </a:p>
          <a:p>
            <a:pPr algn="l">
              <a:buFont typeface="Arial" panose="020B0604020202020204" pitchFamily="34" charset="0"/>
              <a:buChar char="•"/>
            </a:pPr>
            <a:r>
              <a:rPr lang="en-US" b="0" i="0" dirty="0">
                <a:effectLst/>
                <a:latin typeface="Roboto"/>
              </a:rPr>
              <a:t>    Access to services is granted based on what the infrastructure knows about you and your device.</a:t>
            </a:r>
          </a:p>
          <a:p>
            <a:pPr algn="l">
              <a:buFont typeface="Arial" panose="020B0604020202020204" pitchFamily="34" charset="0"/>
              <a:buChar char="•"/>
            </a:pPr>
            <a:endParaRPr lang="en-US" b="0" i="0" dirty="0">
              <a:effectLst/>
              <a:latin typeface="Roboto"/>
            </a:endParaRPr>
          </a:p>
          <a:p>
            <a:pPr algn="l">
              <a:buFont typeface="Arial" panose="020B0604020202020204" pitchFamily="34" charset="0"/>
              <a:buChar char="•"/>
            </a:pPr>
            <a:r>
              <a:rPr lang="en-US" b="0" i="0" dirty="0">
                <a:effectLst/>
                <a:latin typeface="Roboto"/>
              </a:rPr>
              <a:t>    All access to services must be authenticated, authorized and encrypted for every request (not just</a:t>
            </a:r>
          </a:p>
          <a:p>
            <a:pPr algn="l"/>
            <a:r>
              <a:rPr lang="en-US" dirty="0">
                <a:latin typeface="Roboto"/>
              </a:rPr>
              <a:t> </a:t>
            </a:r>
            <a:r>
              <a:rPr lang="en-US" b="0" i="0" dirty="0">
                <a:effectLst/>
                <a:latin typeface="Roboto"/>
              </a:rPr>
              <a:t>    the initial access).</a:t>
            </a:r>
          </a:p>
        </p:txBody>
      </p:sp>
      <p:pic>
        <p:nvPicPr>
          <p:cNvPr id="3" name="Picture 2">
            <a:extLst>
              <a:ext uri="{FF2B5EF4-FFF2-40B4-BE49-F238E27FC236}">
                <a16:creationId xmlns:a16="http://schemas.microsoft.com/office/drawing/2014/main" id="{A817A56D-C16E-44FF-BE2B-4E3B15F7FCD3}"/>
              </a:ext>
            </a:extLst>
          </p:cNvPr>
          <p:cNvPicPr>
            <a:picLocks noChangeAspect="1"/>
          </p:cNvPicPr>
          <p:nvPr/>
        </p:nvPicPr>
        <p:blipFill>
          <a:blip r:embed="rId2"/>
          <a:stretch>
            <a:fillRect/>
          </a:stretch>
        </p:blipFill>
        <p:spPr>
          <a:xfrm>
            <a:off x="1767603" y="3937950"/>
            <a:ext cx="8056717" cy="2938522"/>
          </a:xfrm>
          <a:prstGeom prst="rect">
            <a:avLst/>
          </a:prstGeom>
        </p:spPr>
      </p:pic>
      <p:sp>
        <p:nvSpPr>
          <p:cNvPr id="5" name="Title 1">
            <a:extLst>
              <a:ext uri="{FF2B5EF4-FFF2-40B4-BE49-F238E27FC236}">
                <a16:creationId xmlns:a16="http://schemas.microsoft.com/office/drawing/2014/main" id="{FBCECC2D-08D3-494E-9CC1-3754C7057E0C}"/>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6" name="Graphic 5" descr="A grid with small circles">
            <a:extLst>
              <a:ext uri="{FF2B5EF4-FFF2-40B4-BE49-F238E27FC236}">
                <a16:creationId xmlns:a16="http://schemas.microsoft.com/office/drawing/2014/main" id="{9EAEAEBB-76AF-42F6-B4FD-42BB4C9C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13950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82E523-B894-473F-8220-1EBBDDB208A8}"/>
              </a:ext>
            </a:extLst>
          </p:cNvPr>
          <p:cNvSpPr txBox="1"/>
          <p:nvPr/>
        </p:nvSpPr>
        <p:spPr>
          <a:xfrm>
            <a:off x="320202" y="3552071"/>
            <a:ext cx="4159434" cy="954107"/>
          </a:xfrm>
          <a:prstGeom prst="rect">
            <a:avLst/>
          </a:prstGeom>
          <a:noFill/>
        </p:spPr>
        <p:txBody>
          <a:bodyPr wrap="square">
            <a:spAutoFit/>
          </a:bodyPr>
          <a:lstStyle/>
          <a:p>
            <a:pPr algn="l"/>
            <a:r>
              <a:rPr lang="en-US" sz="2800" b="1" i="0" dirty="0">
                <a:solidFill>
                  <a:srgbClr val="24292E"/>
                </a:solidFill>
                <a:effectLst/>
                <a:latin typeface="-apple-system"/>
              </a:rPr>
              <a:t>BeyondCorp architecture design principles</a:t>
            </a:r>
          </a:p>
        </p:txBody>
      </p:sp>
      <p:pic>
        <p:nvPicPr>
          <p:cNvPr id="2" name="Picture 1">
            <a:extLst>
              <a:ext uri="{FF2B5EF4-FFF2-40B4-BE49-F238E27FC236}">
                <a16:creationId xmlns:a16="http://schemas.microsoft.com/office/drawing/2014/main" id="{7E006C66-0F5B-4379-B318-CBEAC958357A}"/>
              </a:ext>
            </a:extLst>
          </p:cNvPr>
          <p:cNvPicPr>
            <a:picLocks noChangeAspect="1"/>
          </p:cNvPicPr>
          <p:nvPr/>
        </p:nvPicPr>
        <p:blipFill>
          <a:blip r:embed="rId2"/>
          <a:stretch>
            <a:fillRect/>
          </a:stretch>
        </p:blipFill>
        <p:spPr>
          <a:xfrm>
            <a:off x="4121343" y="1820701"/>
            <a:ext cx="7750455" cy="4968015"/>
          </a:xfrm>
          <a:prstGeom prst="rect">
            <a:avLst/>
          </a:prstGeom>
        </p:spPr>
      </p:pic>
      <p:sp>
        <p:nvSpPr>
          <p:cNvPr id="4" name="Title 1">
            <a:extLst>
              <a:ext uri="{FF2B5EF4-FFF2-40B4-BE49-F238E27FC236}">
                <a16:creationId xmlns:a16="http://schemas.microsoft.com/office/drawing/2014/main" id="{C5A68FCA-6F72-40B4-A378-9DD66609E972}"/>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5" name="Graphic 4" descr="A grid with small circles">
            <a:extLst>
              <a:ext uri="{FF2B5EF4-FFF2-40B4-BE49-F238E27FC236}">
                <a16:creationId xmlns:a16="http://schemas.microsoft.com/office/drawing/2014/main" id="{87AFD31D-A700-4ABE-BD71-FDC668702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190875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F8CBC-0A7B-4070-8FDF-C83DB88BBC1E}"/>
              </a:ext>
            </a:extLst>
          </p:cNvPr>
          <p:cNvPicPr>
            <a:picLocks noChangeAspect="1"/>
          </p:cNvPicPr>
          <p:nvPr/>
        </p:nvPicPr>
        <p:blipFill>
          <a:blip r:embed="rId2"/>
          <a:stretch>
            <a:fillRect/>
          </a:stretch>
        </p:blipFill>
        <p:spPr>
          <a:xfrm>
            <a:off x="1470025" y="1675579"/>
            <a:ext cx="9251950" cy="5100360"/>
          </a:xfrm>
          <a:prstGeom prst="rect">
            <a:avLst/>
          </a:prstGeom>
        </p:spPr>
      </p:pic>
      <p:sp>
        <p:nvSpPr>
          <p:cNvPr id="3" name="Title 1">
            <a:extLst>
              <a:ext uri="{FF2B5EF4-FFF2-40B4-BE49-F238E27FC236}">
                <a16:creationId xmlns:a16="http://schemas.microsoft.com/office/drawing/2014/main" id="{D1ECC76D-3EDE-41EC-804B-4D7A79228DD5}"/>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5" name="Graphic 4" descr="A grid with small circles">
            <a:extLst>
              <a:ext uri="{FF2B5EF4-FFF2-40B4-BE49-F238E27FC236}">
                <a16:creationId xmlns:a16="http://schemas.microsoft.com/office/drawing/2014/main" id="{8B1051ED-CF96-4E7F-AB99-9A9D0DDF6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387403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0D9435-1F89-4D72-9697-15B067D07BF6}"/>
              </a:ext>
            </a:extLst>
          </p:cNvPr>
          <p:cNvPicPr>
            <a:picLocks noChangeAspect="1"/>
          </p:cNvPicPr>
          <p:nvPr/>
        </p:nvPicPr>
        <p:blipFill>
          <a:blip r:embed="rId2"/>
          <a:stretch>
            <a:fillRect/>
          </a:stretch>
        </p:blipFill>
        <p:spPr>
          <a:xfrm>
            <a:off x="1719786" y="2205598"/>
            <a:ext cx="8948214" cy="4571818"/>
          </a:xfrm>
          <a:prstGeom prst="rect">
            <a:avLst/>
          </a:prstGeom>
        </p:spPr>
      </p:pic>
      <p:pic>
        <p:nvPicPr>
          <p:cNvPr id="5" name="Picture 4">
            <a:extLst>
              <a:ext uri="{FF2B5EF4-FFF2-40B4-BE49-F238E27FC236}">
                <a16:creationId xmlns:a16="http://schemas.microsoft.com/office/drawing/2014/main" id="{C2832450-6AA7-4CAE-B485-0AB9E7526CC6}"/>
              </a:ext>
            </a:extLst>
          </p:cNvPr>
          <p:cNvPicPr>
            <a:picLocks noChangeAspect="1"/>
          </p:cNvPicPr>
          <p:nvPr/>
        </p:nvPicPr>
        <p:blipFill>
          <a:blip r:embed="rId3"/>
          <a:stretch>
            <a:fillRect/>
          </a:stretch>
        </p:blipFill>
        <p:spPr>
          <a:xfrm>
            <a:off x="2523349" y="1697950"/>
            <a:ext cx="7648575" cy="418365"/>
          </a:xfrm>
          <a:prstGeom prst="rect">
            <a:avLst/>
          </a:prstGeom>
        </p:spPr>
      </p:pic>
      <p:sp>
        <p:nvSpPr>
          <p:cNvPr id="6" name="Title 1">
            <a:extLst>
              <a:ext uri="{FF2B5EF4-FFF2-40B4-BE49-F238E27FC236}">
                <a16:creationId xmlns:a16="http://schemas.microsoft.com/office/drawing/2014/main" id="{36C3B777-3AEA-4071-90B8-F9D6872D8845}"/>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7" name="Graphic 6" descr="A grid with small circles">
            <a:extLst>
              <a:ext uri="{FF2B5EF4-FFF2-40B4-BE49-F238E27FC236}">
                <a16:creationId xmlns:a16="http://schemas.microsoft.com/office/drawing/2014/main" id="{F915880E-41F8-4A16-AEA9-B7A2F7F15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38953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AB2C0D-75A7-4F5C-8BE6-EECE873852E4}"/>
              </a:ext>
            </a:extLst>
          </p:cNvPr>
          <p:cNvPicPr>
            <a:picLocks noChangeAspect="1"/>
          </p:cNvPicPr>
          <p:nvPr/>
        </p:nvPicPr>
        <p:blipFill>
          <a:blip r:embed="rId2"/>
          <a:stretch>
            <a:fillRect/>
          </a:stretch>
        </p:blipFill>
        <p:spPr>
          <a:xfrm>
            <a:off x="1479809" y="1608667"/>
            <a:ext cx="9058882" cy="5076866"/>
          </a:xfrm>
          <a:prstGeom prst="rect">
            <a:avLst/>
          </a:prstGeom>
        </p:spPr>
      </p:pic>
      <p:sp>
        <p:nvSpPr>
          <p:cNvPr id="3" name="Title 1">
            <a:extLst>
              <a:ext uri="{FF2B5EF4-FFF2-40B4-BE49-F238E27FC236}">
                <a16:creationId xmlns:a16="http://schemas.microsoft.com/office/drawing/2014/main" id="{30586877-B214-45B8-9D72-3D113A4DFACA}"/>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4" name="Graphic 3" descr="A grid with small circles">
            <a:extLst>
              <a:ext uri="{FF2B5EF4-FFF2-40B4-BE49-F238E27FC236}">
                <a16:creationId xmlns:a16="http://schemas.microsoft.com/office/drawing/2014/main" id="{5938FF04-F162-418E-A5FD-14F940711F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411758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D802D-097C-4297-9C0E-03BD751339AC}"/>
              </a:ext>
            </a:extLst>
          </p:cNvPr>
          <p:cNvPicPr>
            <a:picLocks noChangeAspect="1"/>
          </p:cNvPicPr>
          <p:nvPr/>
        </p:nvPicPr>
        <p:blipFill>
          <a:blip r:embed="rId2"/>
          <a:stretch>
            <a:fillRect/>
          </a:stretch>
        </p:blipFill>
        <p:spPr>
          <a:xfrm>
            <a:off x="7286873" y="1989073"/>
            <a:ext cx="4905127" cy="4868927"/>
          </a:xfrm>
          <a:prstGeom prst="rect">
            <a:avLst/>
          </a:prstGeom>
        </p:spPr>
      </p:pic>
      <p:sp>
        <p:nvSpPr>
          <p:cNvPr id="3" name="TextBox 2">
            <a:extLst>
              <a:ext uri="{FF2B5EF4-FFF2-40B4-BE49-F238E27FC236}">
                <a16:creationId xmlns:a16="http://schemas.microsoft.com/office/drawing/2014/main" id="{E6A65C00-DFA5-47FA-A88E-A03D7BF755FB}"/>
              </a:ext>
            </a:extLst>
          </p:cNvPr>
          <p:cNvSpPr txBox="1"/>
          <p:nvPr/>
        </p:nvSpPr>
        <p:spPr>
          <a:xfrm>
            <a:off x="434831" y="1853049"/>
            <a:ext cx="8358188" cy="4893647"/>
          </a:xfrm>
          <a:prstGeom prst="rect">
            <a:avLst/>
          </a:prstGeom>
          <a:noFill/>
        </p:spPr>
        <p:txBody>
          <a:bodyPr wrap="square">
            <a:spAutoFit/>
          </a:bodyPr>
          <a:lstStyle/>
          <a:p>
            <a:r>
              <a:rPr lang="en-US" sz="3200" b="1" dirty="0">
                <a:solidFill>
                  <a:srgbClr val="24292E"/>
                </a:solidFill>
                <a:latin typeface="-apple-system"/>
              </a:rPr>
              <a:t>Forrester: Definition of Zero Trust</a:t>
            </a:r>
            <a:r>
              <a:rPr lang="en-US" sz="3200" b="1" i="0" dirty="0">
                <a:solidFill>
                  <a:srgbClr val="24292E"/>
                </a:solidFill>
                <a:effectLst/>
                <a:latin typeface="-apple-system"/>
              </a:rPr>
              <a:t> </a:t>
            </a:r>
          </a:p>
          <a:p>
            <a:pPr marL="457200" indent="-457200" algn="l">
              <a:buFont typeface="Arial" panose="020B0604020202020204" pitchFamily="34" charset="0"/>
              <a:buChar char="•"/>
            </a:pPr>
            <a:endParaRPr lang="en-US" sz="2800" dirty="0">
              <a:solidFill>
                <a:srgbClr val="24292E"/>
              </a:solidFill>
              <a:latin typeface="-apple-system"/>
            </a:endParaRPr>
          </a:p>
          <a:p>
            <a:pPr marL="457200" indent="-457200" algn="l">
              <a:buFont typeface="Arial" panose="020B0604020202020204" pitchFamily="34" charset="0"/>
              <a:buChar char="•"/>
            </a:pPr>
            <a:r>
              <a:rPr lang="en-US" sz="2800" dirty="0">
                <a:solidFill>
                  <a:srgbClr val="24292E"/>
                </a:solidFill>
                <a:latin typeface="-apple-system"/>
              </a:rPr>
              <a:t>ZT Principle - “Never Trust without Verifying”.</a:t>
            </a:r>
          </a:p>
          <a:p>
            <a:pPr marL="457200" indent="-457200" algn="l">
              <a:buFont typeface="Arial" panose="020B0604020202020204" pitchFamily="34" charset="0"/>
              <a:buChar char="•"/>
            </a:pPr>
            <a:r>
              <a:rPr lang="en-US" sz="2800" dirty="0">
                <a:solidFill>
                  <a:srgbClr val="24292E"/>
                </a:solidFill>
                <a:latin typeface="-apple-system"/>
              </a:rPr>
              <a:t>Zero Trust Architecture ZTA – seven pieces of control.</a:t>
            </a:r>
          </a:p>
          <a:p>
            <a:pPr algn="l"/>
            <a:r>
              <a:rPr lang="en-US" sz="2800" dirty="0">
                <a:solidFill>
                  <a:srgbClr val="24292E"/>
                </a:solidFill>
                <a:latin typeface="-apple-system"/>
              </a:rPr>
              <a:t>           - People</a:t>
            </a:r>
          </a:p>
          <a:p>
            <a:pPr algn="l"/>
            <a:r>
              <a:rPr lang="en-US" sz="2800" dirty="0">
                <a:solidFill>
                  <a:srgbClr val="24292E"/>
                </a:solidFill>
                <a:latin typeface="-apple-system"/>
              </a:rPr>
              <a:t>           - Data</a:t>
            </a:r>
          </a:p>
          <a:p>
            <a:pPr algn="l"/>
            <a:r>
              <a:rPr lang="en-US" sz="2800" dirty="0">
                <a:solidFill>
                  <a:srgbClr val="24292E"/>
                </a:solidFill>
                <a:latin typeface="-apple-system"/>
              </a:rPr>
              <a:t>           - Networks</a:t>
            </a:r>
          </a:p>
          <a:p>
            <a:pPr algn="l"/>
            <a:r>
              <a:rPr lang="en-US" sz="2800" dirty="0">
                <a:solidFill>
                  <a:srgbClr val="24292E"/>
                </a:solidFill>
                <a:latin typeface="-apple-system"/>
              </a:rPr>
              <a:t>           - Devices</a:t>
            </a:r>
          </a:p>
          <a:p>
            <a:pPr algn="l"/>
            <a:r>
              <a:rPr lang="en-US" sz="2800" dirty="0">
                <a:solidFill>
                  <a:srgbClr val="24292E"/>
                </a:solidFill>
                <a:latin typeface="-apple-system"/>
              </a:rPr>
              <a:t>           - Workloads</a:t>
            </a:r>
          </a:p>
          <a:p>
            <a:pPr algn="l"/>
            <a:r>
              <a:rPr lang="en-US" sz="2800" dirty="0">
                <a:solidFill>
                  <a:srgbClr val="24292E"/>
                </a:solidFill>
                <a:latin typeface="-apple-system"/>
              </a:rPr>
              <a:t>           - Automation &amp; Orchestration</a:t>
            </a:r>
          </a:p>
          <a:p>
            <a:pPr algn="l"/>
            <a:r>
              <a:rPr lang="en-US" sz="2800" dirty="0">
                <a:solidFill>
                  <a:srgbClr val="24292E"/>
                </a:solidFill>
                <a:latin typeface="-apple-system"/>
              </a:rPr>
              <a:t>           - Visibility &amp; Analytics</a:t>
            </a:r>
          </a:p>
        </p:txBody>
      </p:sp>
      <p:sp>
        <p:nvSpPr>
          <p:cNvPr id="4" name="Title 1">
            <a:extLst>
              <a:ext uri="{FF2B5EF4-FFF2-40B4-BE49-F238E27FC236}">
                <a16:creationId xmlns:a16="http://schemas.microsoft.com/office/drawing/2014/main" id="{F7AC5EAA-6454-4A66-823A-389EBD7089F9}"/>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6" name="Graphic 5" descr="A grid with small circles">
            <a:extLst>
              <a:ext uri="{FF2B5EF4-FFF2-40B4-BE49-F238E27FC236}">
                <a16:creationId xmlns:a16="http://schemas.microsoft.com/office/drawing/2014/main" id="{CFDDD9AE-5C9A-4285-88CA-47B0E6F7F0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41574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6956AB-AA8F-40FD-9D15-B23C28326B0F}"/>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5" name="Graphic 4" descr="A grid with small circles">
            <a:extLst>
              <a:ext uri="{FF2B5EF4-FFF2-40B4-BE49-F238E27FC236}">
                <a16:creationId xmlns:a16="http://schemas.microsoft.com/office/drawing/2014/main" id="{3278F9CD-5CD9-40E1-9572-FB2FB12C6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pic>
        <p:nvPicPr>
          <p:cNvPr id="6" name="Picture 5">
            <a:extLst>
              <a:ext uri="{FF2B5EF4-FFF2-40B4-BE49-F238E27FC236}">
                <a16:creationId xmlns:a16="http://schemas.microsoft.com/office/drawing/2014/main" id="{9C7DEF1E-A198-455E-A1D9-6945E41D929E}"/>
              </a:ext>
            </a:extLst>
          </p:cNvPr>
          <p:cNvPicPr>
            <a:picLocks noChangeAspect="1"/>
          </p:cNvPicPr>
          <p:nvPr/>
        </p:nvPicPr>
        <p:blipFill>
          <a:blip r:embed="rId4"/>
          <a:stretch>
            <a:fillRect/>
          </a:stretch>
        </p:blipFill>
        <p:spPr>
          <a:xfrm>
            <a:off x="5878902" y="1989680"/>
            <a:ext cx="6202262" cy="4720933"/>
          </a:xfrm>
          <a:prstGeom prst="rect">
            <a:avLst/>
          </a:prstGeom>
        </p:spPr>
      </p:pic>
      <p:pic>
        <p:nvPicPr>
          <p:cNvPr id="8" name="Picture 7">
            <a:extLst>
              <a:ext uri="{FF2B5EF4-FFF2-40B4-BE49-F238E27FC236}">
                <a16:creationId xmlns:a16="http://schemas.microsoft.com/office/drawing/2014/main" id="{74B5B85C-F9D2-445B-825C-DB09D24ADF97}"/>
              </a:ext>
            </a:extLst>
          </p:cNvPr>
          <p:cNvPicPr>
            <a:picLocks noChangeAspect="1"/>
          </p:cNvPicPr>
          <p:nvPr/>
        </p:nvPicPr>
        <p:blipFill>
          <a:blip r:embed="rId5"/>
          <a:stretch>
            <a:fillRect/>
          </a:stretch>
        </p:blipFill>
        <p:spPr>
          <a:xfrm>
            <a:off x="109777" y="1624915"/>
            <a:ext cx="1049867" cy="1049867"/>
          </a:xfrm>
          <a:prstGeom prst="rect">
            <a:avLst/>
          </a:prstGeom>
        </p:spPr>
      </p:pic>
      <p:sp>
        <p:nvSpPr>
          <p:cNvPr id="10" name="TextBox 9">
            <a:extLst>
              <a:ext uri="{FF2B5EF4-FFF2-40B4-BE49-F238E27FC236}">
                <a16:creationId xmlns:a16="http://schemas.microsoft.com/office/drawing/2014/main" id="{136AEB39-3335-453D-AD70-C43E599728FA}"/>
              </a:ext>
            </a:extLst>
          </p:cNvPr>
          <p:cNvSpPr txBox="1"/>
          <p:nvPr/>
        </p:nvSpPr>
        <p:spPr>
          <a:xfrm>
            <a:off x="1159644" y="1888238"/>
            <a:ext cx="4159434" cy="523220"/>
          </a:xfrm>
          <a:prstGeom prst="rect">
            <a:avLst/>
          </a:prstGeom>
          <a:noFill/>
        </p:spPr>
        <p:txBody>
          <a:bodyPr wrap="square">
            <a:spAutoFit/>
          </a:bodyPr>
          <a:lstStyle/>
          <a:p>
            <a:pPr algn="l"/>
            <a:r>
              <a:rPr lang="en-US" sz="2800" b="1" i="0" dirty="0">
                <a:solidFill>
                  <a:srgbClr val="24292E"/>
                </a:solidFill>
                <a:effectLst/>
                <a:latin typeface="-apple-system"/>
              </a:rPr>
              <a:t>Zero Trust Maturity Model</a:t>
            </a:r>
          </a:p>
        </p:txBody>
      </p:sp>
      <p:sp>
        <p:nvSpPr>
          <p:cNvPr id="12" name="TextBox 11">
            <a:extLst>
              <a:ext uri="{FF2B5EF4-FFF2-40B4-BE49-F238E27FC236}">
                <a16:creationId xmlns:a16="http://schemas.microsoft.com/office/drawing/2014/main" id="{88487AF6-31D7-4AC6-BFFE-2765FC6F2CA6}"/>
              </a:ext>
            </a:extLst>
          </p:cNvPr>
          <p:cNvSpPr txBox="1"/>
          <p:nvPr/>
        </p:nvSpPr>
        <p:spPr>
          <a:xfrm>
            <a:off x="634710" y="2691029"/>
            <a:ext cx="5486873" cy="3970318"/>
          </a:xfrm>
          <a:prstGeom prst="rect">
            <a:avLst/>
          </a:prstGeom>
          <a:noFill/>
        </p:spPr>
        <p:txBody>
          <a:bodyPr wrap="square">
            <a:spAutoFit/>
          </a:bodyPr>
          <a:lstStyle/>
          <a:p>
            <a:pPr marL="457200" indent="-457200">
              <a:buFont typeface="Arial" panose="020B0604020202020204" pitchFamily="34" charset="0"/>
              <a:buChar char="•"/>
            </a:pPr>
            <a:r>
              <a:rPr lang="en-US" sz="2800" b="0" i="0" u="none" strike="noStrike" baseline="0" dirty="0">
                <a:solidFill>
                  <a:srgbClr val="000000"/>
                </a:solidFill>
                <a:latin typeface="-apple-system"/>
              </a:rPr>
              <a:t>The pillars: Identity, Device, Network, Application Workload, and Data.</a:t>
            </a:r>
          </a:p>
          <a:p>
            <a:pPr marL="457200" indent="-457200">
              <a:buFont typeface="Arial" panose="020B0604020202020204" pitchFamily="34" charset="0"/>
              <a:buChar char="•"/>
            </a:pPr>
            <a:r>
              <a:rPr lang="en-US" sz="2800" b="0" i="0" u="none" strike="noStrike" baseline="0" dirty="0">
                <a:solidFill>
                  <a:srgbClr val="000000"/>
                </a:solidFill>
                <a:latin typeface="-apple-system"/>
              </a:rPr>
              <a:t>Each pillar also includes Visibility and Analytics, Automation and Orchestration, and Governance.</a:t>
            </a:r>
          </a:p>
          <a:p>
            <a:pPr marL="457200" indent="-457200">
              <a:buFont typeface="Arial" panose="020B0604020202020204" pitchFamily="34" charset="0"/>
              <a:buChar char="•"/>
            </a:pPr>
            <a:r>
              <a:rPr lang="en-US" sz="2800" i="0" u="none" strike="noStrike" baseline="0" dirty="0">
                <a:solidFill>
                  <a:srgbClr val="000000"/>
                </a:solidFill>
                <a:latin typeface="-apple-system"/>
              </a:rPr>
              <a:t>This maturity model is one of many paths to support the transition to zero trust. </a:t>
            </a:r>
            <a:endParaRPr lang="en-AU" sz="2800" dirty="0">
              <a:latin typeface="-apple-system"/>
            </a:endParaRPr>
          </a:p>
        </p:txBody>
      </p:sp>
    </p:spTree>
    <p:extLst>
      <p:ext uri="{BB962C8B-B14F-4D97-AF65-F5344CB8AC3E}">
        <p14:creationId xmlns:p14="http://schemas.microsoft.com/office/powerpoint/2010/main" val="317567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4779D-F5FC-40BE-884A-D8C0D87F6ACC}"/>
              </a:ext>
            </a:extLst>
          </p:cNvPr>
          <p:cNvSpPr txBox="1"/>
          <p:nvPr/>
        </p:nvSpPr>
        <p:spPr>
          <a:xfrm>
            <a:off x="366711" y="1589937"/>
            <a:ext cx="11268075" cy="584775"/>
          </a:xfrm>
          <a:prstGeom prst="rect">
            <a:avLst/>
          </a:prstGeom>
          <a:noFill/>
        </p:spPr>
        <p:txBody>
          <a:bodyPr wrap="square">
            <a:spAutoFit/>
          </a:bodyPr>
          <a:lstStyle/>
          <a:p>
            <a:pPr algn="l"/>
            <a:r>
              <a:rPr lang="en-US" sz="3200" b="1" i="0" dirty="0">
                <a:solidFill>
                  <a:srgbClr val="24292E"/>
                </a:solidFill>
                <a:effectLst/>
                <a:latin typeface="-apple-system"/>
              </a:rPr>
              <a:t>Important Technologies for Zero Trust</a:t>
            </a:r>
            <a:endParaRPr lang="en-US" sz="3200" b="0" i="0" dirty="0">
              <a:solidFill>
                <a:srgbClr val="24292E"/>
              </a:solidFill>
              <a:effectLst/>
              <a:latin typeface="-apple-system"/>
            </a:endParaRPr>
          </a:p>
        </p:txBody>
      </p:sp>
      <p:sp>
        <p:nvSpPr>
          <p:cNvPr id="5" name="TextBox 4">
            <a:extLst>
              <a:ext uri="{FF2B5EF4-FFF2-40B4-BE49-F238E27FC236}">
                <a16:creationId xmlns:a16="http://schemas.microsoft.com/office/drawing/2014/main" id="{51C74A6B-1C35-46CA-83D5-DFFEA93C7557}"/>
              </a:ext>
            </a:extLst>
          </p:cNvPr>
          <p:cNvSpPr txBox="1"/>
          <p:nvPr/>
        </p:nvSpPr>
        <p:spPr>
          <a:xfrm>
            <a:off x="461962" y="2174712"/>
            <a:ext cx="11268075" cy="3816429"/>
          </a:xfrm>
          <a:prstGeom prst="rect">
            <a:avLst/>
          </a:prstGeom>
          <a:noFill/>
        </p:spPr>
        <p:txBody>
          <a:bodyPr wrap="square">
            <a:spAutoFit/>
          </a:bodyPr>
          <a:lstStyle/>
          <a:p>
            <a:pPr marL="285750" indent="-285750" algn="l">
              <a:buFont typeface="Arial" panose="020B0604020202020204" pitchFamily="34" charset="0"/>
              <a:buChar char="•"/>
            </a:pPr>
            <a:r>
              <a:rPr lang="en-US" sz="2200" b="0" i="0" dirty="0">
                <a:solidFill>
                  <a:srgbClr val="24292E"/>
                </a:solidFill>
                <a:effectLst/>
                <a:latin typeface="-apple-system"/>
              </a:rPr>
              <a:t>Micro segmentation</a:t>
            </a:r>
          </a:p>
          <a:p>
            <a:pPr marL="285750" indent="-285750" algn="l">
              <a:buFont typeface="Arial" panose="020B0604020202020204" pitchFamily="34" charset="0"/>
              <a:buChar char="•"/>
            </a:pPr>
            <a:r>
              <a:rPr lang="en-US" sz="2200" dirty="0">
                <a:solidFill>
                  <a:srgbClr val="24292E"/>
                </a:solidFill>
                <a:latin typeface="-apple-system"/>
              </a:rPr>
              <a:t>Identity and Access Management (IDAM)</a:t>
            </a:r>
          </a:p>
          <a:p>
            <a:pPr marL="285750" indent="-285750" algn="l">
              <a:buFont typeface="Arial" panose="020B0604020202020204" pitchFamily="34" charset="0"/>
              <a:buChar char="•"/>
            </a:pPr>
            <a:r>
              <a:rPr lang="en-US" sz="2200" b="0" i="0" dirty="0">
                <a:solidFill>
                  <a:srgbClr val="24292E"/>
                </a:solidFill>
                <a:effectLst/>
                <a:latin typeface="-apple-system"/>
              </a:rPr>
              <a:t>Two-</a:t>
            </a:r>
            <a:r>
              <a:rPr lang="en-US" sz="2200" dirty="0">
                <a:solidFill>
                  <a:srgbClr val="24292E"/>
                </a:solidFill>
                <a:latin typeface="-apple-system"/>
              </a:rPr>
              <a:t>Factor Authentication (2FA)</a:t>
            </a:r>
          </a:p>
          <a:p>
            <a:pPr marL="285750" indent="-285750" algn="l">
              <a:buFont typeface="Arial" panose="020B0604020202020204" pitchFamily="34" charset="0"/>
              <a:buChar char="•"/>
            </a:pPr>
            <a:r>
              <a:rPr lang="en-US" sz="2200" b="0" i="0" dirty="0">
                <a:solidFill>
                  <a:srgbClr val="24292E"/>
                </a:solidFill>
                <a:effectLst/>
                <a:latin typeface="-apple-system"/>
              </a:rPr>
              <a:t>Security Information and Event Management (SIEM)</a:t>
            </a:r>
          </a:p>
          <a:p>
            <a:pPr marL="285750" indent="-285750" algn="l">
              <a:buFont typeface="Arial" panose="020B0604020202020204" pitchFamily="34" charset="0"/>
              <a:buChar char="•"/>
            </a:pPr>
            <a:r>
              <a:rPr lang="en-US" sz="2200" dirty="0">
                <a:solidFill>
                  <a:srgbClr val="24292E"/>
                </a:solidFill>
                <a:latin typeface="-apple-system"/>
              </a:rPr>
              <a:t>Security Orchestration, Automation and Response (SOAR)</a:t>
            </a:r>
          </a:p>
          <a:p>
            <a:pPr marL="285750" indent="-285750" algn="l">
              <a:buFont typeface="Arial" panose="020B0604020202020204" pitchFamily="34" charset="0"/>
              <a:buChar char="•"/>
            </a:pPr>
            <a:r>
              <a:rPr lang="en-US" sz="2200" b="0" i="0" dirty="0">
                <a:solidFill>
                  <a:srgbClr val="24292E"/>
                </a:solidFill>
                <a:effectLst/>
                <a:latin typeface="-apple-system"/>
              </a:rPr>
              <a:t>Cloud Assess Security Brokers (CASB)</a:t>
            </a:r>
          </a:p>
          <a:p>
            <a:pPr marL="285750" indent="-285750" algn="l">
              <a:buFont typeface="Arial" panose="020B0604020202020204" pitchFamily="34" charset="0"/>
              <a:buChar char="•"/>
            </a:pPr>
            <a:r>
              <a:rPr lang="en-US" sz="2200" b="0" i="0" dirty="0">
                <a:solidFill>
                  <a:srgbClr val="24292E"/>
                </a:solidFill>
                <a:effectLst/>
                <a:latin typeface="-apple-system"/>
              </a:rPr>
              <a:t>Discovery &amp; Shadow IT</a:t>
            </a:r>
          </a:p>
          <a:p>
            <a:pPr marL="285750" indent="-285750" algn="l">
              <a:buFont typeface="Arial" panose="020B0604020202020204" pitchFamily="34" charset="0"/>
              <a:buChar char="•"/>
            </a:pPr>
            <a:r>
              <a:rPr lang="en-US" sz="2200" dirty="0">
                <a:solidFill>
                  <a:srgbClr val="24292E"/>
                </a:solidFill>
                <a:latin typeface="-apple-system"/>
              </a:rPr>
              <a:t>Deception Technology (Honeypots)</a:t>
            </a:r>
          </a:p>
          <a:p>
            <a:pPr marL="285750" indent="-285750" algn="l">
              <a:buFont typeface="Arial" panose="020B0604020202020204" pitchFamily="34" charset="0"/>
              <a:buChar char="•"/>
            </a:pPr>
            <a:r>
              <a:rPr lang="en-US" sz="2200" b="0" i="0" dirty="0">
                <a:solidFill>
                  <a:srgbClr val="24292E"/>
                </a:solidFill>
                <a:effectLst/>
                <a:latin typeface="-apple-system"/>
              </a:rPr>
              <a:t>Network Detection and Response (NDR)</a:t>
            </a:r>
          </a:p>
          <a:p>
            <a:pPr marL="285750" indent="-285750" algn="l">
              <a:buFont typeface="Arial" panose="020B0604020202020204" pitchFamily="34" charset="0"/>
              <a:buChar char="•"/>
            </a:pPr>
            <a:r>
              <a:rPr lang="en-US" sz="2200" dirty="0">
                <a:solidFill>
                  <a:srgbClr val="24292E"/>
                </a:solidFill>
                <a:latin typeface="-apple-system"/>
              </a:rPr>
              <a:t>User and Entity Behavior Analytics (UEBA)</a:t>
            </a:r>
          </a:p>
          <a:p>
            <a:pPr marL="285750" indent="-285750" algn="l">
              <a:buFont typeface="Arial" panose="020B0604020202020204" pitchFamily="34" charset="0"/>
              <a:buChar char="•"/>
            </a:pPr>
            <a:r>
              <a:rPr lang="en-US" sz="2200" b="0" i="0" dirty="0">
                <a:solidFill>
                  <a:srgbClr val="24292E"/>
                </a:solidFill>
                <a:effectLst/>
                <a:latin typeface="-apple-system"/>
              </a:rPr>
              <a:t>Adaptive Access Control (AAC)</a:t>
            </a:r>
          </a:p>
        </p:txBody>
      </p:sp>
      <p:sp>
        <p:nvSpPr>
          <p:cNvPr id="8" name="Title 1">
            <a:extLst>
              <a:ext uri="{FF2B5EF4-FFF2-40B4-BE49-F238E27FC236}">
                <a16:creationId xmlns:a16="http://schemas.microsoft.com/office/drawing/2014/main" id="{496D9EE8-71D5-4575-804B-51693C83DED2}"/>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10" name="Graphic 9" descr="A grid with small circles">
            <a:extLst>
              <a:ext uri="{FF2B5EF4-FFF2-40B4-BE49-F238E27FC236}">
                <a16:creationId xmlns:a16="http://schemas.microsoft.com/office/drawing/2014/main" id="{5D226A9F-1BDA-4890-A70C-E1AC9FBB8C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362576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D34DB-F782-4447-B720-3FD410D89EBE}"/>
              </a:ext>
            </a:extLst>
          </p:cNvPr>
          <p:cNvSpPr txBox="1"/>
          <p:nvPr/>
        </p:nvSpPr>
        <p:spPr>
          <a:xfrm>
            <a:off x="529696" y="1727464"/>
            <a:ext cx="6096000" cy="584775"/>
          </a:xfrm>
          <a:prstGeom prst="rect">
            <a:avLst/>
          </a:prstGeom>
          <a:noFill/>
        </p:spPr>
        <p:txBody>
          <a:bodyPr wrap="square">
            <a:spAutoFit/>
          </a:bodyPr>
          <a:lstStyle/>
          <a:p>
            <a:pPr algn="l"/>
            <a:r>
              <a:rPr lang="en-AU" sz="3200" b="1" i="0" dirty="0">
                <a:solidFill>
                  <a:srgbClr val="24292E"/>
                </a:solidFill>
                <a:effectLst/>
                <a:latin typeface="-apple-system"/>
              </a:rPr>
              <a:t>Zero Trust Journey</a:t>
            </a:r>
          </a:p>
        </p:txBody>
      </p:sp>
      <p:sp>
        <p:nvSpPr>
          <p:cNvPr id="4" name="Title 1">
            <a:extLst>
              <a:ext uri="{FF2B5EF4-FFF2-40B4-BE49-F238E27FC236}">
                <a16:creationId xmlns:a16="http://schemas.microsoft.com/office/drawing/2014/main" id="{B7F4679C-F593-4849-9483-5BC55226E148}"/>
              </a:ext>
            </a:extLst>
          </p:cNvPr>
          <p:cNvSpPr>
            <a:spLocks noGrp="1"/>
          </p:cNvSpPr>
          <p:nvPr>
            <p:ph type="title"/>
          </p:nvPr>
        </p:nvSpPr>
        <p:spPr>
          <a:xfrm>
            <a:off x="0" y="9237"/>
            <a:ext cx="12192000" cy="1608666"/>
          </a:xfrm>
          <a:solidFill>
            <a:srgbClr val="0067B4"/>
          </a:solidFill>
        </p:spPr>
        <p:txBody>
          <a:bodyPr/>
          <a:lstStyle/>
          <a:p>
            <a:r>
              <a:rPr lang="en-AU" dirty="0">
                <a:solidFill>
                  <a:schemeClr val="bg1"/>
                </a:solidFill>
              </a:rPr>
              <a:t>     Zero Trust Architecture</a:t>
            </a:r>
          </a:p>
        </p:txBody>
      </p:sp>
      <p:pic>
        <p:nvPicPr>
          <p:cNvPr id="5" name="Graphic 4" descr="A grid with small circles">
            <a:extLst>
              <a:ext uri="{FF2B5EF4-FFF2-40B4-BE49-F238E27FC236}">
                <a16:creationId xmlns:a16="http://schemas.microsoft.com/office/drawing/2014/main" id="{93532F78-4471-4A86-BD88-D315380FD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graphicFrame>
        <p:nvGraphicFramePr>
          <p:cNvPr id="6" name="Diagram 5">
            <a:extLst>
              <a:ext uri="{FF2B5EF4-FFF2-40B4-BE49-F238E27FC236}">
                <a16:creationId xmlns:a16="http://schemas.microsoft.com/office/drawing/2014/main" id="{8085E19D-1485-4151-B0E6-29CD286C0CAB}"/>
              </a:ext>
            </a:extLst>
          </p:cNvPr>
          <p:cNvGraphicFramePr/>
          <p:nvPr>
            <p:extLst>
              <p:ext uri="{D42A27DB-BD31-4B8C-83A1-F6EECF244321}">
                <p14:modId xmlns:p14="http://schemas.microsoft.com/office/powerpoint/2010/main" val="663481833"/>
              </p:ext>
            </p:extLst>
          </p:nvPr>
        </p:nvGraphicFramePr>
        <p:xfrm>
          <a:off x="1178173" y="158430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Diagram 6">
            <a:extLst>
              <a:ext uri="{FF2B5EF4-FFF2-40B4-BE49-F238E27FC236}">
                <a16:creationId xmlns:a16="http://schemas.microsoft.com/office/drawing/2014/main" id="{F4D64254-1A5A-4688-94B3-5E72D7267522}"/>
              </a:ext>
            </a:extLst>
          </p:cNvPr>
          <p:cNvGraphicFramePr/>
          <p:nvPr>
            <p:extLst>
              <p:ext uri="{D42A27DB-BD31-4B8C-83A1-F6EECF244321}">
                <p14:modId xmlns:p14="http://schemas.microsoft.com/office/powerpoint/2010/main" val="68145552"/>
              </p:ext>
            </p:extLst>
          </p:nvPr>
        </p:nvGraphicFramePr>
        <p:xfrm>
          <a:off x="7035461" y="3038762"/>
          <a:ext cx="5645568" cy="381000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9595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67B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C95D-CDCA-4FE3-A23F-6E372CCA5DE3}"/>
              </a:ext>
            </a:extLst>
          </p:cNvPr>
          <p:cNvSpPr>
            <a:spLocks noGrp="1"/>
          </p:cNvSpPr>
          <p:nvPr>
            <p:ph type="ctrTitle"/>
          </p:nvPr>
        </p:nvSpPr>
        <p:spPr>
          <a:xfrm>
            <a:off x="852516" y="3502036"/>
            <a:ext cx="9295784" cy="833581"/>
          </a:xfrm>
        </p:spPr>
        <p:txBody>
          <a:bodyPr>
            <a:noAutofit/>
          </a:bodyPr>
          <a:lstStyle/>
          <a:p>
            <a:pPr algn="l"/>
            <a:r>
              <a:rPr lang="en-US" altLang="en-US" sz="7200" b="1" dirty="0">
                <a:solidFill>
                  <a:schemeClr val="bg1"/>
                </a:solidFill>
              </a:rPr>
              <a:t>Appendix</a:t>
            </a:r>
            <a:endParaRPr lang="en-AU" sz="7200" b="1" dirty="0">
              <a:solidFill>
                <a:schemeClr val="bg1"/>
              </a:solidFill>
            </a:endParaRPr>
          </a:p>
        </p:txBody>
      </p:sp>
      <p:pic>
        <p:nvPicPr>
          <p:cNvPr id="5" name="Graphic 4" descr="A grid with small circles">
            <a:extLst>
              <a:ext uri="{FF2B5EF4-FFF2-40B4-BE49-F238E27FC236}">
                <a16:creationId xmlns:a16="http://schemas.microsoft.com/office/drawing/2014/main" id="{B06421B5-1A53-40A7-96C4-7E20A613B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0045" y="-742784"/>
            <a:ext cx="4244820" cy="4244820"/>
          </a:xfrm>
          <a:prstGeom prst="rect">
            <a:avLst/>
          </a:prstGeom>
        </p:spPr>
      </p:pic>
    </p:spTree>
    <p:extLst>
      <p:ext uri="{BB962C8B-B14F-4D97-AF65-F5344CB8AC3E}">
        <p14:creationId xmlns:p14="http://schemas.microsoft.com/office/powerpoint/2010/main" val="91029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A4014E-0E36-4C8C-8FE4-D0B68BFA2E8C}"/>
              </a:ext>
            </a:extLst>
          </p:cNvPr>
          <p:cNvSpPr txBox="1"/>
          <p:nvPr/>
        </p:nvSpPr>
        <p:spPr>
          <a:xfrm>
            <a:off x="154189" y="1654851"/>
            <a:ext cx="11569590" cy="4462230"/>
          </a:xfrm>
          <a:prstGeom prst="rect">
            <a:avLst/>
          </a:prstGeom>
        </p:spPr>
        <p:txBody>
          <a:bodyPr vert="horz" lIns="91440" tIns="45720" rIns="91440" bIns="45720" rtlCol="0">
            <a:noAutofit/>
          </a:bodyPr>
          <a:lstStyle/>
          <a:p>
            <a:pPr>
              <a:lnSpc>
                <a:spcPct val="90000"/>
              </a:lnSpc>
              <a:spcAft>
                <a:spcPts val="600"/>
              </a:spcAft>
            </a:pPr>
            <a:r>
              <a:rPr lang="en-US" sz="3200" b="1" dirty="0">
                <a:latin typeface="-apple-system"/>
              </a:rPr>
              <a:t>  Quick Google search on Zero Trust</a:t>
            </a:r>
            <a:r>
              <a:rPr lang="en-US" sz="3200" b="1" i="0" dirty="0">
                <a:effectLst/>
                <a:latin typeface="-apple-system"/>
              </a:rPr>
              <a:t> </a:t>
            </a:r>
          </a:p>
          <a:p>
            <a:pPr marL="457200" indent="-228600">
              <a:lnSpc>
                <a:spcPct val="90000"/>
              </a:lnSpc>
              <a:spcAft>
                <a:spcPts val="600"/>
              </a:spcAft>
              <a:buFont typeface="Arial" panose="020B0604020202020204" pitchFamily="34" charset="0"/>
              <a:buChar char="•"/>
            </a:pPr>
            <a:endParaRPr lang="en-US" sz="2800" dirty="0">
              <a:latin typeface="-apple-system"/>
            </a:endParaRPr>
          </a:p>
          <a:p>
            <a:pPr marL="457200" indent="-228600">
              <a:lnSpc>
                <a:spcPct val="90000"/>
              </a:lnSpc>
              <a:spcAft>
                <a:spcPts val="600"/>
              </a:spcAft>
              <a:buFont typeface="Arial" panose="020B0604020202020204" pitchFamily="34" charset="0"/>
              <a:buChar char="•"/>
            </a:pPr>
            <a:r>
              <a:rPr lang="en-US" sz="2800" dirty="0">
                <a:latin typeface="-apple-system"/>
              </a:rPr>
              <a:t>Designing a Zero Trust Network – Improve your network security.</a:t>
            </a:r>
          </a:p>
          <a:p>
            <a:pPr marL="457200" indent="-228600">
              <a:lnSpc>
                <a:spcPct val="90000"/>
              </a:lnSpc>
              <a:spcAft>
                <a:spcPts val="600"/>
              </a:spcAft>
              <a:buFont typeface="Arial" panose="020B0604020202020204" pitchFamily="34" charset="0"/>
              <a:buChar char="•"/>
            </a:pPr>
            <a:r>
              <a:rPr lang="en-US" sz="2800" dirty="0">
                <a:latin typeface="-apple-system"/>
              </a:rPr>
              <a:t>Zero Trust Network Access – VPN is dead.</a:t>
            </a:r>
          </a:p>
          <a:p>
            <a:pPr marL="457200" indent="-228600">
              <a:lnSpc>
                <a:spcPct val="90000"/>
              </a:lnSpc>
              <a:spcAft>
                <a:spcPts val="600"/>
              </a:spcAft>
              <a:buFont typeface="Arial" panose="020B0604020202020204" pitchFamily="34" charset="0"/>
              <a:buChar char="•"/>
            </a:pPr>
            <a:r>
              <a:rPr lang="en-US" sz="2800" dirty="0">
                <a:latin typeface="-apple-system"/>
              </a:rPr>
              <a:t>Death of Passwords…</a:t>
            </a:r>
          </a:p>
          <a:p>
            <a:pPr marL="457200" indent="-228600">
              <a:lnSpc>
                <a:spcPct val="90000"/>
              </a:lnSpc>
              <a:spcAft>
                <a:spcPts val="600"/>
              </a:spcAft>
              <a:buFont typeface="Arial" panose="020B0604020202020204" pitchFamily="34" charset="0"/>
              <a:buChar char="•"/>
            </a:pPr>
            <a:r>
              <a:rPr lang="en-US" sz="2800" dirty="0">
                <a:latin typeface="-apple-system"/>
              </a:rPr>
              <a:t>Adopt a Zero Trust Strategy – Deliver Modern Remote Access.</a:t>
            </a:r>
          </a:p>
          <a:p>
            <a:pPr>
              <a:lnSpc>
                <a:spcPct val="90000"/>
              </a:lnSpc>
              <a:spcAft>
                <a:spcPts val="600"/>
              </a:spcAft>
            </a:pPr>
            <a:endParaRPr lang="en-US" sz="2800" dirty="0">
              <a:latin typeface="-apple-system"/>
            </a:endParaRPr>
          </a:p>
          <a:p>
            <a:pPr>
              <a:lnSpc>
                <a:spcPct val="90000"/>
              </a:lnSpc>
              <a:spcAft>
                <a:spcPts val="600"/>
              </a:spcAft>
            </a:pPr>
            <a:r>
              <a:rPr lang="en-US" sz="2800" dirty="0">
                <a:latin typeface="-apple-system"/>
              </a:rPr>
              <a:t>    Is Zero Trust a network security? Hybrid Cloud Security? VPN replacement?</a:t>
            </a:r>
          </a:p>
          <a:p>
            <a:pPr>
              <a:lnSpc>
                <a:spcPct val="90000"/>
              </a:lnSpc>
              <a:spcAft>
                <a:spcPts val="600"/>
              </a:spcAft>
            </a:pPr>
            <a:r>
              <a:rPr lang="en-US" sz="2800" dirty="0">
                <a:latin typeface="-apple-system"/>
              </a:rPr>
              <a:t>    Remote Access Solution? Offerings from vendors? Methodologies?</a:t>
            </a:r>
          </a:p>
        </p:txBody>
      </p:sp>
      <p:sp>
        <p:nvSpPr>
          <p:cNvPr id="2" name="Title 1">
            <a:extLst>
              <a:ext uri="{FF2B5EF4-FFF2-40B4-BE49-F238E27FC236}">
                <a16:creationId xmlns:a16="http://schemas.microsoft.com/office/drawing/2014/main" id="{B3FA7500-00FB-44CA-98E8-200228979010}"/>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4" name="Graphic 3" descr="A grid with small circles">
            <a:extLst>
              <a:ext uri="{FF2B5EF4-FFF2-40B4-BE49-F238E27FC236}">
                <a16:creationId xmlns:a16="http://schemas.microsoft.com/office/drawing/2014/main" id="{3F0BF590-47DD-4C9A-827A-695C83AF3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76930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7143CC-7C51-40FB-B149-0C6797257A80}"/>
              </a:ext>
            </a:extLst>
          </p:cNvPr>
          <p:cNvSpPr txBox="1"/>
          <p:nvPr/>
        </p:nvSpPr>
        <p:spPr>
          <a:xfrm>
            <a:off x="430212" y="1608667"/>
            <a:ext cx="11331575" cy="5232202"/>
          </a:xfrm>
          <a:prstGeom prst="rect">
            <a:avLst/>
          </a:prstGeom>
          <a:noFill/>
        </p:spPr>
        <p:txBody>
          <a:bodyPr wrap="square">
            <a:spAutoFit/>
          </a:bodyPr>
          <a:lstStyle/>
          <a:p>
            <a:pPr algn="l"/>
            <a:r>
              <a:rPr lang="en-US" sz="3200" b="1" i="0" dirty="0">
                <a:solidFill>
                  <a:srgbClr val="24292E"/>
                </a:solidFill>
                <a:effectLst/>
                <a:latin typeface="-apple-system"/>
              </a:rPr>
              <a:t>Why is this Required?</a:t>
            </a:r>
          </a:p>
          <a:p>
            <a:pPr algn="l"/>
            <a:endParaRPr lang="en-US" sz="3200" b="1" i="0" dirty="0">
              <a:solidFill>
                <a:srgbClr val="24292E"/>
              </a:solidFill>
              <a:effectLst/>
              <a:latin typeface="-apple-system"/>
            </a:endParaRPr>
          </a:p>
          <a:p>
            <a:pPr marL="285750" indent="-285750" algn="l">
              <a:buFont typeface="Arial" panose="020B0604020202020204" pitchFamily="34" charset="0"/>
              <a:buChar char="•"/>
            </a:pPr>
            <a:r>
              <a:rPr lang="en-US" sz="2800" b="0" i="0" dirty="0">
                <a:solidFill>
                  <a:srgbClr val="24292E"/>
                </a:solidFill>
                <a:effectLst/>
                <a:latin typeface="-apple-system"/>
              </a:rPr>
              <a:t>Network architecture is changing, there is a surge in the use of </a:t>
            </a:r>
            <a:r>
              <a:rPr lang="en-US" sz="2800" b="1" i="0" dirty="0">
                <a:solidFill>
                  <a:srgbClr val="24292E"/>
                </a:solidFill>
                <a:effectLst/>
                <a:latin typeface="-apple-system"/>
              </a:rPr>
              <a:t>Software as a Service (SaaS).</a:t>
            </a:r>
          </a:p>
          <a:p>
            <a:pPr marL="285750" indent="-285750" algn="l">
              <a:buFont typeface="Arial" panose="020B0604020202020204" pitchFamily="34" charset="0"/>
              <a:buChar char="•"/>
            </a:pPr>
            <a:endParaRPr lang="en-US" sz="2800" dirty="0">
              <a:solidFill>
                <a:srgbClr val="24292E"/>
              </a:solidFill>
              <a:latin typeface="-apple-system"/>
            </a:endParaRPr>
          </a:p>
          <a:p>
            <a:pPr marL="285750" indent="-285750" algn="l">
              <a:buFont typeface="Arial" panose="020B0604020202020204" pitchFamily="34" charset="0"/>
              <a:buChar char="•"/>
            </a:pPr>
            <a:r>
              <a:rPr lang="en-US" sz="2800" dirty="0">
                <a:solidFill>
                  <a:srgbClr val="24292E"/>
                </a:solidFill>
                <a:latin typeface="-apple-system"/>
              </a:rPr>
              <a:t>U</a:t>
            </a:r>
            <a:r>
              <a:rPr lang="en-US" sz="2800" b="0" i="0" dirty="0">
                <a:solidFill>
                  <a:srgbClr val="24292E"/>
                </a:solidFill>
                <a:effectLst/>
                <a:latin typeface="-apple-system"/>
              </a:rPr>
              <a:t>sers are embracing </a:t>
            </a:r>
            <a:r>
              <a:rPr lang="en-US" sz="2800" b="1" i="0" dirty="0">
                <a:solidFill>
                  <a:srgbClr val="24292E"/>
                </a:solidFill>
                <a:effectLst/>
                <a:latin typeface="-apple-system"/>
              </a:rPr>
              <a:t>flexible working </a:t>
            </a:r>
            <a:r>
              <a:rPr lang="en-US" sz="2800" b="0" i="0" dirty="0">
                <a:solidFill>
                  <a:srgbClr val="24292E"/>
                </a:solidFill>
                <a:effectLst/>
                <a:latin typeface="-apple-system"/>
              </a:rPr>
              <a:t>in a variety of locations. The traditional network perimeter is disappearing and with it, the value of traditional defences.</a:t>
            </a:r>
          </a:p>
          <a:p>
            <a:pPr marL="285750" indent="-285750" algn="l">
              <a:buFont typeface="Arial" panose="020B0604020202020204" pitchFamily="34" charset="0"/>
              <a:buChar char="•"/>
            </a:pPr>
            <a:endParaRPr lang="en-US" sz="2800" b="0" i="0" dirty="0">
              <a:solidFill>
                <a:srgbClr val="24292E"/>
              </a:solidFill>
              <a:effectLst/>
              <a:latin typeface="-apple-system"/>
            </a:endParaRPr>
          </a:p>
          <a:p>
            <a:pPr marL="285750" indent="-285750" algn="l">
              <a:buFont typeface="Arial" panose="020B0604020202020204" pitchFamily="34" charset="0"/>
              <a:buChar char="•"/>
            </a:pPr>
            <a:r>
              <a:rPr lang="en-US" sz="2800" b="0" i="0" dirty="0">
                <a:solidFill>
                  <a:srgbClr val="24292E"/>
                </a:solidFill>
                <a:effectLst/>
                <a:latin typeface="-apple-system"/>
              </a:rPr>
              <a:t>Commonly seen in breaches; an attacker gains a foothold in a network and is </a:t>
            </a:r>
            <a:r>
              <a:rPr lang="en-US" sz="2800" b="1" i="0" dirty="0">
                <a:solidFill>
                  <a:srgbClr val="24292E"/>
                </a:solidFill>
                <a:effectLst/>
                <a:latin typeface="-apple-system"/>
              </a:rPr>
              <a:t>able to move laterally</a:t>
            </a:r>
            <a:r>
              <a:rPr lang="en-US" sz="2800" b="0" i="0" dirty="0">
                <a:solidFill>
                  <a:srgbClr val="24292E"/>
                </a:solidFill>
                <a:effectLst/>
                <a:latin typeface="-apple-system"/>
              </a:rPr>
              <a:t> because everything on the network is trusted. </a:t>
            </a:r>
          </a:p>
          <a:p>
            <a:pPr marL="285750" indent="-285750" algn="l">
              <a:buFont typeface="Arial" panose="020B0604020202020204" pitchFamily="34" charset="0"/>
              <a:buChar char="•"/>
            </a:pPr>
            <a:endParaRPr lang="en-US" dirty="0">
              <a:solidFill>
                <a:srgbClr val="24292E"/>
              </a:solidFill>
              <a:latin typeface="-apple-system"/>
            </a:endParaRPr>
          </a:p>
        </p:txBody>
      </p:sp>
      <p:sp>
        <p:nvSpPr>
          <p:cNvPr id="6" name="Title 1">
            <a:extLst>
              <a:ext uri="{FF2B5EF4-FFF2-40B4-BE49-F238E27FC236}">
                <a16:creationId xmlns:a16="http://schemas.microsoft.com/office/drawing/2014/main" id="{D8BE979C-C096-4B2E-A52C-38556ED7E64B}"/>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7" name="Graphic 6" descr="A grid with small circles">
            <a:extLst>
              <a:ext uri="{FF2B5EF4-FFF2-40B4-BE49-F238E27FC236}">
                <a16:creationId xmlns:a16="http://schemas.microsoft.com/office/drawing/2014/main" id="{36A7C0F7-C0DC-4CE9-B571-CC6A6F0D4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149264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5AF9FF-D0F9-40C3-B0F2-5B52B15FD459}"/>
              </a:ext>
            </a:extLst>
          </p:cNvPr>
          <p:cNvSpPr txBox="1"/>
          <p:nvPr/>
        </p:nvSpPr>
        <p:spPr>
          <a:xfrm>
            <a:off x="430212" y="1536565"/>
            <a:ext cx="11331575" cy="5386090"/>
          </a:xfrm>
          <a:prstGeom prst="rect">
            <a:avLst/>
          </a:prstGeom>
          <a:noFill/>
        </p:spPr>
        <p:txBody>
          <a:bodyPr wrap="square">
            <a:spAutoFit/>
          </a:bodyPr>
          <a:lstStyle/>
          <a:p>
            <a:r>
              <a:rPr lang="en-US" sz="3200" b="1" i="0" dirty="0">
                <a:solidFill>
                  <a:srgbClr val="24292E"/>
                </a:solidFill>
                <a:effectLst/>
                <a:latin typeface="-apple-system"/>
              </a:rPr>
              <a:t>How this can be done?</a:t>
            </a:r>
          </a:p>
          <a:p>
            <a:endParaRPr lang="en-US" sz="3200" b="1" i="0" dirty="0">
              <a:solidFill>
                <a:srgbClr val="24292E"/>
              </a:solidFill>
              <a:effectLst/>
              <a:latin typeface="-apple-system"/>
            </a:endParaRPr>
          </a:p>
          <a:p>
            <a:pPr marL="285750" indent="-285750">
              <a:buFont typeface="Arial" panose="020B0604020202020204" pitchFamily="34" charset="0"/>
              <a:buChar char="•"/>
            </a:pPr>
            <a:r>
              <a:rPr lang="en-US" sz="2800" b="0" i="0" dirty="0">
                <a:solidFill>
                  <a:srgbClr val="24292E"/>
                </a:solidFill>
                <a:effectLst/>
                <a:latin typeface="-apple-system"/>
              </a:rPr>
              <a:t>Remove inherent trust, treat network as hostile.</a:t>
            </a:r>
          </a:p>
          <a:p>
            <a:pPr marL="285750" indent="-285750">
              <a:buFont typeface="Arial" panose="020B0604020202020204" pitchFamily="34" charset="0"/>
              <a:buChar char="•"/>
            </a:pPr>
            <a:endParaRPr lang="en-US" sz="2800" b="0" i="0" dirty="0">
              <a:solidFill>
                <a:srgbClr val="24292E"/>
              </a:solidFill>
              <a:effectLst/>
              <a:latin typeface="-apple-system"/>
            </a:endParaRPr>
          </a:p>
          <a:p>
            <a:pPr marL="285750" indent="-285750" algn="l">
              <a:buFont typeface="Arial" panose="020B0604020202020204" pitchFamily="34" charset="0"/>
              <a:buChar char="•"/>
            </a:pPr>
            <a:r>
              <a:rPr lang="en-US" sz="2800" b="0" i="0" dirty="0">
                <a:solidFill>
                  <a:srgbClr val="24292E"/>
                </a:solidFill>
                <a:effectLst/>
                <a:latin typeface="-apple-system"/>
              </a:rPr>
              <a:t>Gain confidence / Build trust in the authentication </a:t>
            </a:r>
            <a:r>
              <a:rPr lang="en-US" sz="2800" b="1" i="0" dirty="0">
                <a:solidFill>
                  <a:srgbClr val="24292E"/>
                </a:solidFill>
                <a:effectLst/>
                <a:latin typeface="-apple-system"/>
              </a:rPr>
              <a:t>(user's identity ), </a:t>
            </a:r>
            <a:r>
              <a:rPr lang="en-US" sz="2800" b="0" i="0" dirty="0">
                <a:solidFill>
                  <a:srgbClr val="24292E"/>
                </a:solidFill>
                <a:effectLst/>
                <a:latin typeface="-apple-system"/>
              </a:rPr>
              <a:t>verification </a:t>
            </a:r>
            <a:r>
              <a:rPr lang="en-US" sz="2800" b="1" i="0" dirty="0">
                <a:solidFill>
                  <a:srgbClr val="24292E"/>
                </a:solidFill>
                <a:effectLst/>
                <a:latin typeface="-apple-system"/>
              </a:rPr>
              <a:t>(device verification) </a:t>
            </a:r>
            <a:r>
              <a:rPr lang="en-US" sz="2800" b="0" i="0" dirty="0">
                <a:solidFill>
                  <a:srgbClr val="24292E"/>
                </a:solidFill>
                <a:effectLst/>
                <a:latin typeface="-apple-system"/>
              </a:rPr>
              <a:t>and </a:t>
            </a:r>
            <a:r>
              <a:rPr lang="en-US" sz="2800" b="1" i="0" dirty="0">
                <a:solidFill>
                  <a:srgbClr val="24292E"/>
                </a:solidFill>
                <a:effectLst/>
                <a:latin typeface="-apple-system"/>
              </a:rPr>
              <a:t>authorization of users and services</a:t>
            </a:r>
            <a:r>
              <a:rPr lang="en-US" sz="2800" b="0" i="0" dirty="0">
                <a:solidFill>
                  <a:srgbClr val="24292E"/>
                </a:solidFill>
                <a:effectLst/>
                <a:latin typeface="-apple-system"/>
              </a:rPr>
              <a:t>. </a:t>
            </a:r>
          </a:p>
          <a:p>
            <a:pPr marL="285750" indent="-285750" algn="l">
              <a:buFont typeface="Arial" panose="020B0604020202020204" pitchFamily="34" charset="0"/>
              <a:buChar char="•"/>
            </a:pPr>
            <a:endParaRPr lang="en-US" sz="2800" b="0" i="0" dirty="0">
              <a:solidFill>
                <a:srgbClr val="24292E"/>
              </a:solidFill>
              <a:effectLst/>
              <a:latin typeface="-apple-system"/>
            </a:endParaRPr>
          </a:p>
          <a:p>
            <a:pPr marL="285750" indent="-285750" algn="l">
              <a:buFont typeface="Arial" panose="020B0604020202020204" pitchFamily="34" charset="0"/>
              <a:buChar char="•"/>
            </a:pPr>
            <a:r>
              <a:rPr lang="en-US" sz="2800" b="0" i="0" dirty="0">
                <a:solidFill>
                  <a:srgbClr val="24292E"/>
                </a:solidFill>
                <a:effectLst/>
                <a:latin typeface="-apple-system"/>
              </a:rPr>
              <a:t>Each connection to a service should be authenticated and the device and connection authorized against </a:t>
            </a:r>
            <a:r>
              <a:rPr lang="en-US" sz="2800" b="1" i="0" dirty="0">
                <a:solidFill>
                  <a:srgbClr val="24292E"/>
                </a:solidFill>
                <a:effectLst/>
                <a:latin typeface="-apple-system"/>
              </a:rPr>
              <a:t>Access policy</a:t>
            </a:r>
            <a:r>
              <a:rPr lang="en-US" sz="2800" b="0" i="0" dirty="0">
                <a:solidFill>
                  <a:srgbClr val="24292E"/>
                </a:solidFill>
                <a:effectLst/>
                <a:latin typeface="-apple-system"/>
              </a:rPr>
              <a:t>.</a:t>
            </a:r>
          </a:p>
          <a:p>
            <a:pPr marL="285750" indent="-285750" algn="l">
              <a:buFont typeface="Arial" panose="020B0604020202020204" pitchFamily="34" charset="0"/>
              <a:buChar char="•"/>
            </a:pPr>
            <a:endParaRPr lang="en-US" sz="2800" b="0" i="0" dirty="0">
              <a:solidFill>
                <a:srgbClr val="24292E"/>
              </a:solidFill>
              <a:effectLst/>
              <a:latin typeface="-apple-system"/>
            </a:endParaRPr>
          </a:p>
          <a:p>
            <a:pPr marL="285750" indent="-285750" algn="l">
              <a:buFont typeface="Arial" panose="020B0604020202020204" pitchFamily="34" charset="0"/>
              <a:buChar char="•"/>
            </a:pPr>
            <a:r>
              <a:rPr lang="en-US" sz="2800" dirty="0">
                <a:solidFill>
                  <a:srgbClr val="24292E"/>
                </a:solidFill>
                <a:latin typeface="-apple-system"/>
              </a:rPr>
              <a:t>D</a:t>
            </a:r>
            <a:r>
              <a:rPr lang="en-US" sz="2800" b="0" i="0" dirty="0">
                <a:solidFill>
                  <a:srgbClr val="24292E"/>
                </a:solidFill>
                <a:effectLst/>
                <a:latin typeface="-apple-system"/>
              </a:rPr>
              <a:t>evice verification should be based on defined policies (such as encryption, patch levels, </a:t>
            </a:r>
            <a:r>
              <a:rPr lang="en-US" sz="2800" b="0" i="0" dirty="0" err="1">
                <a:solidFill>
                  <a:srgbClr val="24292E"/>
                </a:solidFill>
                <a:effectLst/>
                <a:latin typeface="-apple-system"/>
              </a:rPr>
              <a:t>etc</a:t>
            </a:r>
            <a:r>
              <a:rPr lang="en-US" sz="2800" b="0" i="0" dirty="0">
                <a:solidFill>
                  <a:srgbClr val="24292E"/>
                </a:solidFill>
                <a:effectLst/>
                <a:latin typeface="-apple-system"/>
              </a:rPr>
              <a:t>).</a:t>
            </a:r>
          </a:p>
        </p:txBody>
      </p:sp>
      <p:sp>
        <p:nvSpPr>
          <p:cNvPr id="3" name="Title 1">
            <a:extLst>
              <a:ext uri="{FF2B5EF4-FFF2-40B4-BE49-F238E27FC236}">
                <a16:creationId xmlns:a16="http://schemas.microsoft.com/office/drawing/2014/main" id="{73582015-F513-49FE-87CF-617E10E50934}"/>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4" name="Graphic 3" descr="A grid with small circles">
            <a:extLst>
              <a:ext uri="{FF2B5EF4-FFF2-40B4-BE49-F238E27FC236}">
                <a16:creationId xmlns:a16="http://schemas.microsoft.com/office/drawing/2014/main" id="{3235679C-F59B-4C71-9121-2C0C22519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26874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1EB739-CB8B-4128-9F1C-C5A60ECD1816}"/>
              </a:ext>
            </a:extLst>
          </p:cNvPr>
          <p:cNvSpPr txBox="1"/>
          <p:nvPr/>
        </p:nvSpPr>
        <p:spPr>
          <a:xfrm>
            <a:off x="416357" y="1608667"/>
            <a:ext cx="11229975" cy="5755422"/>
          </a:xfrm>
          <a:prstGeom prst="rect">
            <a:avLst/>
          </a:prstGeom>
          <a:noFill/>
        </p:spPr>
        <p:txBody>
          <a:bodyPr wrap="square">
            <a:spAutoFit/>
          </a:bodyPr>
          <a:lstStyle/>
          <a:p>
            <a:r>
              <a:rPr lang="en-US" sz="3200" b="1" i="0" dirty="0">
                <a:solidFill>
                  <a:srgbClr val="24292E"/>
                </a:solidFill>
                <a:effectLst/>
                <a:latin typeface="-apple-system"/>
              </a:rPr>
              <a:t>What does this guidance do? </a:t>
            </a:r>
          </a:p>
          <a:p>
            <a:pPr marL="457200" indent="-457200" algn="l">
              <a:buFont typeface="Arial" panose="020B0604020202020204" pitchFamily="34" charset="0"/>
              <a:buChar char="•"/>
            </a:pPr>
            <a:endParaRPr lang="en-US" sz="2800" dirty="0">
              <a:solidFill>
                <a:srgbClr val="24292E"/>
              </a:solidFill>
              <a:latin typeface="-apple-system"/>
            </a:endParaRPr>
          </a:p>
          <a:p>
            <a:pPr marL="457200" indent="-457200" algn="l">
              <a:buFont typeface="Arial" panose="020B0604020202020204" pitchFamily="34" charset="0"/>
              <a:buChar char="•"/>
            </a:pPr>
            <a:r>
              <a:rPr lang="en-US" sz="2800" dirty="0">
                <a:solidFill>
                  <a:srgbClr val="24292E"/>
                </a:solidFill>
                <a:latin typeface="-apple-system"/>
              </a:rPr>
              <a:t>P</a:t>
            </a:r>
            <a:r>
              <a:rPr lang="en-US" sz="2800" b="0" i="0" dirty="0">
                <a:solidFill>
                  <a:srgbClr val="24292E"/>
                </a:solidFill>
                <a:effectLst/>
                <a:latin typeface="-apple-system"/>
              </a:rPr>
              <a:t>rinciples are intended to help design and deploy a secure end-to-end, zero trust architecture. </a:t>
            </a:r>
          </a:p>
          <a:p>
            <a:pPr marL="457200" indent="-457200" algn="l">
              <a:buFont typeface="Arial" panose="020B0604020202020204" pitchFamily="34" charset="0"/>
              <a:buChar char="•"/>
            </a:pPr>
            <a:endParaRPr lang="en-US" sz="2800" b="0" i="0" dirty="0">
              <a:solidFill>
                <a:srgbClr val="24292E"/>
              </a:solidFill>
              <a:effectLst/>
              <a:latin typeface="-apple-system"/>
            </a:endParaRPr>
          </a:p>
          <a:p>
            <a:pPr marL="457200" indent="-457200" algn="l">
              <a:buFont typeface="Arial" panose="020B0604020202020204" pitchFamily="34" charset="0"/>
              <a:buChar char="•"/>
            </a:pPr>
            <a:r>
              <a:rPr lang="en-US" sz="2800" dirty="0">
                <a:solidFill>
                  <a:srgbClr val="24292E"/>
                </a:solidFill>
                <a:latin typeface="-apple-system"/>
              </a:rPr>
              <a:t>Provides c</a:t>
            </a:r>
            <a:r>
              <a:rPr lang="en-US" sz="2800" b="0" i="0" dirty="0">
                <a:solidFill>
                  <a:srgbClr val="24292E"/>
                </a:solidFill>
                <a:effectLst/>
                <a:latin typeface="-apple-system"/>
              </a:rPr>
              <a:t>lear understanding of the zero-trust model, the benefits it brings, and the risks need to consider.</a:t>
            </a:r>
          </a:p>
          <a:p>
            <a:pPr marL="457200" indent="-457200" algn="l">
              <a:buFont typeface="Arial" panose="020B0604020202020204" pitchFamily="34" charset="0"/>
              <a:buChar char="•"/>
            </a:pPr>
            <a:endParaRPr lang="en-US" sz="2800" dirty="0">
              <a:solidFill>
                <a:srgbClr val="24292E"/>
              </a:solidFill>
              <a:latin typeface="-apple-system"/>
            </a:endParaRPr>
          </a:p>
          <a:p>
            <a:pPr marL="457200" indent="-457200" algn="l">
              <a:buFont typeface="Arial" panose="020B0604020202020204" pitchFamily="34" charset="0"/>
              <a:buChar char="•"/>
            </a:pPr>
            <a:r>
              <a:rPr lang="en-US" sz="2800" dirty="0">
                <a:solidFill>
                  <a:srgbClr val="24292E"/>
                </a:solidFill>
                <a:latin typeface="-apple-system"/>
              </a:rPr>
              <a:t>Helps in </a:t>
            </a:r>
            <a:r>
              <a:rPr lang="en-US" sz="2800" b="0" i="0" dirty="0">
                <a:solidFill>
                  <a:srgbClr val="24292E"/>
                </a:solidFill>
                <a:effectLst/>
                <a:latin typeface="-apple-system"/>
              </a:rPr>
              <a:t>developing a plan on how one can implement them on a journey to a zero-trust architecture.</a:t>
            </a:r>
          </a:p>
          <a:p>
            <a:pPr marL="457200" indent="-457200" algn="l">
              <a:buFont typeface="Arial" panose="020B0604020202020204" pitchFamily="34" charset="0"/>
              <a:buChar char="•"/>
            </a:pPr>
            <a:endParaRPr lang="en-US" sz="2800" dirty="0">
              <a:solidFill>
                <a:srgbClr val="24292E"/>
              </a:solidFill>
              <a:latin typeface="-apple-system"/>
            </a:endParaRPr>
          </a:p>
          <a:p>
            <a:pPr marL="457200" indent="-457200">
              <a:buFont typeface="Arial" panose="020B0604020202020204" pitchFamily="34" charset="0"/>
              <a:buChar char="•"/>
            </a:pPr>
            <a:r>
              <a:rPr lang="en-US" sz="2800" b="0" i="0" dirty="0">
                <a:solidFill>
                  <a:srgbClr val="24292E"/>
                </a:solidFill>
                <a:effectLst/>
                <a:latin typeface="-apple-system"/>
              </a:rPr>
              <a:t>Stretches from users</a:t>
            </a:r>
            <a:r>
              <a:rPr lang="en-US" sz="2800" dirty="0">
                <a:solidFill>
                  <a:srgbClr val="24292E"/>
                </a:solidFill>
                <a:latin typeface="-apple-system"/>
              </a:rPr>
              <a:t>, </a:t>
            </a:r>
            <a:r>
              <a:rPr lang="en-US" sz="2800" b="0" i="0" dirty="0">
                <a:solidFill>
                  <a:srgbClr val="24292E"/>
                </a:solidFill>
                <a:effectLst/>
                <a:latin typeface="-apple-system"/>
              </a:rPr>
              <a:t>devices, services and data they are accessing. </a:t>
            </a:r>
          </a:p>
          <a:p>
            <a:pPr marL="457200" indent="-457200" algn="l">
              <a:buFont typeface="Arial" panose="020B0604020202020204" pitchFamily="34" charset="0"/>
              <a:buChar char="•"/>
            </a:pPr>
            <a:endParaRPr lang="en-US" sz="2800" b="0" i="0" dirty="0">
              <a:solidFill>
                <a:srgbClr val="24292E"/>
              </a:solidFill>
              <a:effectLst/>
              <a:latin typeface="-apple-system"/>
            </a:endParaRPr>
          </a:p>
        </p:txBody>
      </p:sp>
      <p:sp>
        <p:nvSpPr>
          <p:cNvPr id="3" name="Title 1">
            <a:extLst>
              <a:ext uri="{FF2B5EF4-FFF2-40B4-BE49-F238E27FC236}">
                <a16:creationId xmlns:a16="http://schemas.microsoft.com/office/drawing/2014/main" id="{C875DBBD-946F-4C2F-8096-B75E6E3424E4}"/>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5" name="Graphic 4" descr="A grid with small circles">
            <a:extLst>
              <a:ext uri="{FF2B5EF4-FFF2-40B4-BE49-F238E27FC236}">
                <a16:creationId xmlns:a16="http://schemas.microsoft.com/office/drawing/2014/main" id="{069462BC-58B8-43C3-A277-A1DB92F5FD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60316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5D52A7-E154-454B-B1EA-1E5DF5E81D8D}"/>
              </a:ext>
            </a:extLst>
          </p:cNvPr>
          <p:cNvSpPr txBox="1"/>
          <p:nvPr/>
        </p:nvSpPr>
        <p:spPr>
          <a:xfrm>
            <a:off x="407122" y="1608667"/>
            <a:ext cx="11229974" cy="4462760"/>
          </a:xfrm>
          <a:prstGeom prst="rect">
            <a:avLst/>
          </a:prstGeom>
          <a:noFill/>
        </p:spPr>
        <p:txBody>
          <a:bodyPr wrap="square">
            <a:spAutoFit/>
          </a:bodyPr>
          <a:lstStyle/>
          <a:p>
            <a:r>
              <a:rPr lang="en-US" sz="3200" b="1" i="0" dirty="0">
                <a:solidFill>
                  <a:srgbClr val="24292E"/>
                </a:solidFill>
                <a:effectLst/>
                <a:latin typeface="-apple-system"/>
              </a:rPr>
              <a:t>Who is this guidance for?</a:t>
            </a:r>
            <a:endParaRPr lang="en-AU" sz="3200" dirty="0"/>
          </a:p>
          <a:p>
            <a:pPr marL="457200" indent="-457200" algn="l">
              <a:buFont typeface="Arial" panose="020B0604020202020204" pitchFamily="34" charset="0"/>
              <a:buChar char="•"/>
            </a:pPr>
            <a:endParaRPr lang="en-US" sz="2800" dirty="0">
              <a:solidFill>
                <a:srgbClr val="24292E"/>
              </a:solidFill>
              <a:latin typeface="-apple-system"/>
            </a:endParaRPr>
          </a:p>
          <a:p>
            <a:pPr marL="457200" indent="-457200" algn="l">
              <a:buFont typeface="Arial" panose="020B0604020202020204" pitchFamily="34" charset="0"/>
              <a:buChar char="•"/>
            </a:pPr>
            <a:r>
              <a:rPr lang="en-US" sz="2800" b="0" i="0" dirty="0">
                <a:solidFill>
                  <a:srgbClr val="24292E"/>
                </a:solidFill>
                <a:effectLst/>
                <a:latin typeface="-apple-system"/>
              </a:rPr>
              <a:t>Technical audience such as Solution &amp; Security Architects, and CISOs. </a:t>
            </a:r>
          </a:p>
          <a:p>
            <a:pPr marL="457200" indent="-457200" algn="l">
              <a:buFont typeface="Arial" panose="020B0604020202020204" pitchFamily="34" charset="0"/>
              <a:buChar char="•"/>
            </a:pPr>
            <a:endParaRPr lang="en-US" sz="2800" b="0" i="0" dirty="0">
              <a:solidFill>
                <a:srgbClr val="24292E"/>
              </a:solidFill>
              <a:effectLst/>
              <a:latin typeface="-apple-system"/>
            </a:endParaRPr>
          </a:p>
          <a:p>
            <a:pPr marL="457200" indent="-457200" algn="l">
              <a:buFont typeface="Arial" panose="020B0604020202020204" pitchFamily="34" charset="0"/>
              <a:buChar char="•"/>
            </a:pPr>
            <a:r>
              <a:rPr lang="en-US" sz="2800" b="0" i="0" dirty="0">
                <a:solidFill>
                  <a:srgbClr val="24292E"/>
                </a:solidFill>
                <a:effectLst/>
                <a:latin typeface="-apple-system"/>
              </a:rPr>
              <a:t>Reviewing architectures when carrying out security assessments or assurance activities.</a:t>
            </a:r>
          </a:p>
          <a:p>
            <a:pPr marL="457200" indent="-457200" algn="l">
              <a:buFont typeface="Arial" panose="020B0604020202020204" pitchFamily="34" charset="0"/>
              <a:buChar char="•"/>
            </a:pPr>
            <a:endParaRPr lang="en-US" sz="2800" b="0" i="0" dirty="0">
              <a:solidFill>
                <a:srgbClr val="24292E"/>
              </a:solidFill>
              <a:effectLst/>
              <a:latin typeface="-apple-system"/>
            </a:endParaRPr>
          </a:p>
          <a:p>
            <a:pPr marL="457200" indent="-457200" algn="l">
              <a:buFont typeface="Arial" panose="020B0604020202020204" pitchFamily="34" charset="0"/>
              <a:buChar char="•"/>
            </a:pPr>
            <a:r>
              <a:rPr lang="en-US" sz="2800" b="0" i="0" dirty="0">
                <a:solidFill>
                  <a:srgbClr val="24292E"/>
                </a:solidFill>
                <a:effectLst/>
                <a:latin typeface="-apple-system"/>
              </a:rPr>
              <a:t>Companies or open source projects implementing zero trust related technologies can also use these principles to guide their development and assess which part of the zero trust puzzle they fit into.</a:t>
            </a:r>
          </a:p>
        </p:txBody>
      </p:sp>
      <p:sp>
        <p:nvSpPr>
          <p:cNvPr id="3" name="Title 1">
            <a:extLst>
              <a:ext uri="{FF2B5EF4-FFF2-40B4-BE49-F238E27FC236}">
                <a16:creationId xmlns:a16="http://schemas.microsoft.com/office/drawing/2014/main" id="{5F24DE5E-FC39-4241-9A92-91E9D8705654}"/>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4" name="Graphic 3" descr="A grid with small circles">
            <a:extLst>
              <a:ext uri="{FF2B5EF4-FFF2-40B4-BE49-F238E27FC236}">
                <a16:creationId xmlns:a16="http://schemas.microsoft.com/office/drawing/2014/main" id="{DD81D5B8-8E81-47E9-A4D2-CAB98BF7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274735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82E523-B894-473F-8220-1EBBDDB208A8}"/>
              </a:ext>
            </a:extLst>
          </p:cNvPr>
          <p:cNvSpPr txBox="1"/>
          <p:nvPr/>
        </p:nvSpPr>
        <p:spPr>
          <a:xfrm>
            <a:off x="412461" y="1608667"/>
            <a:ext cx="6096000" cy="584775"/>
          </a:xfrm>
          <a:prstGeom prst="rect">
            <a:avLst/>
          </a:prstGeom>
          <a:noFill/>
        </p:spPr>
        <p:txBody>
          <a:bodyPr wrap="square">
            <a:spAutoFit/>
          </a:bodyPr>
          <a:lstStyle/>
          <a:p>
            <a:pPr algn="l"/>
            <a:r>
              <a:rPr lang="en-AU" sz="3200" b="1" i="0" dirty="0">
                <a:solidFill>
                  <a:srgbClr val="24292E"/>
                </a:solidFill>
                <a:effectLst/>
                <a:latin typeface="-apple-system"/>
              </a:rPr>
              <a:t>The principles</a:t>
            </a:r>
          </a:p>
        </p:txBody>
      </p:sp>
      <p:sp>
        <p:nvSpPr>
          <p:cNvPr id="4" name="TextBox 3">
            <a:extLst>
              <a:ext uri="{FF2B5EF4-FFF2-40B4-BE49-F238E27FC236}">
                <a16:creationId xmlns:a16="http://schemas.microsoft.com/office/drawing/2014/main" id="{1276FA72-2340-4B5D-A8EC-73BD91726657}"/>
              </a:ext>
            </a:extLst>
          </p:cNvPr>
          <p:cNvSpPr txBox="1"/>
          <p:nvPr/>
        </p:nvSpPr>
        <p:spPr>
          <a:xfrm>
            <a:off x="504825" y="2299688"/>
            <a:ext cx="11687175" cy="4154984"/>
          </a:xfrm>
          <a:prstGeom prst="rect">
            <a:avLst/>
          </a:prstGeom>
          <a:noFill/>
        </p:spPr>
        <p:txBody>
          <a:bodyPr wrap="square">
            <a:spAutoFit/>
          </a:bodyPr>
          <a:lstStyle/>
          <a:p>
            <a:pPr marL="285750" indent="-285750" algn="l">
              <a:buFont typeface="Arial" panose="020B0604020202020204" pitchFamily="34" charset="0"/>
              <a:buChar char="•"/>
            </a:pPr>
            <a:r>
              <a:rPr lang="en-US" sz="2200" b="1" i="0" dirty="0">
                <a:solidFill>
                  <a:srgbClr val="24292E"/>
                </a:solidFill>
                <a:effectLst/>
                <a:latin typeface="-apple-system"/>
              </a:rPr>
              <a:t>Know your architecture (ASSET) - </a:t>
            </a:r>
            <a:r>
              <a:rPr lang="en-US" sz="2200" b="0" i="0" dirty="0">
                <a:solidFill>
                  <a:srgbClr val="24292E"/>
                </a:solidFill>
                <a:effectLst/>
                <a:latin typeface="-apple-system"/>
              </a:rPr>
              <a:t>In zero trust network model it’s more important than ever to know about assets.</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Create a single strong user identity (Single User Directory / Identity) - </a:t>
            </a:r>
            <a:r>
              <a:rPr lang="en-US" sz="2200" dirty="0">
                <a:solidFill>
                  <a:srgbClr val="24292E"/>
                </a:solidFill>
                <a:latin typeface="-apple-system"/>
              </a:rPr>
              <a:t>Organization</a:t>
            </a:r>
            <a:r>
              <a:rPr lang="en-US" sz="2200" b="0" i="0" dirty="0">
                <a:solidFill>
                  <a:srgbClr val="24292E"/>
                </a:solidFill>
                <a:effectLst/>
                <a:latin typeface="-apple-system"/>
              </a:rPr>
              <a:t> should use a single user directory and create accounts that are linked to individuals.</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Create a strong device identity (Single Device Directory) - </a:t>
            </a:r>
            <a:r>
              <a:rPr lang="en-US" sz="2200" b="0" i="0" dirty="0">
                <a:solidFill>
                  <a:srgbClr val="24292E"/>
                </a:solidFill>
                <a:effectLst/>
                <a:latin typeface="-apple-system"/>
              </a:rPr>
              <a:t>Each device owned by organization should be uniquely identifiable in a single device directory.</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Authenticate everywhere (All Connections need Auth) - </a:t>
            </a:r>
            <a:r>
              <a:rPr lang="en-US" sz="2200" b="0" i="0" dirty="0">
                <a:solidFill>
                  <a:srgbClr val="24292E"/>
                </a:solidFill>
                <a:effectLst/>
                <a:latin typeface="-apple-system"/>
              </a:rPr>
              <a:t>In zero trust architecture assume the network is hostile, authenticate all connections.</a:t>
            </a:r>
          </a:p>
          <a:p>
            <a:pPr marL="285750" indent="-285750" algn="l">
              <a:buFont typeface="Arial" panose="020B0604020202020204" pitchFamily="34" charset="0"/>
              <a:buChar char="•"/>
            </a:pPr>
            <a:endParaRPr lang="en-US" sz="2200" b="0" i="0" dirty="0">
              <a:solidFill>
                <a:srgbClr val="24292E"/>
              </a:solidFill>
              <a:effectLst/>
              <a:latin typeface="-apple-system"/>
            </a:endParaRPr>
          </a:p>
        </p:txBody>
      </p:sp>
      <p:sp>
        <p:nvSpPr>
          <p:cNvPr id="5" name="Title 1">
            <a:extLst>
              <a:ext uri="{FF2B5EF4-FFF2-40B4-BE49-F238E27FC236}">
                <a16:creationId xmlns:a16="http://schemas.microsoft.com/office/drawing/2014/main" id="{FD9F1054-7787-40E5-B343-8AAE8FF1FF47}"/>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6" name="Graphic 5" descr="A grid with small circles">
            <a:extLst>
              <a:ext uri="{FF2B5EF4-FFF2-40B4-BE49-F238E27FC236}">
                <a16:creationId xmlns:a16="http://schemas.microsoft.com/office/drawing/2014/main" id="{D1708460-C5BC-4BFD-B46D-1AD7B25CB5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222970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40EEF-9359-4E85-A69F-72DDC9448A57}"/>
              </a:ext>
            </a:extLst>
          </p:cNvPr>
          <p:cNvSpPr txBox="1"/>
          <p:nvPr/>
        </p:nvSpPr>
        <p:spPr>
          <a:xfrm>
            <a:off x="411629" y="1528313"/>
            <a:ext cx="6096000" cy="584775"/>
          </a:xfrm>
          <a:prstGeom prst="rect">
            <a:avLst/>
          </a:prstGeom>
          <a:noFill/>
        </p:spPr>
        <p:txBody>
          <a:bodyPr wrap="square">
            <a:spAutoFit/>
          </a:bodyPr>
          <a:lstStyle/>
          <a:p>
            <a:pPr algn="l"/>
            <a:r>
              <a:rPr lang="en-AU" sz="3200" b="1" i="0" dirty="0">
                <a:solidFill>
                  <a:srgbClr val="24292E"/>
                </a:solidFill>
                <a:effectLst/>
                <a:latin typeface="-apple-system"/>
              </a:rPr>
              <a:t>The principles</a:t>
            </a:r>
          </a:p>
        </p:txBody>
      </p:sp>
      <p:sp>
        <p:nvSpPr>
          <p:cNvPr id="7" name="TextBox 6">
            <a:extLst>
              <a:ext uri="{FF2B5EF4-FFF2-40B4-BE49-F238E27FC236}">
                <a16:creationId xmlns:a16="http://schemas.microsoft.com/office/drawing/2014/main" id="{5A09D232-953E-46C2-8F85-523DBDC2DBA2}"/>
              </a:ext>
            </a:extLst>
          </p:cNvPr>
          <p:cNvSpPr txBox="1"/>
          <p:nvPr/>
        </p:nvSpPr>
        <p:spPr>
          <a:xfrm>
            <a:off x="531702" y="2190726"/>
            <a:ext cx="11268075" cy="4832092"/>
          </a:xfrm>
          <a:prstGeom prst="rect">
            <a:avLst/>
          </a:prstGeom>
          <a:noFill/>
        </p:spPr>
        <p:txBody>
          <a:bodyPr wrap="square">
            <a:spAutoFit/>
          </a:bodyPr>
          <a:lstStyle/>
          <a:p>
            <a:pPr marL="285750" indent="-285750">
              <a:buFont typeface="Arial" panose="020B0604020202020204" pitchFamily="34" charset="0"/>
              <a:buChar char="•"/>
            </a:pPr>
            <a:r>
              <a:rPr lang="en-US" sz="2200" b="1" i="0" dirty="0">
                <a:solidFill>
                  <a:srgbClr val="24292E"/>
                </a:solidFill>
                <a:effectLst/>
                <a:latin typeface="-apple-system"/>
              </a:rPr>
              <a:t>Know the health of your devices and services (Monitoring Health of Devices &amp; Services) - </a:t>
            </a:r>
            <a:r>
              <a:rPr lang="en-US" sz="2200" b="0" i="0" dirty="0">
                <a:solidFill>
                  <a:srgbClr val="24292E"/>
                </a:solidFill>
                <a:effectLst/>
                <a:latin typeface="-apple-system"/>
              </a:rPr>
              <a:t>The health of devices and services is one of the most important signals used to gain confidence in them.</a:t>
            </a:r>
          </a:p>
          <a:p>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Focus your monitoring on devices and services - </a:t>
            </a:r>
            <a:r>
              <a:rPr lang="en-US" sz="2200" b="0" i="0" dirty="0">
                <a:solidFill>
                  <a:srgbClr val="24292E"/>
                </a:solidFill>
                <a:effectLst/>
                <a:latin typeface="-apple-system"/>
              </a:rPr>
              <a:t>Given that devices and services are more exposed to network attack than in traditional architectures it’s important that comprehensive monitoring for attacks is carried out.</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Set policies according to the value of services or data (Access Policy) - </a:t>
            </a:r>
            <a:r>
              <a:rPr lang="en-US" sz="2200" b="0" i="0" dirty="0">
                <a:solidFill>
                  <a:srgbClr val="24292E"/>
                </a:solidFill>
                <a:effectLst/>
                <a:latin typeface="-apple-system"/>
              </a:rPr>
              <a:t>The power of zero trust architecture comes from the access policies defined.</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Control access to your services and data (Authorization of all request against Policy) - </a:t>
            </a:r>
            <a:r>
              <a:rPr lang="en-US" sz="2200" b="0" i="0" dirty="0">
                <a:solidFill>
                  <a:srgbClr val="24292E"/>
                </a:solidFill>
                <a:effectLst/>
                <a:latin typeface="-apple-system"/>
              </a:rPr>
              <a:t>Each request to a service should be authorized against a policy.</a:t>
            </a:r>
          </a:p>
          <a:p>
            <a:pPr marL="285750" indent="-285750" algn="l">
              <a:buFont typeface="Arial" panose="020B0604020202020204" pitchFamily="34" charset="0"/>
              <a:buChar char="•"/>
            </a:pPr>
            <a:endParaRPr lang="en-US" sz="2200" b="0" i="0" dirty="0">
              <a:solidFill>
                <a:srgbClr val="24292E"/>
              </a:solidFill>
              <a:effectLst/>
              <a:latin typeface="-apple-system"/>
            </a:endParaRPr>
          </a:p>
        </p:txBody>
      </p:sp>
      <p:sp>
        <p:nvSpPr>
          <p:cNvPr id="4" name="Title 1">
            <a:extLst>
              <a:ext uri="{FF2B5EF4-FFF2-40B4-BE49-F238E27FC236}">
                <a16:creationId xmlns:a16="http://schemas.microsoft.com/office/drawing/2014/main" id="{C64DAEB0-6A3C-436F-A1C4-29F685DD291D}"/>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6" name="Graphic 5" descr="A grid with small circles">
            <a:extLst>
              <a:ext uri="{FF2B5EF4-FFF2-40B4-BE49-F238E27FC236}">
                <a16:creationId xmlns:a16="http://schemas.microsoft.com/office/drawing/2014/main" id="{B7B77E5C-6BBA-4D37-A5C2-EC73DF763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412374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40EEF-9359-4E85-A69F-72DDC9448A57}"/>
              </a:ext>
            </a:extLst>
          </p:cNvPr>
          <p:cNvSpPr txBox="1"/>
          <p:nvPr/>
        </p:nvSpPr>
        <p:spPr>
          <a:xfrm>
            <a:off x="457812" y="1589937"/>
            <a:ext cx="6096000" cy="584775"/>
          </a:xfrm>
          <a:prstGeom prst="rect">
            <a:avLst/>
          </a:prstGeom>
          <a:noFill/>
        </p:spPr>
        <p:txBody>
          <a:bodyPr wrap="square">
            <a:spAutoFit/>
          </a:bodyPr>
          <a:lstStyle/>
          <a:p>
            <a:pPr algn="l"/>
            <a:r>
              <a:rPr lang="en-AU" sz="3200" b="1" i="0" dirty="0">
                <a:solidFill>
                  <a:srgbClr val="24292E"/>
                </a:solidFill>
                <a:effectLst/>
                <a:latin typeface="-apple-system"/>
              </a:rPr>
              <a:t>The principles</a:t>
            </a:r>
          </a:p>
        </p:txBody>
      </p:sp>
      <p:sp>
        <p:nvSpPr>
          <p:cNvPr id="7" name="TextBox 6">
            <a:extLst>
              <a:ext uri="{FF2B5EF4-FFF2-40B4-BE49-F238E27FC236}">
                <a16:creationId xmlns:a16="http://schemas.microsoft.com/office/drawing/2014/main" id="{5A09D232-953E-46C2-8F85-523DBDC2DBA2}"/>
              </a:ext>
            </a:extLst>
          </p:cNvPr>
          <p:cNvSpPr txBox="1"/>
          <p:nvPr/>
        </p:nvSpPr>
        <p:spPr>
          <a:xfrm>
            <a:off x="587120" y="2423051"/>
            <a:ext cx="11268075" cy="2462213"/>
          </a:xfrm>
          <a:prstGeom prst="rect">
            <a:avLst/>
          </a:prstGeom>
          <a:noFill/>
        </p:spPr>
        <p:txBody>
          <a:bodyPr wrap="square">
            <a:spAutoFit/>
          </a:bodyPr>
          <a:lstStyle/>
          <a:p>
            <a:pPr marL="285750" indent="-285750" algn="l">
              <a:buFont typeface="Arial" panose="020B0604020202020204" pitchFamily="34" charset="0"/>
              <a:buChar char="•"/>
            </a:pPr>
            <a:r>
              <a:rPr lang="en-US" sz="2200" b="1" i="0" dirty="0">
                <a:solidFill>
                  <a:srgbClr val="24292E"/>
                </a:solidFill>
                <a:effectLst/>
                <a:latin typeface="-apple-system"/>
              </a:rPr>
              <a:t>Don’t trust the network, including the local network (No trust = Build Trust in devices &amp; Services) - </a:t>
            </a:r>
            <a:r>
              <a:rPr lang="en-US" sz="2200" b="0" i="0" dirty="0">
                <a:solidFill>
                  <a:srgbClr val="24292E"/>
                </a:solidFill>
                <a:effectLst/>
                <a:latin typeface="-apple-system"/>
              </a:rPr>
              <a:t>In order to remove trust from the network </a:t>
            </a:r>
            <a:r>
              <a:rPr lang="en-US" sz="2200" dirty="0">
                <a:solidFill>
                  <a:srgbClr val="24292E"/>
                </a:solidFill>
                <a:latin typeface="-apple-system"/>
              </a:rPr>
              <a:t>one </a:t>
            </a:r>
            <a:r>
              <a:rPr lang="en-US" sz="2200" b="0" i="0" dirty="0">
                <a:solidFill>
                  <a:srgbClr val="24292E"/>
                </a:solidFill>
                <a:effectLst/>
                <a:latin typeface="-apple-system"/>
              </a:rPr>
              <a:t>need to build trust into the devices and services.</a:t>
            </a:r>
          </a:p>
          <a:p>
            <a:pPr marL="285750" indent="-285750" algn="l">
              <a:buFont typeface="Arial" panose="020B0604020202020204" pitchFamily="34" charset="0"/>
              <a:buChar char="•"/>
            </a:pPr>
            <a:endParaRPr lang="en-US" sz="2200" b="0" i="0" dirty="0">
              <a:solidFill>
                <a:srgbClr val="24292E"/>
              </a:solidFill>
              <a:effectLst/>
              <a:latin typeface="-apple-system"/>
            </a:endParaRPr>
          </a:p>
          <a:p>
            <a:pPr marL="285750" indent="-285750" algn="l">
              <a:buFont typeface="Arial" panose="020B0604020202020204" pitchFamily="34" charset="0"/>
              <a:buChar char="•"/>
            </a:pPr>
            <a:r>
              <a:rPr lang="en-US" sz="2200" b="1" i="0" dirty="0">
                <a:solidFill>
                  <a:srgbClr val="24292E"/>
                </a:solidFill>
                <a:effectLst/>
                <a:latin typeface="-apple-system"/>
              </a:rPr>
              <a:t>Choose services designed for zero trust - </a:t>
            </a:r>
            <a:r>
              <a:rPr lang="en-US" sz="2200" b="0" i="0" dirty="0">
                <a:solidFill>
                  <a:srgbClr val="24292E"/>
                </a:solidFill>
                <a:effectLst/>
                <a:latin typeface="-apple-system"/>
              </a:rPr>
              <a:t>Prefer services with built-in support for zero trust network architectures.</a:t>
            </a:r>
          </a:p>
          <a:p>
            <a:pPr marL="285750" indent="-285750" algn="l">
              <a:buFont typeface="Arial" panose="020B0604020202020204" pitchFamily="34" charset="0"/>
              <a:buChar char="•"/>
            </a:pPr>
            <a:endParaRPr lang="en-US" sz="2200" b="0" i="0" dirty="0">
              <a:solidFill>
                <a:srgbClr val="24292E"/>
              </a:solidFill>
              <a:effectLst/>
              <a:latin typeface="-apple-system"/>
            </a:endParaRPr>
          </a:p>
        </p:txBody>
      </p:sp>
      <p:sp>
        <p:nvSpPr>
          <p:cNvPr id="4" name="Title 1">
            <a:extLst>
              <a:ext uri="{FF2B5EF4-FFF2-40B4-BE49-F238E27FC236}">
                <a16:creationId xmlns:a16="http://schemas.microsoft.com/office/drawing/2014/main" id="{C64DAEB0-6A3C-436F-A1C4-29F685DD291D}"/>
              </a:ext>
            </a:extLst>
          </p:cNvPr>
          <p:cNvSpPr>
            <a:spLocks noGrp="1"/>
          </p:cNvSpPr>
          <p:nvPr>
            <p:ph type="title"/>
          </p:nvPr>
        </p:nvSpPr>
        <p:spPr>
          <a:xfrm>
            <a:off x="0" y="1"/>
            <a:ext cx="12192000" cy="1608666"/>
          </a:xfrm>
          <a:solidFill>
            <a:srgbClr val="0067B4"/>
          </a:solidFill>
        </p:spPr>
        <p:txBody>
          <a:bodyPr/>
          <a:lstStyle/>
          <a:p>
            <a:r>
              <a:rPr lang="en-AU" dirty="0">
                <a:solidFill>
                  <a:schemeClr val="bg1"/>
                </a:solidFill>
              </a:rPr>
              <a:t>     Zero Trust Architecture</a:t>
            </a:r>
          </a:p>
        </p:txBody>
      </p:sp>
      <p:pic>
        <p:nvPicPr>
          <p:cNvPr id="6" name="Graphic 5" descr="A grid with small circles">
            <a:extLst>
              <a:ext uri="{FF2B5EF4-FFF2-40B4-BE49-F238E27FC236}">
                <a16:creationId xmlns:a16="http://schemas.microsoft.com/office/drawing/2014/main" id="{B7B77E5C-6BBA-4D37-A5C2-EC73DF763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77" y="-273657"/>
            <a:ext cx="2094358" cy="2094358"/>
          </a:xfrm>
          <a:prstGeom prst="rect">
            <a:avLst/>
          </a:prstGeom>
        </p:spPr>
      </p:pic>
    </p:spTree>
    <p:extLst>
      <p:ext uri="{BB962C8B-B14F-4D97-AF65-F5344CB8AC3E}">
        <p14:creationId xmlns:p14="http://schemas.microsoft.com/office/powerpoint/2010/main" val="33067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185</TotalTime>
  <Words>991</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Roboto</vt:lpstr>
      <vt:lpstr>Office Theme</vt:lpstr>
      <vt:lpstr>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     Zero Trust Architecture</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Trust Architecture</dc:title>
  <dc:creator>Sanam Makadia</dc:creator>
  <cp:lastModifiedBy>Sanam Makadia</cp:lastModifiedBy>
  <cp:revision>14</cp:revision>
  <dcterms:created xsi:type="dcterms:W3CDTF">2021-05-21T14:07:50Z</dcterms:created>
  <dcterms:modified xsi:type="dcterms:W3CDTF">2021-10-11T13:57:35Z</dcterms:modified>
</cp:coreProperties>
</file>