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3"/>
  </p:notesMasterIdLst>
  <p:handoutMasterIdLst>
    <p:handoutMasterId r:id="rId24"/>
  </p:handoutMasterIdLst>
  <p:sldIdLst>
    <p:sldId id="376" r:id="rId2"/>
    <p:sldId id="400" r:id="rId3"/>
    <p:sldId id="399" r:id="rId4"/>
    <p:sldId id="415" r:id="rId5"/>
    <p:sldId id="425" r:id="rId6"/>
    <p:sldId id="401" r:id="rId7"/>
    <p:sldId id="407" r:id="rId8"/>
    <p:sldId id="416" r:id="rId9"/>
    <p:sldId id="402" r:id="rId10"/>
    <p:sldId id="417" r:id="rId11"/>
    <p:sldId id="403" r:id="rId12"/>
    <p:sldId id="418" r:id="rId13"/>
    <p:sldId id="404" r:id="rId14"/>
    <p:sldId id="419" r:id="rId15"/>
    <p:sldId id="405" r:id="rId16"/>
    <p:sldId id="420" r:id="rId17"/>
    <p:sldId id="414" r:id="rId18"/>
    <p:sldId id="421" r:id="rId19"/>
    <p:sldId id="423" r:id="rId20"/>
    <p:sldId id="424" r:id="rId21"/>
    <p:sldId id="426" r:id="rId22"/>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955" autoAdjust="0"/>
  </p:normalViewPr>
  <p:slideViewPr>
    <p:cSldViewPr snapToGrid="0">
      <p:cViewPr>
        <p:scale>
          <a:sx n="100" d="100"/>
          <a:sy n="100" d="100"/>
        </p:scale>
        <p:origin x="-7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cs typeface="メイリオ"/>
              </a:rPr>
              <a:t/>
            </a:r>
            <a:br>
              <a:rPr kumimoji="0" lang="en-US" altLang="ja-JP" sz="2800" dirty="0" smtClean="0">
                <a:cs typeface="メイリオ"/>
              </a:rPr>
            </a:br>
            <a:r>
              <a:rPr kumimoji="0" lang="en-US" altLang="ja-JP" sz="2800" dirty="0" smtClean="0">
                <a:cs typeface="メイリオ"/>
              </a:rPr>
              <a:t>Bluemix</a:t>
            </a:r>
            <a:r>
              <a:rPr kumimoji="0" lang="ja-JP" altLang="en-US" sz="2800" dirty="0" smtClean="0">
                <a:cs typeface="メイリオ"/>
              </a:rPr>
              <a:t>を活用した</a:t>
            </a:r>
            <a:r>
              <a:rPr kumimoji="0" lang="en-US" altLang="ja-JP" sz="2800" dirty="0" err="1" smtClean="0">
                <a:cs typeface="メイリオ"/>
              </a:rPr>
              <a:t>IoT</a:t>
            </a:r>
            <a:r>
              <a:rPr kumimoji="0" lang="ja-JP" altLang="en-US" sz="2800" dirty="0" smtClean="0">
                <a:cs typeface="メイリオ"/>
              </a:rPr>
              <a:t>基盤構成サンプル</a:t>
            </a:r>
            <a:r>
              <a:rPr kumimoji="0" lang="en-US" altLang="ja-JP" sz="2800" dirty="0" smtClean="0">
                <a:cs typeface="メイリオ"/>
              </a:rPr>
              <a:t/>
            </a:r>
            <a:br>
              <a:rPr kumimoji="0" lang="en-US" altLang="ja-JP" sz="2800" dirty="0" smtClean="0">
                <a:cs typeface="メイリオ"/>
              </a:rPr>
            </a:br>
            <a:r>
              <a:rPr kumimoji="0" lang="en-US" altLang="ja-JP" sz="2800" dirty="0" smtClean="0">
                <a:cs typeface="メイリオ"/>
              </a:rPr>
              <a:t> </a:t>
            </a:r>
            <a:r>
              <a:rPr kumimoji="0" lang="en-US" altLang="ja-JP" sz="2000" dirty="0" smtClean="0">
                <a:cs typeface="メイリオ"/>
              </a:rPr>
              <a:t>2016</a:t>
            </a:r>
            <a:r>
              <a:rPr kumimoji="0" lang="ja-JP" altLang="en-US" sz="2000" dirty="0" smtClean="0">
                <a:cs typeface="メイリオ"/>
              </a:rPr>
              <a:t>年</a:t>
            </a:r>
            <a:r>
              <a:rPr kumimoji="0" lang="en-US" altLang="ja-JP" sz="2000" dirty="0">
                <a:cs typeface="メイリオ"/>
              </a:rPr>
              <a:t>7</a:t>
            </a:r>
            <a:r>
              <a:rPr kumimoji="0" lang="ja-JP" altLang="en-US" sz="2000" dirty="0" smtClean="0">
                <a:cs typeface="メイリオ"/>
              </a:rPr>
              <a:t>月</a:t>
            </a:r>
            <a:r>
              <a:rPr kumimoji="0" lang="en-US" altLang="ja-JP" sz="2000" dirty="0" smtClean="0">
                <a:cs typeface="メイリオ"/>
              </a:rPr>
              <a:t>12</a:t>
            </a:r>
            <a:r>
              <a:rPr kumimoji="0" lang="ja-JP" altLang="en-US" sz="2000" dirty="0" smtClean="0">
                <a:cs typeface="メイリオ"/>
              </a:rPr>
              <a:t>日版</a:t>
            </a:r>
            <a:r>
              <a:rPr kumimoji="0" lang="en-US" altLang="ja-JP" sz="2800" dirty="0" smtClean="0">
                <a:cs typeface="メイリオ"/>
              </a:rPr>
              <a:t/>
            </a:r>
            <a:br>
              <a:rPr kumimoji="0" lang="en-US" altLang="ja-JP" sz="2800" dirty="0" smtClean="0">
                <a:cs typeface="メイリオ"/>
              </a:rPr>
            </a:br>
            <a:r>
              <a:rPr kumimoji="0" lang="en-US" altLang="ja-JP" sz="2800" dirty="0" smtClean="0">
                <a:cs typeface="メイリオ"/>
              </a:rPr>
              <a:t/>
            </a:r>
            <a:br>
              <a:rPr kumimoji="0" lang="en-US" altLang="ja-JP" sz="2800" dirty="0" smtClean="0">
                <a:cs typeface="メイリオ"/>
              </a:rPr>
            </a:br>
            <a:r>
              <a:rPr kumimoji="0" lang="en-US" altLang="ja-JP" sz="2400" dirty="0" smtClean="0">
                <a:cs typeface="メイリオ"/>
              </a:rPr>
              <a:t/>
            </a:r>
            <a:br>
              <a:rPr kumimoji="0" lang="en-US" altLang="ja-JP" sz="2400" dirty="0" smtClean="0">
                <a:cs typeface="メイリオ"/>
              </a:rPr>
            </a:br>
            <a:endParaRPr kumimoji="0" lang="en-US" altLang="ja-JP" sz="2000" dirty="0">
              <a:cs typeface="メイリオ"/>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ja-JP" altLang="en-US" dirty="0" smtClean="0"/>
              <a:t>参考</a:t>
            </a:r>
            <a:r>
              <a:rPr lang="en-US" altLang="ja-JP" dirty="0" smtClean="0"/>
              <a:t>) </a:t>
            </a:r>
            <a:r>
              <a:rPr lang="en-US" altLang="ja-JP" dirty="0"/>
              <a:t>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スクリーンショット 2016-07-12 19.15.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98" y="1587500"/>
            <a:ext cx="7824019" cy="4968325"/>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sp>
        <p:nvSpPr>
          <p:cNvPr id="5" name="正方形/長方形 4"/>
          <p:cNvSpPr/>
          <p:nvPr/>
        </p:nvSpPr>
        <p:spPr bwMode="auto">
          <a:xfrm>
            <a:off x="6007100" y="2082800"/>
            <a:ext cx="1981200" cy="330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 name="角丸四角形吹き出し 3"/>
          <p:cNvSpPr/>
          <p:nvPr/>
        </p:nvSpPr>
        <p:spPr bwMode="auto">
          <a:xfrm>
            <a:off x="6362700" y="889000"/>
            <a:ext cx="2578100" cy="803148"/>
          </a:xfrm>
          <a:prstGeom prst="wedgeRoundRectCallout">
            <a:avLst>
              <a:gd name="adj1" fmla="val -49230"/>
              <a:gd name="adj2" fmla="val 9964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400" dirty="0" smtClean="0">
                <a:latin typeface="メイリオ"/>
                <a:ea typeface="メイリオ"/>
              </a:rPr>
              <a:t>リアルタイムに</a:t>
            </a:r>
            <a:r>
              <a:rPr lang="en-US" altLang="ja-JP" sz="1400" dirty="0" smtClean="0">
                <a:latin typeface="メイリオ"/>
                <a:ea typeface="メイリオ"/>
              </a:rPr>
              <a:t>SPSS</a:t>
            </a:r>
            <a:r>
              <a:rPr lang="ja-JP" altLang="en-US" sz="1400" dirty="0" smtClean="0">
                <a:latin typeface="メイリオ"/>
                <a:ea typeface="メイリオ"/>
              </a:rPr>
              <a:t>で作った予測モデルを使って分析を行っている</a:t>
            </a:r>
            <a:endParaRPr kumimoji="0" lang="ja-JP" altLang="en-US" sz="14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en-US" altLang="ja-JP" dirty="0" smtClean="0"/>
              <a:t>Node-RED</a:t>
            </a:r>
            <a:r>
              <a:rPr lang="ja-JP" altLang="en-US" dirty="0" smtClean="0"/>
              <a:t>から</a:t>
            </a:r>
            <a:r>
              <a:rPr lang="en-US" altLang="ja-JP" dirty="0" smtClean="0"/>
              <a:t>Predictive Analytics</a:t>
            </a:r>
            <a:r>
              <a:rPr lang="ja-JP" altLang="en-US" dirty="0" smtClean="0"/>
              <a:t>機能の呼び出しを行っている部分</a:t>
            </a:r>
            <a:endParaRPr kumimoji="1" lang="ja-JP" altLang="en-US" dirty="0"/>
          </a:p>
        </p:txBody>
      </p:sp>
      <p:pic>
        <p:nvPicPr>
          <p:cNvPr id="7" name="図 6" descr="スクリーンショット 2016-06-07 11.4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00" y="1739900"/>
            <a:ext cx="5268707" cy="2296439"/>
          </a:xfrm>
          <a:prstGeom prst="rect">
            <a:avLst/>
          </a:prstGeom>
          <a:ln>
            <a:solidFill>
              <a:schemeClr val="tx1"/>
            </a:solidFill>
          </a:ln>
        </p:spPr>
      </p:pic>
      <p:pic>
        <p:nvPicPr>
          <p:cNvPr id="8" name="図 7" descr="スクリーンショット 2016-06-07 11.42.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91" y="4432300"/>
            <a:ext cx="4902557" cy="1409237"/>
          </a:xfrm>
          <a:prstGeom prst="rect">
            <a:avLst/>
          </a:prstGeom>
          <a:ln>
            <a:solidFill>
              <a:schemeClr val="tx1"/>
            </a:solidFill>
          </a:ln>
        </p:spPr>
      </p:pic>
      <p:pic>
        <p:nvPicPr>
          <p:cNvPr id="9" name="図 8" descr="スクリーンショット 2016-06-07 11.43.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0301" y="4175896"/>
            <a:ext cx="4013200" cy="1424804"/>
          </a:xfrm>
          <a:prstGeom prst="rect">
            <a:avLst/>
          </a:prstGeom>
          <a:ln>
            <a:solidFill>
              <a:schemeClr val="tx1"/>
            </a:solidFill>
          </a:ln>
        </p:spPr>
      </p:pic>
      <p:sp>
        <p:nvSpPr>
          <p:cNvPr id="10" name="正方形/長方形 9"/>
          <p:cNvSpPr/>
          <p:nvPr/>
        </p:nvSpPr>
        <p:spPr bwMode="auto">
          <a:xfrm>
            <a:off x="317500" y="3187700"/>
            <a:ext cx="5486400" cy="508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11" name="テキスト ボックス 10"/>
          <p:cNvSpPr txBox="1"/>
          <p:nvPr/>
        </p:nvSpPr>
        <p:spPr>
          <a:xfrm>
            <a:off x="1766094" y="5956300"/>
            <a:ext cx="1415772" cy="276999"/>
          </a:xfrm>
          <a:prstGeom prst="rect">
            <a:avLst/>
          </a:prstGeom>
          <a:noFill/>
        </p:spPr>
        <p:txBody>
          <a:bodyPr wrap="none" rtlCol="0">
            <a:spAutoFit/>
          </a:bodyPr>
          <a:lstStyle/>
          <a:p>
            <a:r>
              <a:rPr kumimoji="1" lang="ja-JP" altLang="en-US" sz="1200" b="1" dirty="0" smtClean="0">
                <a:latin typeface="メイリオ"/>
                <a:ea typeface="メイリオ"/>
                <a:cs typeface="メイリオ"/>
              </a:rPr>
              <a:t>パラメータ組立て</a:t>
            </a:r>
            <a:endParaRPr kumimoji="1" lang="ja-JP" altLang="en-US" sz="1200" b="1" dirty="0">
              <a:latin typeface="メイリオ"/>
              <a:ea typeface="メイリオ"/>
              <a:cs typeface="メイリオ"/>
            </a:endParaRPr>
          </a:p>
        </p:txBody>
      </p:sp>
      <p:sp>
        <p:nvSpPr>
          <p:cNvPr id="12" name="テキスト ボックス 11"/>
          <p:cNvSpPr txBox="1"/>
          <p:nvPr/>
        </p:nvSpPr>
        <p:spPr>
          <a:xfrm>
            <a:off x="6378999" y="5702300"/>
            <a:ext cx="1666968" cy="276999"/>
          </a:xfrm>
          <a:prstGeom prst="rect">
            <a:avLst/>
          </a:prstGeom>
          <a:noFill/>
        </p:spPr>
        <p:txBody>
          <a:bodyPr wrap="none" rtlCol="0">
            <a:spAutoFit/>
          </a:bodyPr>
          <a:lstStyle/>
          <a:p>
            <a:r>
              <a:rPr kumimoji="1" lang="en-US" altLang="ja-JP" sz="1200" b="1" dirty="0" smtClean="0">
                <a:latin typeface="メイリオ"/>
                <a:ea typeface="メイリオ"/>
                <a:cs typeface="メイリオ"/>
              </a:rPr>
              <a:t>API</a:t>
            </a:r>
            <a:r>
              <a:rPr kumimoji="1" lang="ja-JP" altLang="en-US" sz="1200" b="1" dirty="0" smtClean="0">
                <a:latin typeface="メイリオ"/>
                <a:ea typeface="メイリオ"/>
                <a:cs typeface="メイリオ"/>
              </a:rPr>
              <a:t>呼び出し</a:t>
            </a:r>
            <a:r>
              <a:rPr kumimoji="1" lang="en-US" altLang="ja-JP" sz="1200" b="1" dirty="0" smtClean="0">
                <a:latin typeface="メイリオ"/>
                <a:ea typeface="メイリオ"/>
                <a:cs typeface="メイリオ"/>
              </a:rPr>
              <a:t>(REST)</a:t>
            </a:r>
            <a:endParaRPr kumimoji="1" lang="ja-JP" altLang="en-US" sz="1200" b="1" dirty="0">
              <a:latin typeface="メイリオ"/>
              <a:ea typeface="メイリオ"/>
              <a:cs typeface="メイリオ"/>
            </a:endParaRPr>
          </a:p>
        </p:txBody>
      </p:sp>
      <p:cxnSp>
        <p:nvCxnSpPr>
          <p:cNvPr id="14" name="直線コネクタ 13"/>
          <p:cNvCxnSpPr>
            <a:endCxn id="8" idx="0"/>
          </p:cNvCxnSpPr>
          <p:nvPr/>
        </p:nvCxnSpPr>
        <p:spPr bwMode="auto">
          <a:xfrm>
            <a:off x="2260600" y="3568700"/>
            <a:ext cx="287270" cy="863600"/>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コネクタ 16"/>
          <p:cNvCxnSpPr>
            <a:endCxn id="9" idx="0"/>
          </p:cNvCxnSpPr>
          <p:nvPr/>
        </p:nvCxnSpPr>
        <p:spPr bwMode="auto">
          <a:xfrm>
            <a:off x="3644900" y="3517900"/>
            <a:ext cx="3302001" cy="657996"/>
          </a:xfrm>
          <a:prstGeom prst="line">
            <a:avLst/>
          </a:prstGeom>
          <a:solidFill>
            <a:srgbClr val="FFCC00"/>
          </a:solidFill>
          <a:ln w="254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94506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備考</a:t>
            </a:r>
            <a:r>
              <a:rPr kumimoji="1" lang="en-US" altLang="ja-JP" dirty="0" smtClean="0"/>
              <a:t>) </a:t>
            </a:r>
            <a:r>
              <a:rPr kumimoji="1" lang="en-US" altLang="ja-JP" dirty="0" err="1" smtClean="0"/>
              <a:t>RStudio</a:t>
            </a:r>
            <a:endParaRPr kumimoji="1" lang="ja-JP" altLang="en-US" dirty="0"/>
          </a:p>
        </p:txBody>
      </p:sp>
      <p:sp>
        <p:nvSpPr>
          <p:cNvPr id="3" name="コンテンツ プレースホルダー 2"/>
          <p:cNvSpPr>
            <a:spLocks noGrp="1"/>
          </p:cNvSpPr>
          <p:nvPr>
            <p:ph idx="1"/>
          </p:nvPr>
        </p:nvSpPr>
        <p:spPr>
          <a:xfrm>
            <a:off x="182563" y="892315"/>
            <a:ext cx="8686800" cy="644385"/>
          </a:xfrm>
        </p:spPr>
        <p:txBody>
          <a:bodyPr/>
          <a:lstStyle/>
          <a:p>
            <a:pPr marL="0" indent="0">
              <a:buNone/>
            </a:pPr>
            <a:r>
              <a:rPr kumimoji="1" lang="en-US" altLang="ja-JP" dirty="0" smtClean="0"/>
              <a:t>R</a:t>
            </a:r>
            <a:r>
              <a:rPr kumimoji="1" lang="ja-JP" altLang="en-US" dirty="0" smtClean="0"/>
              <a:t>言語</a:t>
            </a:r>
            <a:r>
              <a:rPr lang="ja-JP" altLang="en-US" dirty="0" smtClean="0"/>
              <a:t>が使えるユーザー</a:t>
            </a:r>
            <a:r>
              <a:rPr kumimoji="1" lang="ja-JP" altLang="en-US" dirty="0" smtClean="0"/>
              <a:t>であれば、</a:t>
            </a:r>
            <a:r>
              <a:rPr kumimoji="1" lang="en-US" altLang="ja-JP" dirty="0" err="1" smtClean="0"/>
              <a:t>dashDB</a:t>
            </a:r>
            <a:r>
              <a:rPr kumimoji="1" lang="ja-JP" altLang="en-US" dirty="0" smtClean="0"/>
              <a:t>付属の</a:t>
            </a:r>
            <a:r>
              <a:rPr kumimoji="1" lang="en-US" altLang="ja-JP" dirty="0" err="1" smtClean="0"/>
              <a:t>RStudio</a:t>
            </a:r>
            <a:r>
              <a:rPr kumimoji="1" lang="ja-JP" altLang="en-US" dirty="0" smtClean="0"/>
              <a:t>を活用して、クラウド上で</a:t>
            </a:r>
            <a:r>
              <a:rPr kumimoji="1" lang="en-US" altLang="ja-JP" dirty="0" smtClean="0"/>
              <a:t>R</a:t>
            </a:r>
            <a:r>
              <a:rPr kumimoji="1" lang="ja-JP" altLang="en-US" dirty="0" smtClean="0"/>
              <a:t>言語による分析を行うことも可能です。</a:t>
            </a:r>
            <a:endParaRPr kumimoji="1" lang="ja-JP" altLang="en-US" dirty="0"/>
          </a:p>
        </p:txBody>
      </p:sp>
      <p:pic>
        <p:nvPicPr>
          <p:cNvPr id="5" name="図 4" descr="スクリーンショット 2016-06-14 14.09.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1549400"/>
            <a:ext cx="6521479" cy="3187700"/>
          </a:xfrm>
          <a:prstGeom prst="rect">
            <a:avLst/>
          </a:prstGeom>
          <a:ln>
            <a:solidFill>
              <a:schemeClr val="tx1"/>
            </a:solidFill>
          </a:ln>
        </p:spPr>
      </p:pic>
      <p:pic>
        <p:nvPicPr>
          <p:cNvPr id="4" name="図 3" descr="スクリーンショット 2016-06-14 14.08.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2754042"/>
            <a:ext cx="7759700" cy="3762653"/>
          </a:xfrm>
          <a:prstGeom prst="rect">
            <a:avLst/>
          </a:prstGeom>
          <a:ln>
            <a:solidFill>
              <a:schemeClr val="tx1"/>
            </a:solidFill>
          </a:ln>
        </p:spPr>
      </p:pic>
      <p:sp>
        <p:nvSpPr>
          <p:cNvPr id="6" name="正方形/長方形 5"/>
          <p:cNvSpPr/>
          <p:nvPr/>
        </p:nvSpPr>
        <p:spPr bwMode="auto">
          <a:xfrm>
            <a:off x="1308100" y="2387600"/>
            <a:ext cx="857250" cy="342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p:nvPr/>
        </p:nvCxnSpPr>
        <p:spPr bwMode="auto">
          <a:xfrm>
            <a:off x="2184400" y="2514600"/>
            <a:ext cx="565150" cy="596900"/>
          </a:xfrm>
          <a:prstGeom prst="straightConnector1">
            <a:avLst/>
          </a:prstGeom>
          <a:solidFill>
            <a:srgbClr val="FFCC00"/>
          </a:solidFill>
          <a:ln w="38100" cap="rnd" cmpd="sng" algn="ctr">
            <a:solidFill>
              <a:srgbClr val="FF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680870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ja-JP" altLang="en-US" dirty="0" smtClean="0"/>
              <a:t>参考</a:t>
            </a:r>
            <a:r>
              <a:rPr lang="en-US" altLang="ja-JP" dirty="0" smtClean="0"/>
              <a:t>)</a:t>
            </a:r>
            <a:r>
              <a:rPr lang="ja-JP" altLang="en-US" dirty="0" smtClean="0"/>
              <a:t>データ</a:t>
            </a:r>
            <a:r>
              <a:rPr lang="ja-JP" altLang="en-US" dirty="0" smtClean="0"/>
              <a:t>複製プログラム</a:t>
            </a:r>
            <a:endParaRPr kumimoji="1" lang="ja-JP" altLang="en-US" dirty="0"/>
          </a:p>
        </p:txBody>
      </p:sp>
      <p:sp>
        <p:nvSpPr>
          <p:cNvPr id="3" name="コンテンツ プレースホルダー 2"/>
          <p:cNvSpPr>
            <a:spLocks noGrp="1"/>
          </p:cNvSpPr>
          <p:nvPr>
            <p:ph idx="1"/>
          </p:nvPr>
        </p:nvSpPr>
        <p:spPr>
          <a:xfrm>
            <a:off x="182563" y="892315"/>
            <a:ext cx="8686800" cy="3247886"/>
          </a:xfrm>
        </p:spPr>
        <p:txBody>
          <a:bodyPr/>
          <a:lstStyle/>
          <a:p>
            <a:r>
              <a:rPr kumimoji="1" lang="en-US" altLang="ja-JP" dirty="0" smtClean="0"/>
              <a:t>FA</a:t>
            </a:r>
            <a:r>
              <a:rPr lang="ja-JP" altLang="en-US" dirty="0" smtClean="0"/>
              <a:t>データ等ローカルの別</a:t>
            </a:r>
            <a:r>
              <a:rPr lang="en-US" altLang="ja-JP" dirty="0" smtClean="0"/>
              <a:t>DB</a:t>
            </a:r>
            <a:r>
              <a:rPr lang="ja-JP" altLang="en-US" dirty="0" smtClean="0"/>
              <a:t>に取得されている</a:t>
            </a:r>
            <a:r>
              <a:rPr kumimoji="1" lang="ja-JP" altLang="en-US" dirty="0" smtClean="0"/>
              <a:t>データ</a:t>
            </a:r>
            <a:r>
              <a:rPr kumimoji="1" lang="en-US" altLang="ja-JP" dirty="0" smtClean="0"/>
              <a:t>(</a:t>
            </a:r>
            <a:r>
              <a:rPr kumimoji="1" lang="ja-JP" altLang="en-US" dirty="0" smtClean="0"/>
              <a:t>計測情報、ロボット</a:t>
            </a:r>
            <a:r>
              <a:rPr kumimoji="1" lang="ja-JP" altLang="en-US" dirty="0" smtClean="0"/>
              <a:t>情報</a:t>
            </a:r>
            <a:r>
              <a:rPr kumimoji="1" lang="ja-JP" altLang="en-US" dirty="0" smtClean="0"/>
              <a:t>等</a:t>
            </a:r>
            <a:r>
              <a:rPr kumimoji="1" lang="en-US" altLang="ja-JP" dirty="0" smtClean="0"/>
              <a:t>)</a:t>
            </a:r>
            <a:r>
              <a:rPr kumimoji="1" lang="ja-JP" altLang="en-US" dirty="0" smtClean="0"/>
              <a:t>を</a:t>
            </a:r>
            <a:r>
              <a:rPr kumimoji="1" lang="ja-JP" altLang="en-US" dirty="0" smtClean="0"/>
              <a:t>、</a:t>
            </a:r>
            <a:r>
              <a:rPr kumimoji="1" lang="en-US" altLang="ja-JP" dirty="0" err="1" smtClean="0"/>
              <a:t>Cloudant</a:t>
            </a:r>
            <a:r>
              <a:rPr kumimoji="1" lang="en-US" altLang="ja-JP" dirty="0" smtClean="0"/>
              <a:t> </a:t>
            </a:r>
            <a:r>
              <a:rPr kumimoji="1" lang="en-US" altLang="ja-JP" dirty="0" smtClean="0"/>
              <a:t>DB</a:t>
            </a:r>
            <a:r>
              <a:rPr kumimoji="1" lang="ja-JP" altLang="en-US" dirty="0" smtClean="0"/>
              <a:t>上に差分コピー</a:t>
            </a:r>
            <a:r>
              <a:rPr kumimoji="1" lang="ja-JP" altLang="en-US" dirty="0" smtClean="0"/>
              <a:t>する</a:t>
            </a:r>
            <a:r>
              <a:rPr kumimoji="1" lang="ja-JP" altLang="en-US" dirty="0" smtClean="0"/>
              <a:t>プログラム</a:t>
            </a:r>
            <a:r>
              <a:rPr kumimoji="1" lang="ja-JP" altLang="en-US" dirty="0" smtClean="0"/>
              <a:t>。</a:t>
            </a:r>
            <a:r>
              <a:rPr kumimoji="1" lang="en-US" altLang="ja-JP" dirty="0" smtClean="0"/>
              <a:t>(</a:t>
            </a:r>
            <a:r>
              <a:rPr kumimoji="1" lang="ja-JP" altLang="en-US" dirty="0" smtClean="0"/>
              <a:t>アセット化を計画</a:t>
            </a:r>
            <a:r>
              <a:rPr lang="ja-JP" altLang="en-US" dirty="0" smtClean="0"/>
              <a:t>中</a:t>
            </a:r>
            <a:r>
              <a:rPr kumimoji="1" lang="en-US" altLang="ja-JP" dirty="0" smtClean="0"/>
              <a:t>)</a:t>
            </a:r>
          </a:p>
          <a:p>
            <a:r>
              <a:rPr lang="en-US" altLang="ja-JP" dirty="0" smtClean="0"/>
              <a:t>MQTT</a:t>
            </a:r>
            <a:r>
              <a:rPr lang="ja-JP" altLang="en-US" dirty="0" smtClean="0"/>
              <a:t>経由であがってきたセンサーデータとクラウド</a:t>
            </a:r>
            <a:r>
              <a:rPr lang="en-US" altLang="ja-JP" dirty="0" smtClean="0"/>
              <a:t>(Bluemix)</a:t>
            </a:r>
            <a:r>
              <a:rPr lang="ja-JP" altLang="en-US" dirty="0" smtClean="0"/>
              <a:t>上で結合することで、統合的なデータ解析が可能となる。</a:t>
            </a:r>
            <a:endParaRPr kumimoji="1" lang="en-US" altLang="ja-JP" dirty="0" smtClean="0"/>
          </a:p>
          <a:p>
            <a:r>
              <a:rPr lang="ja-JP" altLang="en-US" dirty="0" smtClean="0"/>
              <a:t>差分キーは各テーブルのシーケンス</a:t>
            </a:r>
            <a:r>
              <a:rPr lang="en-US" altLang="ja-JP" dirty="0" smtClean="0"/>
              <a:t>ID</a:t>
            </a:r>
            <a:r>
              <a:rPr lang="ja-JP" altLang="en-US" dirty="0" smtClean="0"/>
              <a:t>。</a:t>
            </a:r>
            <a:endParaRPr lang="en-US" altLang="ja-JP" dirty="0" smtClean="0"/>
          </a:p>
          <a:p>
            <a:r>
              <a:rPr lang="ja-JP" altLang="en-US" dirty="0" smtClean="0"/>
              <a:t>テーブル</a:t>
            </a:r>
            <a:r>
              <a:rPr lang="ja-JP" altLang="en-US" dirty="0" smtClean="0"/>
              <a:t>の</a:t>
            </a:r>
            <a:r>
              <a:rPr lang="ja-JP" altLang="en-US" dirty="0" smtClean="0"/>
              <a:t>項目名は</a:t>
            </a:r>
            <a:r>
              <a:rPr lang="en-US" altLang="ja-JP" dirty="0" smtClean="0"/>
              <a:t> JDBC </a:t>
            </a:r>
            <a:r>
              <a:rPr lang="ja-JP" altLang="en-US" dirty="0" smtClean="0"/>
              <a:t>の</a:t>
            </a:r>
            <a:r>
              <a:rPr lang="en-US" altLang="ja-JP" dirty="0" err="1" smtClean="0"/>
              <a:t>ResultSet</a:t>
            </a:r>
            <a:r>
              <a:rPr lang="en-US" altLang="ja-JP" dirty="0" smtClean="0"/>
              <a:t> Metadata</a:t>
            </a:r>
            <a:r>
              <a:rPr lang="ja-JP" altLang="en-US" dirty="0" smtClean="0"/>
              <a:t>を利用して自動</a:t>
            </a:r>
            <a:r>
              <a:rPr lang="ja-JP" altLang="en-US" dirty="0" smtClean="0"/>
              <a:t>取得</a:t>
            </a:r>
            <a:r>
              <a:rPr lang="ja-JP" altLang="en-US" dirty="0" smtClean="0"/>
              <a:t>。</a:t>
            </a:r>
            <a:endParaRPr lang="en-US" altLang="ja-JP" dirty="0" smtClean="0"/>
          </a:p>
          <a:p>
            <a:r>
              <a:rPr lang="en-US" altLang="ja-JP" dirty="0" err="1" smtClean="0"/>
              <a:t>Cloudant</a:t>
            </a:r>
            <a:r>
              <a:rPr lang="en-US" altLang="ja-JP" dirty="0" smtClean="0"/>
              <a:t> DB</a:t>
            </a:r>
            <a:r>
              <a:rPr lang="ja-JP" altLang="en-US" dirty="0" smtClean="0"/>
              <a:t>上には</a:t>
            </a:r>
            <a:r>
              <a:rPr lang="en-US" altLang="ja-JP" dirty="0" smtClean="0"/>
              <a:t>JSON</a:t>
            </a:r>
            <a:r>
              <a:rPr lang="ja-JP" altLang="en-US" dirty="0" smtClean="0"/>
              <a:t>形式でスキーマレスに</a:t>
            </a:r>
            <a:r>
              <a:rPr lang="ja-JP" altLang="en-US" dirty="0" smtClean="0"/>
              <a:t>保存</a:t>
            </a:r>
            <a:r>
              <a:rPr lang="ja-JP" altLang="en-US" dirty="0" smtClean="0"/>
              <a:t>。</a:t>
            </a:r>
            <a:endParaRPr lang="en-US" altLang="ja-JP" dirty="0" smtClean="0"/>
          </a:p>
          <a:p>
            <a:r>
              <a:rPr lang="ja-JP" altLang="en-US" dirty="0" smtClean="0"/>
              <a:t>テーブル</a:t>
            </a:r>
            <a:r>
              <a:rPr lang="ja-JP" altLang="en-US" dirty="0" smtClean="0"/>
              <a:t>設計に依存しない形で複製プログラム</a:t>
            </a:r>
            <a:r>
              <a:rPr lang="ja-JP" altLang="en-US" dirty="0" smtClean="0"/>
              <a:t>を</a:t>
            </a:r>
            <a:r>
              <a:rPr lang="ja-JP" altLang="en-US" dirty="0" smtClean="0"/>
              <a:t>実装可能。</a:t>
            </a:r>
            <a:endParaRPr lang="en-US" altLang="ja-JP" dirty="0" smtClean="0"/>
          </a:p>
          <a:p>
            <a:r>
              <a:rPr lang="ja-JP" altLang="en-US" dirty="0"/>
              <a:t>対象</a:t>
            </a:r>
            <a:r>
              <a:rPr lang="en-US" altLang="ja-JP" dirty="0"/>
              <a:t>RDBMS</a:t>
            </a:r>
            <a:r>
              <a:rPr lang="ja-JP" altLang="en-US" dirty="0"/>
              <a:t>は</a:t>
            </a:r>
            <a:r>
              <a:rPr lang="en-US" altLang="ja-JP" dirty="0"/>
              <a:t>Oracle</a:t>
            </a:r>
            <a:r>
              <a:rPr lang="ja-JP" altLang="en-US" dirty="0"/>
              <a:t>版を実装中、今後</a:t>
            </a:r>
            <a:r>
              <a:rPr lang="en-US" altLang="ja-JP" dirty="0"/>
              <a:t>SQL Server / DB2</a:t>
            </a:r>
            <a:r>
              <a:rPr lang="ja-JP" altLang="en-US" dirty="0"/>
              <a:t>に拡張</a:t>
            </a:r>
            <a:r>
              <a:rPr lang="ja-JP" altLang="en-US" dirty="0" smtClean="0"/>
              <a:t>予定</a:t>
            </a:r>
            <a:r>
              <a:rPr lang="ja-JP" altLang="en-US" dirty="0" smtClean="0"/>
              <a:t>。</a:t>
            </a:r>
            <a:endParaRPr lang="en-US" altLang="ja-JP" dirty="0"/>
          </a:p>
          <a:p>
            <a:pPr marL="0" indent="0">
              <a:buNone/>
            </a:pPr>
            <a:endParaRPr lang="en-US" altLang="ja-JP" dirty="0" smtClean="0"/>
          </a:p>
          <a:p>
            <a:endParaRPr lang="en-US" altLang="ja-JP" dirty="0"/>
          </a:p>
          <a:p>
            <a:pPr marL="0" indent="0">
              <a:buNone/>
            </a:pPr>
            <a:endParaRPr kumimoji="1" lang="en-US" altLang="ja-JP" dirty="0" smtClean="0"/>
          </a:p>
          <a:p>
            <a:endParaRPr kumimoji="1" lang="ja-JP" altLang="en-US" dirty="0"/>
          </a:p>
        </p:txBody>
      </p:sp>
      <p:sp>
        <p:nvSpPr>
          <p:cNvPr id="4" name="円柱 3"/>
          <p:cNvSpPr/>
          <p:nvPr/>
        </p:nvSpPr>
        <p:spPr bwMode="auto">
          <a:xfrm>
            <a:off x="1828800" y="5829300"/>
            <a:ext cx="901700" cy="419100"/>
          </a:xfrm>
          <a:prstGeom prst="can">
            <a:avLst/>
          </a:prstGeom>
          <a:solidFill>
            <a:srgbClr val="FFE6B2"/>
          </a:solidFill>
          <a:ln w="12700" cap="rnd" cmpd="sng" algn="ctr">
            <a:solidFill>
              <a:schemeClr val="tx1"/>
            </a:solidFill>
            <a:prstDash val="solid"/>
            <a:round/>
            <a:headEnd type="none" w="sm" len="sm"/>
            <a:tailEnd type="none" w="sm" len="sm"/>
          </a:ln>
          <a:effectLst/>
          <a:extLst/>
        </p:spPr>
        <p:txBody>
          <a:bodyPr/>
          <a:lstStyle/>
          <a:p>
            <a:pPr algn="ctr"/>
            <a:r>
              <a:rPr lang="ja-JP" altLang="en-US" sz="1050" dirty="0" smtClean="0">
                <a:latin typeface="メイリオ"/>
                <a:ea typeface="メイリオ"/>
                <a:cs typeface="メイリオ"/>
              </a:rPr>
              <a:t>計測</a:t>
            </a:r>
            <a:r>
              <a:rPr lang="ja-JP" altLang="en-US" sz="1050" dirty="0" smtClean="0">
                <a:latin typeface="メイリオ"/>
                <a:ea typeface="メイリオ"/>
                <a:cs typeface="メイリオ"/>
              </a:rPr>
              <a:t>情報</a:t>
            </a:r>
            <a:endParaRPr lang="ja-JP" altLang="en-US" sz="1050" dirty="0">
              <a:latin typeface="メイリオ"/>
              <a:ea typeface="メイリオ"/>
              <a:cs typeface="メイリオ"/>
            </a:endParaRPr>
          </a:p>
        </p:txBody>
      </p:sp>
      <p:sp>
        <p:nvSpPr>
          <p:cNvPr id="5" name="正方形/長方形 4"/>
          <p:cNvSpPr/>
          <p:nvPr/>
        </p:nvSpPr>
        <p:spPr bwMode="auto">
          <a:xfrm>
            <a:off x="4064000" y="5562600"/>
            <a:ext cx="863600" cy="914400"/>
          </a:xfrm>
          <a:prstGeom prst="rect">
            <a:avLst/>
          </a:prstGeom>
          <a:solidFill>
            <a:srgbClr val="FFF689"/>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50" b="1" dirty="0" smtClean="0">
                <a:solidFill>
                  <a:srgbClr val="051CB4"/>
                </a:solidFill>
                <a:latin typeface="メイリオ"/>
                <a:ea typeface="メイリオ"/>
                <a:cs typeface="メイリオ"/>
              </a:rPr>
              <a:t>データ</a:t>
            </a:r>
            <a:endParaRPr lang="en-US" altLang="ja-JP" sz="1050" b="1" dirty="0" smtClean="0">
              <a:solidFill>
                <a:srgbClr val="051CB4"/>
              </a:solidFill>
              <a:latin typeface="メイリオ"/>
              <a:ea typeface="メイリオ"/>
              <a:cs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1050" b="1" dirty="0" smtClean="0">
                <a:solidFill>
                  <a:srgbClr val="051CB4"/>
                </a:solidFill>
                <a:latin typeface="メイリオ"/>
                <a:ea typeface="メイリオ"/>
                <a:cs typeface="メイリオ"/>
              </a:rPr>
              <a:t>複製</a:t>
            </a:r>
            <a:endParaRPr lang="en-US" altLang="ja-JP" sz="1050" b="1" dirty="0">
              <a:solidFill>
                <a:srgbClr val="051CB4"/>
              </a:solidFill>
              <a:latin typeface="メイリオ"/>
              <a:ea typeface="メイリオ"/>
              <a:cs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ja-JP" altLang="en-US" sz="1050" b="1" i="0" u="none" strike="noStrike" cap="none" normalizeH="0" baseline="0" dirty="0" smtClean="0">
                <a:ln>
                  <a:noFill/>
                </a:ln>
                <a:solidFill>
                  <a:srgbClr val="051CB4"/>
                </a:solidFill>
                <a:effectLst/>
                <a:latin typeface="メイリオ"/>
                <a:ea typeface="メイリオ"/>
                <a:cs typeface="メイリオ"/>
              </a:rPr>
              <a:t>プログラム</a:t>
            </a:r>
            <a:endParaRPr kumimoji="0" lang="ja-JP" altLang="en-US" sz="1050" b="1" i="0" u="none" strike="noStrike" cap="none" normalizeH="0" baseline="0" dirty="0" smtClean="0">
              <a:ln>
                <a:noFill/>
              </a:ln>
              <a:solidFill>
                <a:srgbClr val="051CB4"/>
              </a:solidFill>
              <a:effectLst/>
              <a:latin typeface="メイリオ"/>
              <a:ea typeface="メイリオ"/>
              <a:cs typeface="メイリオ"/>
            </a:endParaRPr>
          </a:p>
        </p:txBody>
      </p:sp>
      <p:sp>
        <p:nvSpPr>
          <p:cNvPr id="6" name="円柱 5"/>
          <p:cNvSpPr/>
          <p:nvPr/>
        </p:nvSpPr>
        <p:spPr bwMode="auto">
          <a:xfrm>
            <a:off x="6400800" y="5842000"/>
            <a:ext cx="901700" cy="419100"/>
          </a:xfrm>
          <a:prstGeom prst="can">
            <a:avLst/>
          </a:prstGeom>
          <a:solidFill>
            <a:srgbClr val="CBFFF2"/>
          </a:solidFill>
          <a:ln w="12700" cap="rnd" cmpd="sng" algn="ctr">
            <a:solidFill>
              <a:schemeClr val="tx1"/>
            </a:solidFill>
            <a:prstDash val="solid"/>
            <a:round/>
            <a:headEnd type="none" w="sm" len="sm"/>
            <a:tailEnd type="none" w="sm" len="sm"/>
          </a:ln>
          <a:effectLst/>
          <a:extLst/>
        </p:spPr>
        <p:txBody>
          <a:bodyPr/>
          <a:lstStyle/>
          <a:p>
            <a:pPr algn="ctr"/>
            <a:r>
              <a:rPr lang="ja-JP" altLang="en-US" sz="1050" dirty="0" smtClean="0">
                <a:latin typeface="メイリオ"/>
                <a:ea typeface="メイリオ"/>
                <a:cs typeface="メイリオ"/>
              </a:rPr>
              <a:t>計測</a:t>
            </a:r>
            <a:r>
              <a:rPr lang="ja-JP" altLang="en-US" sz="1050" dirty="0" smtClean="0">
                <a:latin typeface="メイリオ"/>
                <a:ea typeface="メイリオ"/>
                <a:cs typeface="メイリオ"/>
              </a:rPr>
              <a:t>情報</a:t>
            </a:r>
            <a:endParaRPr lang="ja-JP" altLang="en-US" sz="1050" dirty="0">
              <a:latin typeface="メイリオ"/>
              <a:ea typeface="メイリオ"/>
              <a:cs typeface="メイリオ"/>
            </a:endParaRPr>
          </a:p>
        </p:txBody>
      </p:sp>
      <p:sp>
        <p:nvSpPr>
          <p:cNvPr id="7" name="右矢印 6"/>
          <p:cNvSpPr/>
          <p:nvPr/>
        </p:nvSpPr>
        <p:spPr bwMode="auto">
          <a:xfrm>
            <a:off x="3060700" y="5803900"/>
            <a:ext cx="914400" cy="484632"/>
          </a:xfrm>
          <a:prstGeom prst="rightArrow">
            <a:avLst/>
          </a:prstGeom>
          <a:solidFill>
            <a:schemeClr val="accent3">
              <a:lumMod val="85000"/>
            </a:schemeClr>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8" name="右矢印 7"/>
          <p:cNvSpPr/>
          <p:nvPr/>
        </p:nvSpPr>
        <p:spPr bwMode="auto">
          <a:xfrm>
            <a:off x="5003800" y="5816600"/>
            <a:ext cx="914400" cy="484632"/>
          </a:xfrm>
          <a:prstGeom prst="rightArrow">
            <a:avLst/>
          </a:prstGeom>
          <a:solidFill>
            <a:schemeClr val="accent3">
              <a:lumMod val="85000"/>
            </a:schemeClr>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pic>
        <p:nvPicPr>
          <p:cNvPr id="9" name="図 8"/>
          <p:cNvPicPr>
            <a:picLocks noChangeAspect="1"/>
          </p:cNvPicPr>
          <p:nvPr/>
        </p:nvPicPr>
        <p:blipFill>
          <a:blip r:embed="rId2"/>
          <a:stretch>
            <a:fillRect/>
          </a:stretch>
        </p:blipFill>
        <p:spPr>
          <a:xfrm>
            <a:off x="546100" y="4477080"/>
            <a:ext cx="3263900" cy="869620"/>
          </a:xfrm>
          <a:prstGeom prst="rect">
            <a:avLst/>
          </a:prstGeom>
        </p:spPr>
      </p:pic>
      <p:sp>
        <p:nvSpPr>
          <p:cNvPr id="10" name="テキスト ボックス 9"/>
          <p:cNvSpPr txBox="1"/>
          <p:nvPr/>
        </p:nvSpPr>
        <p:spPr>
          <a:xfrm>
            <a:off x="5905500" y="4483100"/>
            <a:ext cx="1917700" cy="1143000"/>
          </a:xfrm>
          <a:prstGeom prst="rect">
            <a:avLst/>
          </a:prstGeom>
          <a:noFill/>
          <a:ln>
            <a:solidFill>
              <a:schemeClr val="tx1"/>
            </a:solidFill>
          </a:ln>
        </p:spPr>
        <p:txBody>
          <a:bodyPr wrap="square" rtlCol="0" anchor="t" anchorCtr="0">
            <a:noAutofit/>
          </a:bodyPr>
          <a:lstStyle/>
          <a:p>
            <a:pPr algn="l"/>
            <a:r>
              <a:rPr kumimoji="1" lang="it-IT" altLang="ja-JP" sz="1100" dirty="0">
                <a:latin typeface="メイリオ"/>
                <a:ea typeface="メイリオ"/>
                <a:cs typeface="メイリオ"/>
              </a:rPr>
              <a:t>{ id: </a:t>
            </a:r>
            <a:r>
              <a:rPr kumimoji="1" lang="it-IT" altLang="ja-JP" sz="1100" dirty="0" smtClean="0">
                <a:latin typeface="メイリオ"/>
                <a:ea typeface="メイリオ"/>
                <a:cs typeface="メイリオ"/>
              </a:rPr>
              <a:t>"</a:t>
            </a:r>
            <a:r>
              <a:rPr kumimoji="1" lang="it-IT" altLang="ja-JP" sz="1100" dirty="0" err="1" smtClean="0">
                <a:latin typeface="メイリオ"/>
                <a:ea typeface="メイリオ"/>
                <a:cs typeface="メイリオ"/>
              </a:rPr>
              <a:t>xxxx</a:t>
            </a:r>
            <a:r>
              <a:rPr kumimoji="1" lang="it-IT" altLang="ja-JP" sz="1100" dirty="0" smtClean="0">
                <a:latin typeface="メイリオ"/>
                <a:ea typeface="メイリオ"/>
                <a:cs typeface="メイリオ"/>
              </a:rPr>
              <a:t>",</a:t>
            </a:r>
            <a:r>
              <a:rPr kumimoji="1" lang="it-IT" altLang="ja-JP" sz="1100" dirty="0">
                <a:latin typeface="メイリオ"/>
                <a:ea typeface="メイリオ"/>
                <a:cs typeface="メイリオ"/>
              </a:rPr>
              <a:t>		</a:t>
            </a:r>
          </a:p>
          <a:p>
            <a:pPr algn="l"/>
            <a:r>
              <a:rPr kumimoji="1" lang="it-IT" altLang="ja-JP" sz="1100" dirty="0">
                <a:latin typeface="メイリオ"/>
                <a:ea typeface="メイリオ"/>
                <a:cs typeface="メイリオ"/>
              </a:rPr>
              <a:t>  </a:t>
            </a:r>
            <a:r>
              <a:rPr kumimoji="1" lang="it-IT" altLang="ja-JP" sz="1100" dirty="0" err="1">
                <a:latin typeface="メイリオ"/>
                <a:ea typeface="メイリオ"/>
                <a:cs typeface="メイリオ"/>
              </a:rPr>
              <a:t>timestamp</a:t>
            </a:r>
            <a:r>
              <a:rPr kumimoji="1" lang="it-IT" altLang="ja-JP" sz="1100" dirty="0">
                <a:latin typeface="メイリオ"/>
                <a:ea typeface="メイリオ"/>
                <a:cs typeface="メイリオ"/>
              </a:rPr>
              <a:t>: </a:t>
            </a:r>
            <a:r>
              <a:rPr kumimoji="1" lang="it-IT" altLang="ja-JP" sz="1100" dirty="0" smtClean="0">
                <a:latin typeface="メイリオ"/>
                <a:ea typeface="メイリオ"/>
                <a:cs typeface="メイリオ"/>
              </a:rPr>
              <a:t>"</a:t>
            </a:r>
            <a:r>
              <a:rPr kumimoji="1" lang="it-IT" altLang="ja-JP" sz="1100" dirty="0" err="1" smtClean="0">
                <a:latin typeface="メイリオ"/>
                <a:ea typeface="メイリオ"/>
                <a:cs typeface="メイリオ"/>
              </a:rPr>
              <a:t>aaaa</a:t>
            </a:r>
            <a:r>
              <a:rPr kumimoji="1" lang="it-IT" altLang="ja-JP" sz="1100" dirty="0" smtClean="0">
                <a:latin typeface="メイリオ"/>
                <a:ea typeface="メイリオ"/>
                <a:cs typeface="メイリオ"/>
              </a:rPr>
              <a:t>",</a:t>
            </a:r>
          </a:p>
          <a:p>
            <a:pPr algn="l"/>
            <a:r>
              <a:rPr kumimoji="1" lang="it-IT" altLang="ja-JP" sz="1100" dirty="0" smtClean="0">
                <a:latin typeface="メイリオ"/>
                <a:ea typeface="メイリオ"/>
                <a:cs typeface="メイリオ"/>
              </a:rPr>
              <a:t>  </a:t>
            </a:r>
            <a:r>
              <a:rPr kumimoji="1" lang="it-IT" altLang="ja-JP" sz="1100" dirty="0">
                <a:latin typeface="メイリオ"/>
                <a:ea typeface="メイリオ"/>
                <a:cs typeface="メイリオ"/>
              </a:rPr>
              <a:t>col1: </a:t>
            </a:r>
            <a:r>
              <a:rPr kumimoji="1" lang="it-IT" altLang="ja-JP" sz="1100" dirty="0" smtClean="0">
                <a:latin typeface="メイリオ"/>
                <a:ea typeface="メイリオ"/>
                <a:cs typeface="メイリオ"/>
              </a:rPr>
              <a:t>"</a:t>
            </a:r>
            <a:r>
              <a:rPr kumimoji="1" lang="it-IT" altLang="ja-JP" sz="1100" dirty="0" err="1" smtClean="0">
                <a:latin typeface="メイリオ"/>
                <a:ea typeface="メイリオ"/>
                <a:cs typeface="メイリオ"/>
              </a:rPr>
              <a:t>ddd</a:t>
            </a:r>
            <a:r>
              <a:rPr kumimoji="1" lang="it-IT" altLang="ja-JP" sz="1100" dirty="0" smtClean="0">
                <a:latin typeface="メイリオ"/>
                <a:ea typeface="メイリオ"/>
                <a:cs typeface="メイリオ"/>
              </a:rPr>
              <a:t>",</a:t>
            </a:r>
            <a:r>
              <a:rPr kumimoji="1" lang="it-IT" altLang="ja-JP" sz="1100" dirty="0">
                <a:latin typeface="メイリオ"/>
                <a:ea typeface="メイリオ"/>
                <a:cs typeface="メイリオ"/>
              </a:rPr>
              <a:t>		</a:t>
            </a:r>
          </a:p>
          <a:p>
            <a:pPr algn="l"/>
            <a:r>
              <a:rPr kumimoji="1" lang="it-IT" altLang="ja-JP" sz="1100" dirty="0">
                <a:latin typeface="メイリオ"/>
                <a:ea typeface="メイリオ"/>
                <a:cs typeface="メイリオ"/>
              </a:rPr>
              <a:t>  col2: </a:t>
            </a:r>
            <a:r>
              <a:rPr kumimoji="1" lang="it-IT" altLang="ja-JP" sz="1100" dirty="0" smtClean="0">
                <a:latin typeface="メイリオ"/>
                <a:ea typeface="メイリオ"/>
                <a:cs typeface="メイリオ"/>
              </a:rPr>
              <a:t>"</a:t>
            </a:r>
            <a:r>
              <a:rPr kumimoji="1" lang="it-IT" altLang="ja-JP" sz="1100" dirty="0" err="1" smtClean="0">
                <a:latin typeface="メイリオ"/>
                <a:ea typeface="メイリオ"/>
                <a:cs typeface="メイリオ"/>
              </a:rPr>
              <a:t>eee</a:t>
            </a:r>
            <a:r>
              <a:rPr kumimoji="1" lang="it-IT" altLang="ja-JP" sz="1100" dirty="0" smtClean="0">
                <a:latin typeface="メイリオ"/>
                <a:ea typeface="メイリオ"/>
                <a:cs typeface="メイリオ"/>
              </a:rPr>
              <a:t>",</a:t>
            </a:r>
            <a:r>
              <a:rPr kumimoji="1" lang="it-IT" altLang="ja-JP" sz="1100" dirty="0">
                <a:latin typeface="メイリオ"/>
                <a:ea typeface="メイリオ"/>
                <a:cs typeface="メイリオ"/>
              </a:rPr>
              <a:t>		</a:t>
            </a:r>
          </a:p>
          <a:p>
            <a:pPr algn="l"/>
            <a:r>
              <a:rPr kumimoji="1" lang="it-IT" altLang="ja-JP" sz="1100" dirty="0">
                <a:latin typeface="メイリオ"/>
                <a:ea typeface="メイリオ"/>
                <a:cs typeface="メイリオ"/>
              </a:rPr>
              <a:t>  col3: </a:t>
            </a:r>
            <a:r>
              <a:rPr kumimoji="1" lang="it-IT" altLang="ja-JP" sz="1100" dirty="0" smtClean="0">
                <a:latin typeface="メイリオ"/>
                <a:ea typeface="メイリオ"/>
                <a:cs typeface="メイリオ"/>
              </a:rPr>
              <a:t>"</a:t>
            </a:r>
            <a:r>
              <a:rPr kumimoji="1" lang="it-IT" altLang="ja-JP" sz="1100" dirty="0" err="1" smtClean="0">
                <a:latin typeface="メイリオ"/>
                <a:ea typeface="メイリオ"/>
                <a:cs typeface="メイリオ"/>
              </a:rPr>
              <a:t>fff</a:t>
            </a:r>
            <a:r>
              <a:rPr kumimoji="1" lang="it-IT" altLang="ja-JP" sz="1100" dirty="0" smtClean="0">
                <a:latin typeface="メイリオ"/>
                <a:ea typeface="メイリオ"/>
                <a:cs typeface="メイリオ"/>
              </a:rPr>
              <a:t>"</a:t>
            </a:r>
            <a:r>
              <a:rPr kumimoji="1" lang="it-IT" altLang="ja-JP" sz="1100" dirty="0">
                <a:latin typeface="メイリオ"/>
                <a:ea typeface="メイリオ"/>
                <a:cs typeface="メイリオ"/>
              </a:rPr>
              <a:t>		</a:t>
            </a:r>
          </a:p>
          <a:p>
            <a:pPr algn="l"/>
            <a:r>
              <a:rPr kumimoji="1" lang="it-IT" altLang="ja-JP" sz="1100" dirty="0">
                <a:latin typeface="メイリオ"/>
                <a:ea typeface="メイリオ"/>
                <a:cs typeface="メイリオ"/>
              </a:rPr>
              <a:t>}		</a:t>
            </a:r>
            <a:endParaRPr kumimoji="1" lang="ja-JP" altLang="en-US" sz="1100" dirty="0">
              <a:latin typeface="メイリオ"/>
              <a:ea typeface="メイリオ"/>
              <a:cs typeface="メイリオ"/>
            </a:endParaRPr>
          </a:p>
        </p:txBody>
      </p:sp>
      <p:sp>
        <p:nvSpPr>
          <p:cNvPr id="12" name="テキスト ボックス 11"/>
          <p:cNvSpPr txBox="1"/>
          <p:nvPr/>
        </p:nvSpPr>
        <p:spPr>
          <a:xfrm>
            <a:off x="6282314" y="4203700"/>
            <a:ext cx="1172586" cy="276999"/>
          </a:xfrm>
          <a:prstGeom prst="rect">
            <a:avLst/>
          </a:prstGeom>
          <a:noFill/>
        </p:spPr>
        <p:txBody>
          <a:bodyPr wrap="square" rtlCol="0">
            <a:spAutoFit/>
          </a:bodyPr>
          <a:lstStyle/>
          <a:p>
            <a:pPr algn="ctr"/>
            <a:r>
              <a:rPr kumimoji="1" lang="en-US" altLang="ja-JP" sz="1200" b="1" dirty="0" smtClean="0">
                <a:latin typeface="メイリオ"/>
                <a:ea typeface="メイリオ"/>
                <a:cs typeface="メイリオ"/>
              </a:rPr>
              <a:t>JSON</a:t>
            </a:r>
            <a:r>
              <a:rPr kumimoji="1" lang="ja-JP" altLang="en-US" sz="1200" b="1" dirty="0" smtClean="0">
                <a:latin typeface="メイリオ"/>
                <a:ea typeface="メイリオ"/>
                <a:cs typeface="メイリオ"/>
              </a:rPr>
              <a:t>形式</a:t>
            </a:r>
            <a:endParaRPr kumimoji="1" lang="ja-JP" altLang="en-US" sz="1200" b="1" dirty="0">
              <a:latin typeface="メイリオ"/>
              <a:ea typeface="メイリオ"/>
              <a:cs typeface="メイリオ"/>
            </a:endParaRPr>
          </a:p>
        </p:txBody>
      </p:sp>
      <p:sp>
        <p:nvSpPr>
          <p:cNvPr id="13" name="テキスト ボックス 12"/>
          <p:cNvSpPr txBox="1"/>
          <p:nvPr/>
        </p:nvSpPr>
        <p:spPr>
          <a:xfrm>
            <a:off x="1507114" y="4203700"/>
            <a:ext cx="1172586" cy="276999"/>
          </a:xfrm>
          <a:prstGeom prst="rect">
            <a:avLst/>
          </a:prstGeom>
          <a:noFill/>
        </p:spPr>
        <p:txBody>
          <a:bodyPr wrap="square" rtlCol="0">
            <a:spAutoFit/>
          </a:bodyPr>
          <a:lstStyle/>
          <a:p>
            <a:pPr algn="ctr"/>
            <a:r>
              <a:rPr kumimoji="1" lang="en-US" altLang="ja-JP" sz="1200" b="1" dirty="0" smtClean="0">
                <a:latin typeface="メイリオ"/>
                <a:ea typeface="メイリオ"/>
                <a:cs typeface="メイリオ"/>
              </a:rPr>
              <a:t>RDB</a:t>
            </a:r>
            <a:r>
              <a:rPr kumimoji="1" lang="ja-JP" altLang="en-US" sz="1200" b="1" dirty="0" smtClean="0">
                <a:latin typeface="メイリオ"/>
                <a:ea typeface="メイリオ"/>
                <a:cs typeface="メイリオ"/>
              </a:rPr>
              <a:t>形式</a:t>
            </a:r>
            <a:endParaRPr kumimoji="1" lang="ja-JP" altLang="en-US" sz="1200" b="1" dirty="0">
              <a:latin typeface="メイリオ"/>
              <a:ea typeface="メイリオ"/>
              <a:cs typeface="メイリオ"/>
            </a:endParaRPr>
          </a:p>
        </p:txBody>
      </p:sp>
    </p:spTree>
    <p:extLst>
      <p:ext uri="{BB962C8B-B14F-4D97-AF65-F5344CB8AC3E}">
        <p14:creationId xmlns:p14="http://schemas.microsoft.com/office/powerpoint/2010/main" val="24769571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39116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892315"/>
            <a:ext cx="8686800" cy="517385"/>
          </a:xfrm>
        </p:spPr>
        <p:txBody>
          <a:bodyPr/>
          <a:lstStyle/>
          <a:p>
            <a:pPr marL="0" indent="0">
              <a:buNone/>
            </a:pPr>
            <a:r>
              <a:rPr kumimoji="1" lang="en-US" altLang="ja-JP" dirty="0" smtClean="0"/>
              <a:t>IOT Platform </a:t>
            </a:r>
            <a:r>
              <a:rPr kumimoji="1" lang="ja-JP" altLang="en-US" dirty="0" smtClean="0"/>
              <a:t>デモ画面</a:t>
            </a:r>
            <a:endParaRPr kumimoji="1" lang="ja-JP" altLang="en-US" dirty="0"/>
          </a:p>
        </p:txBody>
      </p:sp>
      <p:pic>
        <p:nvPicPr>
          <p:cNvPr id="7" name="図 6" descr="IMG_0108.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9200" y="749300"/>
            <a:ext cx="5143500" cy="6858000"/>
          </a:xfrm>
          <a:prstGeom prst="rect">
            <a:avLst/>
          </a:prstGeom>
          <a:ln>
            <a:solidFill>
              <a:schemeClr val="tx1"/>
            </a:solidFill>
          </a:ln>
        </p:spPr>
      </p:pic>
      <p:sp>
        <p:nvSpPr>
          <p:cNvPr id="8" name="角丸四角形吹き出し 7"/>
          <p:cNvSpPr/>
          <p:nvPr/>
        </p:nvSpPr>
        <p:spPr bwMode="auto">
          <a:xfrm>
            <a:off x="6578600" y="1587500"/>
            <a:ext cx="2019300" cy="685800"/>
          </a:xfrm>
          <a:prstGeom prst="wedgeRoundRectCallout">
            <a:avLst>
              <a:gd name="adj1" fmla="val -113968"/>
              <a:gd name="adj2" fmla="val 25556"/>
              <a:gd name="adj3" fmla="val 16667"/>
            </a:avLst>
          </a:prstGeom>
          <a:no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400" dirty="0" err="1">
                <a:latin typeface="メイリオ"/>
                <a:ea typeface="メイリオ"/>
              </a:rPr>
              <a:t>i</a:t>
            </a:r>
            <a:r>
              <a:rPr kumimoji="0" lang="en-US" altLang="ja-JP" sz="1400" b="0" i="0" u="none" strike="noStrike" cap="none" normalizeH="0" baseline="0" dirty="0" err="1" smtClean="0">
                <a:ln>
                  <a:noFill/>
                </a:ln>
                <a:solidFill>
                  <a:schemeClr val="tx1"/>
                </a:solidFill>
                <a:effectLst/>
                <a:latin typeface="メイリオ"/>
                <a:ea typeface="メイリオ"/>
              </a:rPr>
              <a:t>Pad</a:t>
            </a:r>
            <a:r>
              <a:rPr kumimoji="0" lang="en-US" altLang="ja-JP" sz="1400" b="0" i="0" u="none" strike="noStrike" cap="none" normalizeH="0" baseline="0" dirty="0" smtClean="0">
                <a:ln>
                  <a:noFill/>
                </a:ln>
                <a:solidFill>
                  <a:schemeClr val="tx1"/>
                </a:solidFill>
                <a:effectLst/>
                <a:latin typeface="メイリオ"/>
                <a:ea typeface="メイリオ"/>
              </a:rPr>
              <a:t> / </a:t>
            </a:r>
            <a:r>
              <a:rPr lang="en-US" altLang="ja-JP" sz="1400" dirty="0" smtClean="0">
                <a:latin typeface="メイリオ"/>
                <a:ea typeface="メイリオ"/>
              </a:rPr>
              <a:t>iPhone</a:t>
            </a:r>
            <a:r>
              <a:rPr lang="ja-JP" altLang="en-US" sz="1400" dirty="0" smtClean="0">
                <a:latin typeface="メイリオ"/>
                <a:ea typeface="メイリオ"/>
              </a:rPr>
              <a:t>用</a:t>
            </a:r>
            <a:endParaRPr lang="en-US" altLang="ja-JP" sz="1400"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ja-JP" altLang="en-US" sz="1400" dirty="0" smtClean="0">
                <a:latin typeface="メイリオ"/>
                <a:ea typeface="メイリオ"/>
              </a:rPr>
              <a:t>サンプルアプリ画面</a:t>
            </a:r>
            <a:endParaRPr kumimoji="0" lang="ja-JP" altLang="en-US" sz="1400" b="0" i="0" u="none" strike="noStrike" cap="none" normalizeH="0" baseline="0" dirty="0" smtClean="0">
              <a:ln>
                <a:noFill/>
              </a:ln>
              <a:solidFill>
                <a:schemeClr val="tx1"/>
              </a:solidFill>
              <a:effectLst/>
              <a:latin typeface="メイリオ"/>
              <a:ea typeface="メイリオ"/>
            </a:endParaRPr>
          </a:p>
        </p:txBody>
      </p:sp>
      <p:pic>
        <p:nvPicPr>
          <p:cNvPr id="5" name="図 4" descr="スクリーンショット 2016-07-12 18.28.3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37" y="3519310"/>
            <a:ext cx="7997264" cy="3021189"/>
          </a:xfrm>
          <a:prstGeom prst="rect">
            <a:avLst/>
          </a:prstGeom>
          <a:solidFill>
            <a:schemeClr val="accent2">
              <a:lumMod val="20000"/>
              <a:lumOff val="80000"/>
            </a:schemeClr>
          </a:solidFill>
          <a:ln>
            <a:solidFill>
              <a:schemeClr val="tx1"/>
            </a:solidFill>
          </a:ln>
        </p:spPr>
      </p:pic>
      <p:sp>
        <p:nvSpPr>
          <p:cNvPr id="10" name="下矢印 9"/>
          <p:cNvSpPr/>
          <p:nvPr/>
        </p:nvSpPr>
        <p:spPr bwMode="auto">
          <a:xfrm>
            <a:off x="4508500" y="2921000"/>
            <a:ext cx="533400" cy="1283208"/>
          </a:xfrm>
          <a:prstGeom prst="downArrow">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9" name="角丸四角形吹き出し 8"/>
          <p:cNvSpPr/>
          <p:nvPr/>
        </p:nvSpPr>
        <p:spPr bwMode="auto">
          <a:xfrm>
            <a:off x="6921500" y="4584700"/>
            <a:ext cx="1536700" cy="698500"/>
          </a:xfrm>
          <a:prstGeom prst="wedgeRoundRectCallout">
            <a:avLst>
              <a:gd name="adj1" fmla="val -105880"/>
              <a:gd name="adj2" fmla="val 673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400" dirty="0" smtClean="0">
                <a:latin typeface="メイリオ"/>
                <a:ea typeface="メイリオ"/>
              </a:rPr>
              <a:t>IOT Platform </a:t>
            </a:r>
            <a:r>
              <a:rPr lang="ja-JP" altLang="en-US" sz="1400" dirty="0" smtClean="0">
                <a:latin typeface="メイリオ"/>
                <a:ea typeface="メイリオ"/>
              </a:rPr>
              <a:t>画面</a:t>
            </a:r>
            <a:endParaRPr kumimoji="0" lang="ja-JP" altLang="en-US" sz="14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6435957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8877</TotalTime>
  <Words>1547</Words>
  <Application>Microsoft Macintosh PowerPoint</Application>
  <PresentationFormat>画面に合わせる (4:3)</PresentationFormat>
  <Paragraphs>423</Paragraphs>
  <Slides>21</Slides>
  <Notes>0</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10 September 2009</vt:lpstr>
      <vt:lpstr> Bluemixを活用したIoT基盤構成サンプル  2016年7月12日版   </vt:lpstr>
      <vt:lpstr>IoT クラウド基盤の構成要素</vt:lpstr>
      <vt:lpstr>全体概念図</vt:lpstr>
      <vt:lpstr>(1) IOT Platform (Internet of Things Platform) </vt:lpstr>
      <vt:lpstr>(1) IOT Platform (Internet of Things Platform) </vt:lpstr>
      <vt:lpstr>(1) IOT Platform (Internet of Things Platform) </vt:lpstr>
      <vt:lpstr>(1) IOT Platform (Internet of Things Platform) </vt:lpstr>
      <vt:lpstr>(2) Node-RED</vt:lpstr>
      <vt:lpstr>(2) Node-RED</vt:lpstr>
      <vt:lpstr>(3) Cloudant </vt:lpstr>
      <vt:lpstr>(3) Cloudant </vt:lpstr>
      <vt:lpstr>(4) dashDB</vt:lpstr>
      <vt:lpstr>(4) dashDB</vt:lpstr>
      <vt:lpstr>(参考) SPSS Modeler</vt:lpstr>
      <vt:lpstr>(参考) SPSS Modeler (PC側ソフト)</vt:lpstr>
      <vt:lpstr>(5) Predictive Analytics</vt:lpstr>
      <vt:lpstr>(5)Predictive Analytics </vt:lpstr>
      <vt:lpstr>(5)Predictive Analytics </vt:lpstr>
      <vt:lpstr>(5)Predictive Analytics </vt:lpstr>
      <vt:lpstr>(備考) RStudio</vt:lpstr>
      <vt:lpstr>(参考)データ複製プログラム</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609</cp:revision>
  <cp:lastPrinted>2016-06-07T00:19:26Z</cp:lastPrinted>
  <dcterms:created xsi:type="dcterms:W3CDTF">2004-10-30T01:29:06Z</dcterms:created>
  <dcterms:modified xsi:type="dcterms:W3CDTF">2016-07-12T10:44:04Z</dcterms:modified>
</cp:coreProperties>
</file>