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handoutMasterIdLst>
    <p:handoutMasterId r:id="rId23"/>
  </p:handoutMasterIdLst>
  <p:sldIdLst>
    <p:sldId id="376" r:id="rId2"/>
    <p:sldId id="400" r:id="rId3"/>
    <p:sldId id="399" r:id="rId4"/>
    <p:sldId id="415" r:id="rId5"/>
    <p:sldId id="401" r:id="rId6"/>
    <p:sldId id="407" r:id="rId7"/>
    <p:sldId id="422" r:id="rId8"/>
    <p:sldId id="416" r:id="rId9"/>
    <p:sldId id="402" r:id="rId10"/>
    <p:sldId id="417" r:id="rId11"/>
    <p:sldId id="403" r:id="rId12"/>
    <p:sldId id="418" r:id="rId13"/>
    <p:sldId id="404" r:id="rId14"/>
    <p:sldId id="419" r:id="rId15"/>
    <p:sldId id="405" r:id="rId16"/>
    <p:sldId id="420" r:id="rId17"/>
    <p:sldId id="414" r:id="rId18"/>
    <p:sldId id="421" r:id="rId19"/>
    <p:sldId id="423" r:id="rId20"/>
    <p:sldId id="424" r:id="rId21"/>
  </p:sldIdLst>
  <p:sldSz cx="9144000" cy="6858000" type="screen4x3"/>
  <p:notesSz cx="6735763" cy="9866313"/>
  <p:defaultTextStyle>
    <a:defPPr>
      <a:defRPr lang="ja-JP"/>
    </a:defPPr>
    <a:lvl1pPr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D0ED"/>
    <a:srgbClr val="AAC7FF"/>
    <a:srgbClr val="FFE6B2"/>
    <a:srgbClr val="CBFFF2"/>
    <a:srgbClr val="CAFFF5"/>
    <a:srgbClr val="FFF0A6"/>
    <a:srgbClr val="FF3300"/>
    <a:srgbClr val="99FF66"/>
    <a:srgbClr val="CC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40" autoAdjust="0"/>
  </p:normalViewPr>
  <p:slideViewPr>
    <p:cSldViewPr snapToGrid="0">
      <p:cViewPr>
        <p:scale>
          <a:sx n="100" d="100"/>
          <a:sy n="100" d="100"/>
        </p:scale>
        <p:origin x="-64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7" d="100"/>
          <a:sy n="67" d="100"/>
        </p:scale>
        <p:origin x="-1404"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3" name="Rectangle 3"/>
          <p:cNvSpPr>
            <a:spLocks noGrp="1" noChangeArrowheads="1"/>
          </p:cNvSpPr>
          <p:nvPr>
            <p:ph type="dt" sz="quarter"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9924" name="Rectangle 4"/>
          <p:cNvSpPr>
            <a:spLocks noGrp="1" noChangeArrowheads="1"/>
          </p:cNvSpPr>
          <p:nvPr>
            <p:ph type="ftr" sz="quarter" idx="2"/>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5" name="Rectangle 5"/>
          <p:cNvSpPr>
            <a:spLocks noGrp="1" noChangeArrowheads="1"/>
          </p:cNvSpPr>
          <p:nvPr>
            <p:ph type="sldNum" sz="quarter" idx="3"/>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48F171A8-82F6-3A4F-9E75-A96AA8A5C537}" type="slidenum">
              <a:rPr lang="en-US" altLang="ja-JP"/>
              <a:pPr>
                <a:defRPr/>
              </a:pPr>
              <a:t>‹#›</a:t>
            </a:fld>
            <a:endParaRPr lang="en-US" altLang="ja-JP"/>
          </a:p>
        </p:txBody>
      </p:sp>
    </p:spTree>
    <p:extLst>
      <p:ext uri="{BB962C8B-B14F-4D97-AF65-F5344CB8AC3E}">
        <p14:creationId xmlns:p14="http://schemas.microsoft.com/office/powerpoint/2010/main" val="3130089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3" name="Rectangle 3"/>
          <p:cNvSpPr>
            <a:spLocks noGrp="1" noChangeArrowheads="1"/>
          </p:cNvSpPr>
          <p:nvPr>
            <p:ph type="dt"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484"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5366" name="Rectangle 6"/>
          <p:cNvSpPr>
            <a:spLocks noGrp="1" noChangeArrowheads="1"/>
          </p:cNvSpPr>
          <p:nvPr>
            <p:ph type="ftr" sz="quarter" idx="4"/>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7" name="Rectangle 7"/>
          <p:cNvSpPr>
            <a:spLocks noGrp="1" noChangeArrowheads="1"/>
          </p:cNvSpPr>
          <p:nvPr>
            <p:ph type="sldNum" sz="quarter" idx="5"/>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881C15AD-7BBE-7F4C-9820-06BC7541CFE3}" type="slidenum">
              <a:rPr lang="en-US" altLang="ja-JP"/>
              <a:pPr>
                <a:defRPr/>
              </a:pPr>
              <a:t>‹#›</a:t>
            </a:fld>
            <a:endParaRPr lang="en-US" altLang="ja-JP"/>
          </a:p>
        </p:txBody>
      </p:sp>
    </p:spTree>
    <p:extLst>
      <p:ext uri="{BB962C8B-B14F-4D97-AF65-F5344CB8AC3E}">
        <p14:creationId xmlns:p14="http://schemas.microsoft.com/office/powerpoint/2010/main" val="577099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 name="Picture 10" descr="wind turbines with blue sky and mountains in background"/>
          <p:cNvPicPr preferRelativeResize="0">
            <a:picLocks/>
          </p:cNvPicPr>
          <p:nvPr/>
        </p:nvPicPr>
        <p:blipFill>
          <a:blip r:embed="rId2">
            <a:extLst>
              <a:ext uri="{28A0092B-C50C-407E-A947-70E740481C1C}">
                <a14:useLocalDpi xmlns:a14="http://schemas.microsoft.com/office/drawing/2010/main" val="0"/>
              </a:ext>
            </a:extLst>
          </a:blip>
          <a:srcRect b="815"/>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5" name="Rectangle 6"/>
          <p:cNvSpPr>
            <a:spLocks noChangeArrowheads="1"/>
          </p:cNvSpPr>
          <p:nvPr/>
        </p:nvSpPr>
        <p:spPr bwMode="black">
          <a:xfrm>
            <a:off x="7104346" y="6553964"/>
            <a:ext cx="1857092" cy="1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1000" dirty="0">
                <a:latin typeface="メイリオ"/>
                <a:ea typeface="メイリオ"/>
              </a:rPr>
              <a:t>© </a:t>
            </a:r>
            <a:r>
              <a:rPr lang="en-US" altLang="ja-JP" sz="1000" dirty="0" smtClean="0">
                <a:latin typeface="メイリオ"/>
                <a:ea typeface="メイリオ"/>
              </a:rPr>
              <a:t>2016 </a:t>
            </a:r>
            <a:r>
              <a:rPr lang="en-US" altLang="ja-JP" sz="1000" dirty="0">
                <a:latin typeface="メイリオ"/>
                <a:ea typeface="メイリオ"/>
              </a:rPr>
              <a:t>IBM Corporation</a:t>
            </a:r>
          </a:p>
        </p:txBody>
      </p:sp>
      <p:pic>
        <p:nvPicPr>
          <p:cNvPr id="6" name="Picture 7"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6842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8"/>
          <p:cNvGrpSpPr>
            <a:grpSpLocks/>
          </p:cNvGrpSpPr>
          <p:nvPr/>
        </p:nvGrpSpPr>
        <p:grpSpPr bwMode="auto">
          <a:xfrm>
            <a:off x="274638" y="3665538"/>
            <a:ext cx="8594725" cy="2233612"/>
            <a:chOff x="160" y="2308"/>
            <a:chExt cx="5437" cy="1399"/>
          </a:xfrm>
        </p:grpSpPr>
        <p:sp>
          <p:nvSpPr>
            <p:cNvPr id="8" name="Rectangle 9"/>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9" name="Rectangle 10"/>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0" name="Rectangle 11"/>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1" name="Rectangle 12"/>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2" name="Rectangle 13"/>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3" name="Rectangle 14"/>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4" name="Freeform 15"/>
            <p:cNvSpPr>
              <a:spLocks/>
            </p:cNvSpPr>
            <p:nvPr/>
          </p:nvSpPr>
          <p:spPr bwMode="auto">
            <a:xfrm>
              <a:off x="1305" y="2308"/>
              <a:ext cx="2862" cy="288"/>
            </a:xfrm>
            <a:custGeom>
              <a:avLst/>
              <a:gdLst>
                <a:gd name="T0" fmla="*/ 0 w 2880"/>
                <a:gd name="T1" fmla="*/ 0 h 288"/>
                <a:gd name="T2" fmla="*/ 0 w 2880"/>
                <a:gd name="T3" fmla="*/ 288 h 288"/>
                <a:gd name="T4" fmla="*/ 2671 w 2880"/>
                <a:gd name="T5" fmla="*/ 288 h 288"/>
                <a:gd name="T6" fmla="*/ 2631 w 2880"/>
                <a:gd name="T7" fmla="*/ 256 h 288"/>
                <a:gd name="T8" fmla="*/ 2466 w 2880"/>
                <a:gd name="T9" fmla="*/ 134 h 288"/>
                <a:gd name="T10" fmla="*/ 2254 w 2880"/>
                <a:gd name="T11" fmla="*/ 46 h 288"/>
                <a:gd name="T12" fmla="*/ 2069 w 2880"/>
                <a:gd name="T13" fmla="*/ 10 h 288"/>
                <a:gd name="T14" fmla="*/ 1959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5" name="Freeform 16"/>
            <p:cNvSpPr>
              <a:spLocks/>
            </p:cNvSpPr>
            <p:nvPr/>
          </p:nvSpPr>
          <p:spPr bwMode="auto">
            <a:xfrm>
              <a:off x="1305" y="2862"/>
              <a:ext cx="3174" cy="291"/>
            </a:xfrm>
            <a:custGeom>
              <a:avLst/>
              <a:gdLst>
                <a:gd name="T0" fmla="*/ 0 w 3194"/>
                <a:gd name="T1" fmla="*/ 0 h 290"/>
                <a:gd name="T2" fmla="*/ 0 w 3194"/>
                <a:gd name="T3" fmla="*/ 300 h 290"/>
                <a:gd name="T4" fmla="*/ 2962 w 3194"/>
                <a:gd name="T5" fmla="*/ 302 h 290"/>
                <a:gd name="T6" fmla="*/ 2956 w 3194"/>
                <a:gd name="T7" fmla="*/ 268 h 290"/>
                <a:gd name="T8" fmla="*/ 2930 w 3194"/>
                <a:gd name="T9" fmla="*/ 158 h 290"/>
                <a:gd name="T10" fmla="*/ 2892 w 3194"/>
                <a:gd name="T11" fmla="*/ 34 h 290"/>
                <a:gd name="T12" fmla="*/ 287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6" name="Freeform 17"/>
            <p:cNvSpPr>
              <a:spLocks/>
            </p:cNvSpPr>
            <p:nvPr/>
          </p:nvSpPr>
          <p:spPr bwMode="auto">
            <a:xfrm>
              <a:off x="3595" y="3417"/>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7" name="Rectangle 18"/>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grpSp>
      <p:sp>
        <p:nvSpPr>
          <p:cNvPr id="307203" name="Rectangle 3"/>
          <p:cNvSpPr>
            <a:spLocks noGrp="1" noChangeArrowheads="1"/>
          </p:cNvSpPr>
          <p:nvPr>
            <p:ph type="ctrTitle"/>
          </p:nvPr>
        </p:nvSpPr>
        <p:spPr>
          <a:xfrm>
            <a:off x="139700" y="1417638"/>
            <a:ext cx="8729663" cy="2011362"/>
          </a:xfrm>
        </p:spPr>
        <p:txBody>
          <a:bodyPr anchor="b"/>
          <a:lstStyle>
            <a:lvl1pPr>
              <a:defRPr sz="3500">
                <a:solidFill>
                  <a:schemeClr val="tx1"/>
                </a:solidFill>
                <a:latin typeface="メイリオ"/>
                <a:ea typeface="メイリオ"/>
              </a:defRPr>
            </a:lvl1pPr>
          </a:lstStyle>
          <a:p>
            <a:pPr lvl="0"/>
            <a:r>
              <a:rPr lang="en-US" altLang="ja-JP" noProof="0" smtClean="0"/>
              <a:t>Click to edit Master title style</a:t>
            </a:r>
          </a:p>
        </p:txBody>
      </p:sp>
    </p:spTree>
    <p:extLst>
      <p:ext uri="{BB962C8B-B14F-4D97-AF65-F5344CB8AC3E}">
        <p14:creationId xmlns:p14="http://schemas.microsoft.com/office/powerpoint/2010/main" val="179133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9CEBBFA-BC95-F844-A8D1-1272535919E8}" type="slidenum">
              <a:rPr lang="en-US" altLang="ja-JP"/>
              <a:pPr>
                <a:defRPr/>
              </a:pPr>
              <a:t>‹#›</a:t>
            </a:fld>
            <a:endParaRPr lang="en-US" altLang="ja-JP"/>
          </a:p>
        </p:txBody>
      </p:sp>
    </p:spTree>
    <p:extLst>
      <p:ext uri="{BB962C8B-B14F-4D97-AF65-F5344CB8AC3E}">
        <p14:creationId xmlns:p14="http://schemas.microsoft.com/office/powerpoint/2010/main" val="207199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97663" y="593725"/>
            <a:ext cx="2171700" cy="5761038"/>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82563" y="593725"/>
            <a:ext cx="6362700" cy="57610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B99D6C0-AF02-C747-B971-33D83FDAF2E4}" type="slidenum">
              <a:rPr lang="en-US" altLang="ja-JP"/>
              <a:pPr>
                <a:defRPr/>
              </a:pPr>
              <a:t>‹#›</a:t>
            </a:fld>
            <a:endParaRPr lang="en-US" altLang="ja-JP"/>
          </a:p>
        </p:txBody>
      </p:sp>
    </p:spTree>
    <p:extLst>
      <p:ext uri="{BB962C8B-B14F-4D97-AF65-F5344CB8AC3E}">
        <p14:creationId xmlns:p14="http://schemas.microsoft.com/office/powerpoint/2010/main" val="173493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9A2C16B3-92C9-6347-9220-CA4437C457D9}" type="slidenum">
              <a:rPr lang="en-US" altLang="ja-JP"/>
              <a:pPr>
                <a:defRPr/>
              </a:pPr>
              <a:t>‹#›</a:t>
            </a:fld>
            <a:endParaRPr lang="en-US" altLang="ja-JP"/>
          </a:p>
        </p:txBody>
      </p:sp>
    </p:spTree>
    <p:extLst>
      <p:ext uri="{BB962C8B-B14F-4D97-AF65-F5344CB8AC3E}">
        <p14:creationId xmlns:p14="http://schemas.microsoft.com/office/powerpoint/2010/main" val="264543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a:ln/>
        </p:spPr>
        <p:txBody>
          <a:bodyPr/>
          <a:lstStyle>
            <a:lvl1pPr>
              <a:defRPr/>
            </a:lvl1pPr>
          </a:lstStyle>
          <a:p>
            <a:pPr>
              <a:defRPr/>
            </a:pPr>
            <a:fld id="{F3C6BF32-2EC9-4640-A56F-AB6ACE797731}" type="slidenum">
              <a:rPr lang="en-US" altLang="ja-JP"/>
              <a:pPr>
                <a:defRPr/>
              </a:pPr>
              <a:t>‹#›</a:t>
            </a:fld>
            <a:endParaRPr lang="en-US" altLang="ja-JP"/>
          </a:p>
        </p:txBody>
      </p:sp>
    </p:spTree>
    <p:extLst>
      <p:ext uri="{BB962C8B-B14F-4D97-AF65-F5344CB8AC3E}">
        <p14:creationId xmlns:p14="http://schemas.microsoft.com/office/powerpoint/2010/main" val="143647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sz="quarter" idx="10"/>
          </p:nvPr>
        </p:nvSpPr>
        <p:spPr>
          <a:ln/>
        </p:spPr>
        <p:txBody>
          <a:bodyPr/>
          <a:lstStyle>
            <a:lvl1pPr>
              <a:defRPr/>
            </a:lvl1pPr>
          </a:lstStyle>
          <a:p>
            <a:pPr>
              <a:defRPr/>
            </a:pPr>
            <a:fld id="{8FB51B45-9476-5542-8649-639B17D156B7}" type="slidenum">
              <a:rPr lang="en-US" altLang="ja-JP"/>
              <a:pPr>
                <a:defRPr/>
              </a:pPr>
              <a:t>‹#›</a:t>
            </a:fld>
            <a:endParaRPr lang="en-US" altLang="ja-JP"/>
          </a:p>
        </p:txBody>
      </p:sp>
    </p:spTree>
    <p:extLst>
      <p:ext uri="{BB962C8B-B14F-4D97-AF65-F5344CB8AC3E}">
        <p14:creationId xmlns:p14="http://schemas.microsoft.com/office/powerpoint/2010/main" val="260701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a:ln/>
        </p:spPr>
        <p:txBody>
          <a:bodyPr/>
          <a:lstStyle>
            <a:lvl1pPr>
              <a:defRPr/>
            </a:lvl1pPr>
          </a:lstStyle>
          <a:p>
            <a:pPr>
              <a:defRPr/>
            </a:pPr>
            <a:fld id="{20071BE9-3E01-5944-98B5-B545C2147FC6}" type="slidenum">
              <a:rPr lang="en-US" altLang="ja-JP"/>
              <a:pPr>
                <a:defRPr/>
              </a:pPr>
              <a:t>‹#›</a:t>
            </a:fld>
            <a:endParaRPr lang="en-US" altLang="ja-JP"/>
          </a:p>
        </p:txBody>
      </p:sp>
    </p:spTree>
    <p:extLst>
      <p:ext uri="{BB962C8B-B14F-4D97-AF65-F5344CB8AC3E}">
        <p14:creationId xmlns:p14="http://schemas.microsoft.com/office/powerpoint/2010/main" val="90154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5"/>
          <p:cNvSpPr>
            <a:spLocks noGrp="1" noChangeArrowheads="1"/>
          </p:cNvSpPr>
          <p:nvPr>
            <p:ph type="sldNum" sz="quarter" idx="10"/>
          </p:nvPr>
        </p:nvSpPr>
        <p:spPr>
          <a:ln/>
        </p:spPr>
        <p:txBody>
          <a:bodyPr/>
          <a:lstStyle>
            <a:lvl1pPr>
              <a:defRPr/>
            </a:lvl1pPr>
          </a:lstStyle>
          <a:p>
            <a:pPr>
              <a:defRPr/>
            </a:pPr>
            <a:fld id="{E4D20632-4846-EA4C-B813-0555924AE0B4}" type="slidenum">
              <a:rPr lang="en-US" altLang="ja-JP"/>
              <a:pPr>
                <a:defRPr/>
              </a:pPr>
              <a:t>‹#›</a:t>
            </a:fld>
            <a:endParaRPr lang="en-US" altLang="ja-JP"/>
          </a:p>
        </p:txBody>
      </p:sp>
    </p:spTree>
    <p:extLst>
      <p:ext uri="{BB962C8B-B14F-4D97-AF65-F5344CB8AC3E}">
        <p14:creationId xmlns:p14="http://schemas.microsoft.com/office/powerpoint/2010/main" val="46178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A7A681A2-287E-4B49-B08A-10CE6EA06396}" type="slidenum">
              <a:rPr lang="en-US" altLang="ja-JP"/>
              <a:pPr>
                <a:defRPr/>
              </a:pPr>
              <a:t>‹#›</a:t>
            </a:fld>
            <a:endParaRPr lang="en-US" altLang="ja-JP"/>
          </a:p>
        </p:txBody>
      </p:sp>
    </p:spTree>
    <p:extLst>
      <p:ext uri="{BB962C8B-B14F-4D97-AF65-F5344CB8AC3E}">
        <p14:creationId xmlns:p14="http://schemas.microsoft.com/office/powerpoint/2010/main" val="416112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BDA45DDE-1F6B-8A42-9EDA-0CAC4C31CCC7}" type="slidenum">
              <a:rPr lang="en-US" altLang="ja-JP"/>
              <a:pPr>
                <a:defRPr/>
              </a:pPr>
              <a:t>‹#›</a:t>
            </a:fld>
            <a:endParaRPr lang="en-US" altLang="ja-JP"/>
          </a:p>
        </p:txBody>
      </p:sp>
    </p:spTree>
    <p:extLst>
      <p:ext uri="{BB962C8B-B14F-4D97-AF65-F5344CB8AC3E}">
        <p14:creationId xmlns:p14="http://schemas.microsoft.com/office/powerpoint/2010/main" val="356545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A3F72157-0EC5-D840-BE4C-42A1B2C04D67}" type="slidenum">
              <a:rPr lang="en-US" altLang="ja-JP"/>
              <a:pPr>
                <a:defRPr/>
              </a:pPr>
              <a:t>‹#›</a:t>
            </a:fld>
            <a:endParaRPr lang="en-US" altLang="ja-JP"/>
          </a:p>
        </p:txBody>
      </p:sp>
    </p:spTree>
    <p:extLst>
      <p:ext uri="{BB962C8B-B14F-4D97-AF65-F5344CB8AC3E}">
        <p14:creationId xmlns:p14="http://schemas.microsoft.com/office/powerpoint/2010/main" val="137521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82563" y="892314"/>
            <a:ext cx="8686800" cy="546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p:txBody>
      </p:sp>
      <p:sp>
        <p:nvSpPr>
          <p:cNvPr id="1027" name="Line 3"/>
          <p:cNvSpPr>
            <a:spLocks noChangeShapeType="1"/>
          </p:cNvSpPr>
          <p:nvPr/>
        </p:nvSpPr>
        <p:spPr bwMode="auto">
          <a:xfrm flipV="1">
            <a:off x="274638" y="54927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028" name="Rectangle 6"/>
          <p:cNvSpPr>
            <a:spLocks noChangeArrowheads="1"/>
          </p:cNvSpPr>
          <p:nvPr/>
        </p:nvSpPr>
        <p:spPr bwMode="black">
          <a:xfrm>
            <a:off x="7487717" y="6537324"/>
            <a:ext cx="1473721" cy="19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800" dirty="0">
                <a:latin typeface="メイリオ"/>
                <a:ea typeface="メイリオ"/>
              </a:rPr>
              <a:t>© </a:t>
            </a:r>
            <a:r>
              <a:rPr lang="en-US" altLang="ja-JP" sz="800" dirty="0" smtClean="0">
                <a:latin typeface="メイリオ"/>
                <a:ea typeface="メイリオ"/>
              </a:rPr>
              <a:t>2016 </a:t>
            </a:r>
            <a:r>
              <a:rPr lang="en-US" altLang="ja-JP" sz="800" dirty="0">
                <a:latin typeface="メイリオ"/>
                <a:ea typeface="メイリオ"/>
              </a:rPr>
              <a:t>IBM Corporation</a:t>
            </a:r>
            <a:endParaRPr lang="en-US" altLang="ja-JP" sz="1800" dirty="0">
              <a:latin typeface="メイリオ"/>
              <a:ea typeface="メイリオ"/>
            </a:endParaRPr>
          </a:p>
        </p:txBody>
      </p:sp>
      <p:sp>
        <p:nvSpPr>
          <p:cNvPr id="306181" name="Rectangle 5"/>
          <p:cNvSpPr>
            <a:spLocks noGrp="1" noChangeArrowheads="1"/>
          </p:cNvSpPr>
          <p:nvPr>
            <p:ph type="sldNum" sz="quarter" idx="4"/>
          </p:nvPr>
        </p:nvSpPr>
        <p:spPr bwMode="black">
          <a:xfrm>
            <a:off x="182562" y="6501378"/>
            <a:ext cx="56021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l" eaLnBrk="1" hangingPunct="1">
              <a:defRPr sz="1000">
                <a:latin typeface="メイリオ"/>
                <a:ea typeface="メイリオ"/>
                <a:cs typeface="Arial" charset="0"/>
              </a:defRPr>
            </a:lvl1pPr>
          </a:lstStyle>
          <a:p>
            <a:pPr>
              <a:defRPr/>
            </a:pPr>
            <a:fld id="{FD2F46B1-A510-D140-9276-BFE8FF808DAA}" type="slidenum">
              <a:rPr lang="en-US" altLang="ja-JP" smtClean="0"/>
              <a:pPr>
                <a:defRPr/>
              </a:pPr>
              <a:t>‹#›</a:t>
            </a:fld>
            <a:endParaRPr lang="en-US" altLang="ja-JP"/>
          </a:p>
        </p:txBody>
      </p:sp>
      <p:pic>
        <p:nvPicPr>
          <p:cNvPr id="1030" name="Picture 8" descr="R120_G137_B25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9"/>
          <p:cNvSpPr>
            <a:spLocks noGrp="1" noChangeArrowheads="1"/>
          </p:cNvSpPr>
          <p:nvPr>
            <p:ph type="title"/>
          </p:nvPr>
        </p:nvSpPr>
        <p:spPr bwMode="auto">
          <a:xfrm>
            <a:off x="182563" y="138409"/>
            <a:ext cx="8686800" cy="44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title style</a:t>
            </a:r>
          </a:p>
        </p:txBody>
      </p:sp>
    </p:spTree>
  </p:cSld>
  <p:clrMap bg1="lt1" tx1="dk1" bg2="lt2" tx2="dk2" accent1="accent1" accent2="accent2" accent3="accent3" accent4="accent4" accent5="accent5" accent6="accent6" hlink="hlink" folHlink="folHlink"/>
  <p:sldLayoutIdLst>
    <p:sldLayoutId id="2147483812"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rtl="0" eaLnBrk="0" fontAlgn="base" hangingPunct="0">
        <a:lnSpc>
          <a:spcPct val="90000"/>
        </a:lnSpc>
        <a:spcBef>
          <a:spcPct val="0"/>
        </a:spcBef>
        <a:spcAft>
          <a:spcPct val="0"/>
        </a:spcAft>
        <a:defRPr kumimoji="1" sz="2200">
          <a:solidFill>
            <a:schemeClr val="hlink"/>
          </a:solidFill>
          <a:latin typeface="メイリオ"/>
          <a:ea typeface="メイリオ"/>
          <a:cs typeface="ＭＳ Ｐゴシック" charset="0"/>
        </a:defRPr>
      </a:lvl1pPr>
      <a:lvl2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2pPr>
      <a:lvl3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3pPr>
      <a:lvl4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4pPr>
      <a:lvl5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5pPr>
      <a:lvl6pPr marL="4572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6pPr>
      <a:lvl7pPr marL="9144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7pPr>
      <a:lvl8pPr marL="13716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8pPr>
      <a:lvl9pPr marL="18288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9pPr>
    </p:titleStyle>
    <p:bodyStyle>
      <a:lvl1pPr marL="173038" indent="-173038" algn="l" rtl="0" eaLnBrk="0" fontAlgn="base" hangingPunct="0">
        <a:spcBef>
          <a:spcPct val="50000"/>
        </a:spcBef>
        <a:spcAft>
          <a:spcPct val="0"/>
        </a:spcAft>
        <a:buClr>
          <a:schemeClr val="tx1"/>
        </a:buClr>
        <a:buFont typeface="Wingdings" charset="0"/>
        <a:buChar char="§"/>
        <a:defRPr kumimoji="1" sz="1600">
          <a:solidFill>
            <a:schemeClr val="tx1"/>
          </a:solidFill>
          <a:latin typeface="メイリオ"/>
          <a:ea typeface="メイリオ"/>
          <a:cs typeface="ＭＳ Ｐゴシック" charset="0"/>
        </a:defRPr>
      </a:lvl1pPr>
      <a:lvl2pPr marL="509588" indent="-163513" algn="l" rtl="0" eaLnBrk="0" fontAlgn="base" hangingPunct="0">
        <a:spcBef>
          <a:spcPct val="0"/>
        </a:spcBef>
        <a:spcAft>
          <a:spcPct val="0"/>
        </a:spcAft>
        <a:buClr>
          <a:schemeClr val="tx1"/>
        </a:buClr>
        <a:buFont typeface="Arial" charset="0"/>
        <a:buChar char="–"/>
        <a:defRPr kumimoji="1" sz="1600">
          <a:solidFill>
            <a:schemeClr val="tx1"/>
          </a:solidFill>
          <a:latin typeface="メイリオ"/>
          <a:ea typeface="メイリオ"/>
        </a:defRPr>
      </a:lvl2pPr>
      <a:lvl3pPr marL="855663" indent="-173038" algn="l" rtl="0" eaLnBrk="0" fontAlgn="base" hangingPunct="0">
        <a:spcBef>
          <a:spcPct val="0"/>
        </a:spcBef>
        <a:spcAft>
          <a:spcPct val="0"/>
        </a:spcAft>
        <a:buClr>
          <a:schemeClr val="tx1"/>
        </a:buClr>
        <a:buChar char="•"/>
        <a:defRPr kumimoji="1" sz="1600">
          <a:solidFill>
            <a:schemeClr val="tx1"/>
          </a:solidFill>
          <a:latin typeface="メイリオ"/>
          <a:ea typeface="メイリオ"/>
        </a:defRPr>
      </a:lvl3pPr>
      <a:lvl4pPr marL="1203325" indent="-173038" algn="l" rtl="0" eaLnBrk="0" fontAlgn="base" hangingPunct="0">
        <a:spcBef>
          <a:spcPct val="20000"/>
        </a:spcBef>
        <a:spcAft>
          <a:spcPct val="0"/>
        </a:spcAft>
        <a:buClr>
          <a:schemeClr val="bg1"/>
        </a:buClr>
        <a:defRPr kumimoji="1" sz="1600">
          <a:solidFill>
            <a:schemeClr val="bg1"/>
          </a:solidFill>
          <a:latin typeface="Arial" charset="0"/>
          <a:ea typeface="+mn-ea"/>
        </a:defRPr>
      </a:lvl4pPr>
      <a:lvl5pPr marL="1539875" indent="-163513" algn="l" rtl="0" eaLnBrk="0" fontAlgn="base" hangingPunct="0">
        <a:spcBef>
          <a:spcPct val="20000"/>
        </a:spcBef>
        <a:spcAft>
          <a:spcPct val="0"/>
        </a:spcAft>
        <a:buClr>
          <a:schemeClr val="bg1"/>
        </a:buClr>
        <a:buChar char="»"/>
        <a:defRPr kumimoji="1" sz="1600">
          <a:solidFill>
            <a:schemeClr val="bg1"/>
          </a:solidFill>
          <a:latin typeface="Arial" charset="0"/>
          <a:ea typeface="+mn-ea"/>
        </a:defRPr>
      </a:lvl5pPr>
      <a:lvl6pPr marL="1997075" indent="-163513" algn="l" rtl="0" fontAlgn="base">
        <a:spcBef>
          <a:spcPct val="20000"/>
        </a:spcBef>
        <a:spcAft>
          <a:spcPct val="0"/>
        </a:spcAft>
        <a:buClr>
          <a:schemeClr val="bg1"/>
        </a:buClr>
        <a:buChar char="»"/>
        <a:defRPr sz="1600">
          <a:solidFill>
            <a:schemeClr val="bg1"/>
          </a:solidFill>
          <a:latin typeface="Arial" charset="0"/>
          <a:ea typeface="+mn-ea"/>
        </a:defRPr>
      </a:lvl6pPr>
      <a:lvl7pPr marL="2454275" indent="-163513" algn="l" rtl="0" fontAlgn="base">
        <a:spcBef>
          <a:spcPct val="20000"/>
        </a:spcBef>
        <a:spcAft>
          <a:spcPct val="0"/>
        </a:spcAft>
        <a:buClr>
          <a:schemeClr val="bg1"/>
        </a:buClr>
        <a:buChar char="»"/>
        <a:defRPr sz="1600">
          <a:solidFill>
            <a:schemeClr val="bg1"/>
          </a:solidFill>
          <a:latin typeface="Arial" charset="0"/>
          <a:ea typeface="+mn-ea"/>
        </a:defRPr>
      </a:lvl7pPr>
      <a:lvl8pPr marL="2911475" indent="-163513" algn="l" rtl="0" fontAlgn="base">
        <a:spcBef>
          <a:spcPct val="20000"/>
        </a:spcBef>
        <a:spcAft>
          <a:spcPct val="0"/>
        </a:spcAft>
        <a:buClr>
          <a:schemeClr val="bg1"/>
        </a:buClr>
        <a:buChar char="»"/>
        <a:defRPr sz="1600">
          <a:solidFill>
            <a:schemeClr val="bg1"/>
          </a:solidFill>
          <a:latin typeface="Arial" charset="0"/>
          <a:ea typeface="+mn-ea"/>
        </a:defRPr>
      </a:lvl8pPr>
      <a:lvl9pPr marL="3368675" indent="-163513" algn="l" rtl="0" fontAlgn="base">
        <a:spcBef>
          <a:spcPct val="20000"/>
        </a:spcBef>
        <a:spcAft>
          <a:spcPct val="0"/>
        </a:spcAft>
        <a:buClr>
          <a:schemeClr val="bg1"/>
        </a:buClr>
        <a:buChar char="»"/>
        <a:defRPr sz="1600">
          <a:solidFill>
            <a:schemeClr val="bg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r" eaLnBrk="1" hangingPunct="1">
              <a:defRPr/>
            </a:pP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Bluemix</a:t>
            </a:r>
            <a:r>
              <a:rPr kumimoji="0" lang="ja-JP" altLang="en-US" sz="2800" dirty="0" smtClean="0">
                <a:latin typeface="Arial" charset="0"/>
                <a:ea typeface="ＭＳ Ｐゴシック" charset="0"/>
              </a:rPr>
              <a:t>を活用した</a:t>
            </a:r>
            <a:r>
              <a:rPr kumimoji="0" lang="en-US" altLang="ja-JP" sz="2800" dirty="0" err="1" smtClean="0">
                <a:latin typeface="Arial" charset="0"/>
                <a:ea typeface="ＭＳ Ｐゴシック" charset="0"/>
              </a:rPr>
              <a:t>IoT</a:t>
            </a:r>
            <a:r>
              <a:rPr kumimoji="0" lang="ja-JP" altLang="en-US" sz="2800" dirty="0" smtClean="0">
                <a:latin typeface="Arial" charset="0"/>
                <a:ea typeface="ＭＳ Ｐゴシック" charset="0"/>
              </a:rPr>
              <a:t>基盤構成サンプル</a:t>
            </a: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400" dirty="0" smtClean="0">
                <a:latin typeface="Arial" charset="0"/>
                <a:ea typeface="ＭＳ Ｐゴシック" charset="0"/>
              </a:rPr>
              <a:t/>
            </a:r>
            <a:br>
              <a:rPr kumimoji="0" lang="en-US" altLang="ja-JP" sz="2400" dirty="0" smtClean="0">
                <a:latin typeface="Arial" charset="0"/>
                <a:ea typeface="ＭＳ Ｐゴシック" charset="0"/>
              </a:rPr>
            </a:br>
            <a:endParaRPr kumimoji="0" lang="en-US" altLang="ja-JP" sz="2000" dirty="0">
              <a:latin typeface="Arial"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(3) </a:t>
            </a:r>
            <a:r>
              <a:rPr lang="en-US" altLang="ja-JP" dirty="0" err="1"/>
              <a:t>Cloudant</a:t>
            </a:r>
            <a:r>
              <a:rPr lang="en-US" altLang="ja-JP" dirty="0"/>
              <a:t>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3517900"/>
            <a:ext cx="2222500" cy="16510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en-US" altLang="ja-JP" dirty="0" err="1" smtClean="0"/>
              <a:t>Cloudant</a:t>
            </a:r>
            <a:r>
              <a:rPr kumimoji="1" lang="en-US" altLang="ja-JP" dirty="0" smtClean="0"/>
              <a:t> </a:t>
            </a:r>
            <a:endParaRPr kumimoji="1" lang="ja-JP" altLang="en-US" dirty="0"/>
          </a:p>
        </p:txBody>
      </p:sp>
      <p:sp>
        <p:nvSpPr>
          <p:cNvPr id="3" name="コンテンツ プレースホルダー 2"/>
          <p:cNvSpPr>
            <a:spLocks noGrp="1"/>
          </p:cNvSpPr>
          <p:nvPr>
            <p:ph idx="1"/>
          </p:nvPr>
        </p:nvSpPr>
        <p:spPr>
          <a:xfrm>
            <a:off x="182562" y="892314"/>
            <a:ext cx="8859838" cy="5469945"/>
          </a:xfrm>
        </p:spPr>
        <p:txBody>
          <a:bodyPr/>
          <a:lstStyle/>
          <a:p>
            <a:pPr marL="0" indent="0">
              <a:buNone/>
            </a:pPr>
            <a:r>
              <a:rPr lang="en-US" altLang="ja-JP" sz="1400" b="1" dirty="0" err="1" smtClean="0"/>
              <a:t>Cloudant</a:t>
            </a:r>
            <a:r>
              <a:rPr lang="en-US" altLang="ja-JP" sz="1400" b="1" dirty="0" smtClean="0"/>
              <a:t> </a:t>
            </a:r>
            <a:r>
              <a:rPr lang="ja-JP" altLang="en-US" sz="1400" b="1" dirty="0" smtClean="0"/>
              <a:t>の役割</a:t>
            </a:r>
            <a:endParaRPr lang="en-US" altLang="ja-JP" sz="1400" b="1" dirty="0" smtClean="0"/>
          </a:p>
          <a:p>
            <a:pPr marL="0" indent="0">
              <a:buNone/>
            </a:pPr>
            <a:r>
              <a:rPr lang="en-US" altLang="ja-JP" sz="1400" dirty="0" err="1" smtClean="0"/>
              <a:t>IoT</a:t>
            </a:r>
            <a:r>
              <a:rPr kumimoji="1" lang="ja-JP" altLang="en-US" sz="1400" dirty="0" smtClean="0"/>
              <a:t>データの一次保管先</a:t>
            </a:r>
            <a:r>
              <a:rPr kumimoji="1" lang="en-US" altLang="ja-JP" sz="1400" dirty="0" smtClean="0"/>
              <a:t>DB</a:t>
            </a:r>
            <a:r>
              <a:rPr kumimoji="1" lang="ja-JP" altLang="en-US" sz="1400" dirty="0" smtClean="0"/>
              <a:t>です。</a:t>
            </a:r>
            <a:endParaRPr kumimoji="1" lang="en-US" altLang="ja-JP" sz="1400" dirty="0" smtClean="0"/>
          </a:p>
          <a:p>
            <a:pPr marL="0" indent="0">
              <a:buNone/>
            </a:pPr>
            <a:endParaRPr lang="en-US" altLang="ja-JP" sz="1400" dirty="0"/>
          </a:p>
          <a:p>
            <a:pPr marL="0" indent="0">
              <a:buNone/>
            </a:pPr>
            <a:r>
              <a:rPr kumimoji="1" lang="ja-JP" altLang="en-US" sz="1400" b="1" dirty="0" smtClean="0"/>
              <a:t>特徴</a:t>
            </a:r>
            <a:endParaRPr kumimoji="1" lang="en-US" altLang="ja-JP" sz="1400" b="1" dirty="0" smtClean="0"/>
          </a:p>
          <a:p>
            <a:pPr marL="0" indent="0">
              <a:buNone/>
            </a:pPr>
            <a:r>
              <a:rPr lang="ja-JP" altLang="en-US" sz="1400" dirty="0" smtClean="0"/>
              <a:t>・</a:t>
            </a:r>
            <a:r>
              <a:rPr lang="en-US" altLang="ja-JP" sz="1400" b="1" dirty="0" err="1" smtClean="0"/>
              <a:t>NoSQL</a:t>
            </a:r>
            <a:r>
              <a:rPr lang="ja-JP" altLang="en-US" sz="1400" b="1" dirty="0" smtClean="0"/>
              <a:t>型データベース</a:t>
            </a:r>
            <a:r>
              <a:rPr lang="en-US" altLang="ja-JP" sz="1400" dirty="0" smtClean="0"/>
              <a:t>(</a:t>
            </a:r>
            <a:r>
              <a:rPr lang="ja-JP" altLang="en-US" sz="1400" dirty="0" smtClean="0"/>
              <a:t>ドキュメント指向型</a:t>
            </a:r>
            <a:r>
              <a:rPr lang="en-US" altLang="ja-JP" sz="1400" dirty="0" smtClean="0"/>
              <a:t>)</a:t>
            </a:r>
          </a:p>
          <a:p>
            <a:pPr marL="0" indent="0">
              <a:buNone/>
            </a:pPr>
            <a:r>
              <a:rPr kumimoji="1" lang="ja-JP" altLang="en-US" sz="1400" dirty="0" smtClean="0"/>
              <a:t>　</a:t>
            </a:r>
            <a:r>
              <a:rPr kumimoji="1" lang="en-US" altLang="ja-JP" sz="1400" dirty="0" smtClean="0"/>
              <a:t>RDB</a:t>
            </a:r>
            <a:r>
              <a:rPr kumimoji="1" lang="ja-JP" altLang="en-US" sz="1400" dirty="0" smtClean="0"/>
              <a:t>で必要なデータ項目設計なしに、</a:t>
            </a:r>
            <a:r>
              <a:rPr kumimoji="1" lang="en-US" altLang="ja-JP" sz="1400" dirty="0" smtClean="0"/>
              <a:t>JSON</a:t>
            </a:r>
            <a:r>
              <a:rPr kumimoji="1" lang="ja-JP" altLang="en-US" sz="1400" dirty="0" smtClean="0"/>
              <a:t>型データで任意の項目を保存可能です。</a:t>
            </a:r>
            <a:endParaRPr kumimoji="1" lang="en-US" altLang="ja-JP" sz="1400" dirty="0" smtClean="0"/>
          </a:p>
          <a:p>
            <a:pPr marL="0" indent="0">
              <a:buNone/>
            </a:pPr>
            <a:endParaRPr lang="en-US" altLang="ja-JP" sz="1400" dirty="0" smtClean="0"/>
          </a:p>
          <a:p>
            <a:pPr marL="0" indent="0">
              <a:buNone/>
            </a:pPr>
            <a:r>
              <a:rPr lang="ja-JP" altLang="en-US" sz="1400" dirty="0" smtClean="0"/>
              <a:t>・</a:t>
            </a:r>
            <a:r>
              <a:rPr lang="ja-JP" altLang="en-US" sz="1400" b="1" dirty="0" smtClean="0"/>
              <a:t>運用</a:t>
            </a:r>
            <a:r>
              <a:rPr lang="ja-JP" altLang="en-US" sz="1400" b="1" dirty="0"/>
              <a:t>・</a:t>
            </a:r>
            <a:r>
              <a:rPr lang="ja-JP" altLang="en-US" sz="1400" b="1" dirty="0" smtClean="0"/>
              <a:t>非機能要件への対応</a:t>
            </a:r>
            <a:endParaRPr lang="en-US" altLang="ja-JP" sz="1400" b="1" dirty="0" smtClean="0"/>
          </a:p>
          <a:p>
            <a:pPr marL="0" indent="0">
              <a:buNone/>
            </a:pPr>
            <a:r>
              <a:rPr lang="ja-JP" altLang="en-US" sz="1400" dirty="0"/>
              <a:t>　</a:t>
            </a:r>
            <a:r>
              <a:rPr lang="en-US" altLang="ja-JP" sz="1400" dirty="0"/>
              <a:t>DB</a:t>
            </a:r>
            <a:r>
              <a:rPr lang="ja-JP" altLang="en-US" sz="1400" dirty="0"/>
              <a:t>の運用はクラウド側で実施するので、ユーザーは意識する必要がありません</a:t>
            </a:r>
            <a:r>
              <a:rPr lang="ja-JP" altLang="en-US" sz="1400" dirty="0" smtClean="0"/>
              <a:t>。</a:t>
            </a:r>
            <a:r>
              <a:rPr lang="en-US" altLang="ja-JP" sz="1400" dirty="0" smtClean="0"/>
              <a:t>(</a:t>
            </a:r>
            <a:r>
              <a:rPr lang="ja-JP" altLang="en-US" sz="1400" dirty="0" smtClean="0"/>
              <a:t>マネージドサービス</a:t>
            </a:r>
            <a:r>
              <a:rPr lang="en-US" altLang="ja-JP" sz="1400" dirty="0" smtClean="0"/>
              <a:t>)</a:t>
            </a:r>
            <a:endParaRPr lang="en-US" altLang="ja-JP" sz="1400" dirty="0"/>
          </a:p>
          <a:p>
            <a:pPr marL="0" indent="0">
              <a:buNone/>
            </a:pPr>
            <a:r>
              <a:rPr kumimoji="1" lang="ja-JP" altLang="en-US" sz="1400" dirty="0" smtClean="0"/>
              <a:t>　サーバー構成はデフォルトで３台構成</a:t>
            </a:r>
            <a:r>
              <a:rPr kumimoji="1" lang="en-US" altLang="ja-JP" sz="1400" dirty="0" smtClean="0"/>
              <a:t>(</a:t>
            </a:r>
            <a:r>
              <a:rPr kumimoji="1" lang="ja-JP" altLang="en-US" sz="1400" dirty="0" smtClean="0"/>
              <a:t>マスターマスタ型構成</a:t>
            </a:r>
            <a:r>
              <a:rPr kumimoji="1" lang="en-US" altLang="ja-JP" sz="1400" dirty="0" smtClean="0"/>
              <a:t>)</a:t>
            </a:r>
            <a:r>
              <a:rPr kumimoji="1" lang="ja-JP" altLang="en-US" sz="1400" dirty="0" smtClean="0"/>
              <a:t>です。</a:t>
            </a:r>
            <a:endParaRPr kumimoji="1" lang="en-US" altLang="ja-JP" sz="1400" dirty="0" smtClean="0"/>
          </a:p>
          <a:p>
            <a:pPr marL="0" indent="0">
              <a:buNone/>
            </a:pPr>
            <a:r>
              <a:rPr kumimoji="1" lang="ja-JP" altLang="en-US" sz="1400" dirty="0" smtClean="0"/>
              <a:t>　データも冗長化されており、ユーザー側はバックアップを考慮する必要が</a:t>
            </a:r>
            <a:r>
              <a:rPr lang="ja-JP" altLang="en-US" sz="1400" dirty="0" smtClean="0"/>
              <a:t>ありません</a:t>
            </a:r>
            <a:r>
              <a:rPr kumimoji="1" lang="ja-JP" altLang="en-US" sz="1400" dirty="0" smtClean="0"/>
              <a:t>。</a:t>
            </a:r>
            <a:endParaRPr kumimoji="1" lang="en-US" altLang="ja-JP" sz="1400" dirty="0" smtClean="0"/>
          </a:p>
          <a:p>
            <a:pPr marL="0" indent="0">
              <a:buNone/>
            </a:pPr>
            <a:r>
              <a:rPr lang="ja-JP" altLang="en-US" sz="1400" dirty="0" smtClean="0"/>
              <a:t>　スケールアップや異なるサイト間のデータ同期も容易に実現可能です。</a:t>
            </a:r>
            <a:endParaRPr lang="en-US" altLang="ja-JP" sz="1400" dirty="0" smtClean="0"/>
          </a:p>
          <a:p>
            <a:pPr marL="0" indent="0">
              <a:buNone/>
            </a:pPr>
            <a:r>
              <a:rPr lang="ja-JP" altLang="en-US" sz="1400" dirty="0" smtClean="0"/>
              <a:t>　要件により「マルチテナント」「仮想シングルテナント」「物理シングルテナント」を選択可能です。</a:t>
            </a:r>
            <a:endParaRPr lang="en-US" altLang="ja-JP" sz="1400" dirty="0" smtClean="0"/>
          </a:p>
          <a:p>
            <a:pPr marL="0" indent="0">
              <a:buNone/>
            </a:pPr>
            <a:endParaRPr lang="en-US" altLang="ja-JP" sz="1400" dirty="0"/>
          </a:p>
          <a:p>
            <a:pPr marL="0" indent="0">
              <a:buNone/>
            </a:pPr>
            <a:r>
              <a:rPr lang="ja-JP" altLang="en-US" sz="1400" dirty="0" smtClean="0"/>
              <a:t>・</a:t>
            </a:r>
            <a:r>
              <a:rPr lang="en-US" altLang="ja-JP" sz="1400" b="1" dirty="0" err="1" smtClean="0"/>
              <a:t>dashDB</a:t>
            </a:r>
            <a:r>
              <a:rPr lang="ja-JP" altLang="en-US" sz="1400" b="1" dirty="0" smtClean="0"/>
              <a:t>との連携</a:t>
            </a:r>
            <a:endParaRPr lang="en-US" altLang="ja-JP" sz="1400" b="1" dirty="0" smtClean="0"/>
          </a:p>
          <a:p>
            <a:pPr marL="0" indent="0">
              <a:buNone/>
            </a:pPr>
            <a:r>
              <a:rPr lang="ja-JP" altLang="en-US" sz="1400" dirty="0" smtClean="0"/>
              <a:t>　簡単</a:t>
            </a:r>
            <a:r>
              <a:rPr lang="ja-JP" altLang="en-US" sz="1400" dirty="0"/>
              <a:t>な設定でほぼリアルタイムに</a:t>
            </a:r>
            <a:r>
              <a:rPr lang="en-US" altLang="ja-JP" sz="1400" dirty="0" err="1"/>
              <a:t>dashDB</a:t>
            </a:r>
            <a:r>
              <a:rPr lang="ja-JP" altLang="en-US" sz="1400" dirty="0"/>
              <a:t>に対してレプリケーションする事が可能</a:t>
            </a:r>
            <a:r>
              <a:rPr lang="ja-JP" altLang="en-US" sz="1400" dirty="0" smtClean="0"/>
              <a:t>です。</a:t>
            </a:r>
            <a:r>
              <a:rPr lang="en-US" altLang="ja-JP" sz="1400" dirty="0"/>
              <a:t>(Warehousing)</a:t>
            </a:r>
            <a:r>
              <a:rPr lang="ja-JP" altLang="en-US" sz="1400" dirty="0" smtClean="0"/>
              <a:t>　</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901" y="685801"/>
            <a:ext cx="490347" cy="431673"/>
          </a:xfrm>
          <a:prstGeom prst="rect">
            <a:avLst/>
          </a:prstGeom>
        </p:spPr>
      </p:pic>
      <p:pic>
        <p:nvPicPr>
          <p:cNvPr id="5" name="図 4" descr="スクリーンショット 2016-05-30 17.33.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09601"/>
            <a:ext cx="3059430" cy="1848231"/>
          </a:xfrm>
          <a:prstGeom prst="rect">
            <a:avLst/>
          </a:prstGeom>
          <a:ln>
            <a:solidFill>
              <a:schemeClr val="tx1"/>
            </a:solidFill>
          </a:ln>
        </p:spPr>
      </p:pic>
    </p:spTree>
    <p:extLst>
      <p:ext uri="{BB962C8B-B14F-4D97-AF65-F5344CB8AC3E}">
        <p14:creationId xmlns:p14="http://schemas.microsoft.com/office/powerpoint/2010/main" val="16163759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(4) </a:t>
            </a:r>
            <a:r>
              <a:rPr lang="en-US" altLang="ja-JP" dirty="0" err="1" smtClean="0"/>
              <a:t>dashDB</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4787900"/>
            <a:ext cx="2171700" cy="1435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en-US" altLang="ja-JP" dirty="0" err="1" smtClean="0"/>
              <a:t>dashDB</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sz="1400" b="1" dirty="0" err="1" smtClean="0"/>
              <a:t>dashDB</a:t>
            </a:r>
            <a:r>
              <a:rPr kumimoji="1" lang="ja-JP" altLang="en-US" sz="1400" b="1" dirty="0" smtClean="0"/>
              <a:t>の役割</a:t>
            </a:r>
            <a:endParaRPr kumimoji="1" lang="en-US" altLang="ja-JP" sz="1400" b="1" dirty="0" smtClean="0"/>
          </a:p>
          <a:p>
            <a:pPr marL="0" indent="0">
              <a:buNone/>
            </a:pPr>
            <a:r>
              <a:rPr lang="en-US" altLang="ja-JP" sz="1400" dirty="0" err="1" smtClean="0"/>
              <a:t>Cloudant</a:t>
            </a:r>
            <a:r>
              <a:rPr lang="ja-JP" altLang="en-US" sz="1400" dirty="0" smtClean="0"/>
              <a:t>上の</a:t>
            </a:r>
            <a:r>
              <a:rPr lang="en-US" altLang="ja-JP" sz="1400" dirty="0" err="1" smtClean="0"/>
              <a:t>IoT</a:t>
            </a:r>
            <a:r>
              <a:rPr lang="ja-JP" altLang="en-US" sz="1400" dirty="0" smtClean="0"/>
              <a:t>データの複製先として利用される、アナリティクス利用に最適化された</a:t>
            </a:r>
            <a:r>
              <a:rPr lang="en-US" altLang="ja-JP" sz="1400" dirty="0" smtClean="0"/>
              <a:t>RDB</a:t>
            </a:r>
            <a:r>
              <a:rPr lang="ja-JP" altLang="en-US" sz="1400" dirty="0" smtClean="0"/>
              <a:t>です。</a:t>
            </a:r>
            <a:endParaRPr lang="en-US" altLang="ja-JP" sz="1400" dirty="0" smtClean="0"/>
          </a:p>
          <a:p>
            <a:pPr marL="0" indent="0">
              <a:buNone/>
            </a:pPr>
            <a:endParaRPr kumimoji="1" lang="en-US" altLang="ja-JP" sz="1400" dirty="0"/>
          </a:p>
          <a:p>
            <a:pPr marL="0" indent="0">
              <a:buNone/>
            </a:pPr>
            <a:r>
              <a:rPr lang="ja-JP" altLang="en-US" sz="1400" b="1" dirty="0" smtClean="0"/>
              <a:t>特徴</a:t>
            </a:r>
            <a:endParaRPr lang="en-US" altLang="ja-JP" sz="1400" b="1" dirty="0" smtClean="0"/>
          </a:p>
          <a:p>
            <a:pPr marL="0" indent="0">
              <a:buNone/>
            </a:pPr>
            <a:r>
              <a:rPr lang="ja-JP" altLang="en-US" sz="1400" b="1" dirty="0" smtClean="0"/>
              <a:t>・</a:t>
            </a:r>
            <a:r>
              <a:rPr lang="en-US" altLang="ja-JP" sz="1400" b="1" dirty="0" smtClean="0"/>
              <a:t>DB2 BLU</a:t>
            </a:r>
            <a:r>
              <a:rPr lang="ja-JP" altLang="en-US" sz="1400" b="1" dirty="0" smtClean="0"/>
              <a:t>アーキテクチャ</a:t>
            </a:r>
            <a:endParaRPr lang="en-US" altLang="ja-JP" sz="1400" b="1" dirty="0" smtClean="0"/>
          </a:p>
          <a:p>
            <a:pPr marL="0" indent="0">
              <a:buNone/>
            </a:pPr>
            <a:r>
              <a:rPr lang="ja-JP" altLang="en-US" sz="1400" dirty="0" smtClean="0"/>
              <a:t>アナリティクス</a:t>
            </a:r>
            <a:r>
              <a:rPr kumimoji="1" lang="ja-JP" altLang="en-US" sz="1400" dirty="0" smtClean="0"/>
              <a:t>利用に最適な</a:t>
            </a:r>
            <a:r>
              <a:rPr kumimoji="1" lang="en-US" altLang="ja-JP" sz="1400" dirty="0" smtClean="0"/>
              <a:t>BLU</a:t>
            </a:r>
            <a:r>
              <a:rPr kumimoji="1" lang="ja-JP" altLang="en-US" sz="1400" dirty="0" smtClean="0"/>
              <a:t>アーキテクチャの</a:t>
            </a:r>
            <a:r>
              <a:rPr kumimoji="1" lang="en-US" altLang="ja-JP" sz="1400" dirty="0" smtClean="0"/>
              <a:t>RDB</a:t>
            </a:r>
            <a:r>
              <a:rPr kumimoji="1" lang="ja-JP" altLang="en-US" sz="1400" dirty="0" smtClean="0"/>
              <a:t>です。</a:t>
            </a:r>
            <a:endParaRPr kumimoji="1" lang="en-US" altLang="ja-JP" sz="1400" dirty="0" smtClean="0"/>
          </a:p>
          <a:p>
            <a:pPr marL="0" indent="0">
              <a:buNone/>
            </a:pPr>
            <a:r>
              <a:rPr lang="ja-JP" altLang="en-US" sz="1400" dirty="0" smtClean="0"/>
              <a:t>　カラムオーガナイズ表</a:t>
            </a:r>
            <a:r>
              <a:rPr lang="en-US" altLang="ja-JP" sz="1400" dirty="0" smtClean="0"/>
              <a:t>(</a:t>
            </a:r>
            <a:r>
              <a:rPr lang="ja-JP" altLang="en-US" sz="1400" dirty="0" smtClean="0"/>
              <a:t>データが行でなく列単位で管理されている</a:t>
            </a:r>
            <a:r>
              <a:rPr lang="en-US" altLang="ja-JP" sz="1400" dirty="0" smtClean="0"/>
              <a:t>)</a:t>
            </a:r>
            <a:r>
              <a:rPr lang="ja-JP" altLang="en-US" sz="1400" dirty="0" smtClean="0"/>
              <a:t>で</a:t>
            </a:r>
            <a:r>
              <a:rPr lang="en-US" altLang="ja-JP" sz="1400" dirty="0" smtClean="0"/>
              <a:t>INDEX</a:t>
            </a:r>
            <a:r>
              <a:rPr lang="ja-JP" altLang="en-US" sz="1400" dirty="0" smtClean="0"/>
              <a:t>は必要ありません。</a:t>
            </a:r>
            <a:endParaRPr lang="en-US" altLang="ja-JP" sz="1400" dirty="0" smtClean="0"/>
          </a:p>
          <a:p>
            <a:pPr marL="0" indent="0">
              <a:buNone/>
            </a:pPr>
            <a:r>
              <a:rPr lang="ja-JP" altLang="en-US" sz="1400" dirty="0" smtClean="0"/>
              <a:t>　インメモリ最適化機能を持っているので、メモリーを自動的に最適活用し高速アクセスが可能です。</a:t>
            </a:r>
            <a:endParaRPr lang="en-US" altLang="ja-JP" sz="1400" dirty="0" smtClean="0"/>
          </a:p>
          <a:p>
            <a:pPr marL="0" indent="0">
              <a:buNone/>
            </a:pPr>
            <a:r>
              <a:rPr lang="ja-JP" altLang="en-US" sz="1400" dirty="0" smtClean="0"/>
              <a:t>　マルチコア対応、</a:t>
            </a:r>
            <a:r>
              <a:rPr lang="en-US" altLang="ja-JP" sz="1400" dirty="0" smtClean="0"/>
              <a:t>SIMD</a:t>
            </a:r>
            <a:r>
              <a:rPr lang="ja-JP" altLang="en-US" sz="1400" dirty="0" smtClean="0"/>
              <a:t>命令セットによる並列処理機能で、処理速度の向上を図っています。</a:t>
            </a:r>
            <a:endParaRPr lang="en-US" altLang="ja-JP" sz="1400" dirty="0" smtClean="0"/>
          </a:p>
          <a:p>
            <a:pPr marL="0" indent="0">
              <a:buNone/>
            </a:pPr>
            <a:r>
              <a:rPr lang="en-US" altLang="ja-JP" sz="1400" dirty="0" smtClean="0"/>
              <a:t>DB2</a:t>
            </a:r>
            <a:r>
              <a:rPr lang="ja-JP" altLang="en-US" sz="1400" dirty="0" smtClean="0"/>
              <a:t>の追加機能であり、アプリケーションからは従来の</a:t>
            </a:r>
            <a:r>
              <a:rPr lang="en-US" altLang="ja-JP" sz="1400" dirty="0" smtClean="0"/>
              <a:t>DB2</a:t>
            </a:r>
            <a:r>
              <a:rPr lang="ja-JP" altLang="en-US" sz="1400" dirty="0" smtClean="0"/>
              <a:t>と同じに見えます。</a:t>
            </a:r>
            <a:endParaRPr lang="en-US" altLang="ja-JP" sz="1400" dirty="0" smtClean="0"/>
          </a:p>
          <a:p>
            <a:pPr marL="0" indent="0">
              <a:buNone/>
            </a:pPr>
            <a:endParaRPr lang="en-US" altLang="ja-JP" sz="1400" dirty="0" smtClean="0"/>
          </a:p>
          <a:p>
            <a:pPr marL="0" indent="0">
              <a:buNone/>
            </a:pPr>
            <a:r>
              <a:rPr lang="ja-JP" altLang="en-US" sz="1400" b="1" dirty="0" smtClean="0"/>
              <a:t>・自動運用</a:t>
            </a:r>
            <a:r>
              <a:rPr lang="en-US" altLang="ja-JP" sz="1400" b="1" dirty="0" smtClean="0"/>
              <a:t> (</a:t>
            </a:r>
            <a:r>
              <a:rPr lang="ja-JP" altLang="en-US" sz="1400" b="1" dirty="0" smtClean="0"/>
              <a:t>マネージドサービス</a:t>
            </a:r>
            <a:r>
              <a:rPr lang="en-US" altLang="ja-JP" sz="1400" b="1" dirty="0" smtClean="0"/>
              <a:t>)</a:t>
            </a:r>
          </a:p>
          <a:p>
            <a:pPr marL="0" indent="0">
              <a:buNone/>
            </a:pPr>
            <a:r>
              <a:rPr lang="ja-JP" altLang="en-US" sz="1400" dirty="0" smtClean="0"/>
              <a:t>煩雑な運用で必要な作業は</a:t>
            </a:r>
            <a:r>
              <a:rPr lang="en-US" altLang="ja-JP" sz="1400" dirty="0" smtClean="0"/>
              <a:t>IBM</a:t>
            </a:r>
            <a:r>
              <a:rPr lang="ja-JP" altLang="en-US" sz="1400" dirty="0" smtClean="0"/>
              <a:t>側で実施するので、</a:t>
            </a:r>
            <a:endParaRPr lang="en-US" altLang="ja-JP" sz="1400" dirty="0" smtClean="0"/>
          </a:p>
          <a:p>
            <a:pPr marL="0" indent="0">
              <a:buNone/>
            </a:pPr>
            <a:r>
              <a:rPr lang="ja-JP" altLang="en-US" sz="1400" dirty="0" smtClean="0"/>
              <a:t>ユーザー側は特に意識する必要がありません。</a:t>
            </a:r>
            <a:endParaRPr lang="en-US" altLang="ja-JP" sz="1400" dirty="0" smtClean="0"/>
          </a:p>
          <a:p>
            <a:pPr marL="0" indent="0">
              <a:buNone/>
            </a:pPr>
            <a:r>
              <a:rPr lang="en-US" altLang="ja-JP" sz="1400" dirty="0" smtClean="0"/>
              <a:t>(</a:t>
            </a:r>
            <a:r>
              <a:rPr lang="ja-JP" altLang="en-US" sz="1400" dirty="0" smtClean="0"/>
              <a:t>バックアップ取得・</a:t>
            </a:r>
            <a:r>
              <a:rPr lang="ja-JP" altLang="en-US" sz="1400" dirty="0"/>
              <a:t>統計情報取得・パラメータ調整</a:t>
            </a:r>
            <a:r>
              <a:rPr lang="ja-JP" altLang="en-US" sz="1400" dirty="0" smtClean="0"/>
              <a:t>等</a:t>
            </a:r>
            <a:r>
              <a:rPr lang="en-US" altLang="ja-JP" sz="1400" dirty="0" smtClean="0"/>
              <a:t>)</a:t>
            </a:r>
          </a:p>
          <a:p>
            <a:pPr marL="0" indent="0">
              <a:buNone/>
            </a:pPr>
            <a:r>
              <a:rPr lang="ja-JP" altLang="en-US" sz="1400" dirty="0" smtClean="0"/>
              <a:t>プログラム修正適用についても</a:t>
            </a:r>
            <a:r>
              <a:rPr lang="en-US" altLang="ja-JP" sz="1400" dirty="0" smtClean="0"/>
              <a:t>IBM</a:t>
            </a:r>
            <a:r>
              <a:rPr lang="ja-JP" altLang="en-US" sz="1400" dirty="0" smtClean="0"/>
              <a:t>側で自動的に行います。</a:t>
            </a:r>
            <a:endParaRPr lang="en-US" altLang="ja-JP" sz="1400" dirty="0" smtClean="0"/>
          </a:p>
          <a:p>
            <a:pPr marL="0" indent="0">
              <a:buNone/>
            </a:pPr>
            <a:endParaRPr lang="en-US" altLang="ja-JP" sz="1400" dirty="0" smtClean="0"/>
          </a:p>
          <a:p>
            <a:pPr marL="0" indent="0">
              <a:buNone/>
            </a:pPr>
            <a:r>
              <a:rPr lang="ja-JP" altLang="en-US" sz="1400" dirty="0" smtClean="0"/>
              <a:t>　</a:t>
            </a: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700" y="660401"/>
            <a:ext cx="452628" cy="448437"/>
          </a:xfrm>
          <a:prstGeom prst="rect">
            <a:avLst/>
          </a:prstGeom>
        </p:spPr>
      </p:pic>
      <p:pic>
        <p:nvPicPr>
          <p:cNvPr id="5" name="図 4" descr="スクリーンショット 2016-05-30 17.28.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579" y="4394200"/>
            <a:ext cx="3818501" cy="1924050"/>
          </a:xfrm>
          <a:prstGeom prst="rect">
            <a:avLst/>
          </a:prstGeom>
          <a:ln>
            <a:solidFill>
              <a:schemeClr val="tx1"/>
            </a:solidFill>
          </a:ln>
        </p:spPr>
      </p:pic>
    </p:spTree>
    <p:extLst>
      <p:ext uri="{BB962C8B-B14F-4D97-AF65-F5344CB8AC3E}">
        <p14:creationId xmlns:p14="http://schemas.microsoft.com/office/powerpoint/2010/main" val="13902196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tr-TR" altLang="ja-JP" dirty="0"/>
              <a:t>(</a:t>
            </a:r>
            <a:r>
              <a:rPr lang="ja-JP" altLang="tr-TR" dirty="0"/>
              <a:t>参考</a:t>
            </a:r>
            <a:r>
              <a:rPr lang="tr-TR" altLang="ja-JP" dirty="0"/>
              <a:t>) SPSS </a:t>
            </a:r>
            <a:r>
              <a:rPr lang="tr-TR" altLang="ja-JP" dirty="0" smtClean="0"/>
              <a:t>Modeler</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41400" y="4813300"/>
            <a:ext cx="1892300" cy="1562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ja-JP" altLang="en-US" dirty="0" smtClean="0"/>
              <a:t>参考</a:t>
            </a:r>
            <a:r>
              <a:rPr lang="en-US" altLang="ja-JP" dirty="0" smtClean="0"/>
              <a:t>) </a:t>
            </a:r>
            <a:r>
              <a:rPr lang="en-US" altLang="ja-JP" dirty="0"/>
              <a:t>SPSS </a:t>
            </a:r>
            <a:r>
              <a:rPr lang="en-US" altLang="ja-JP" dirty="0" smtClean="0"/>
              <a:t>Modeler (PC</a:t>
            </a:r>
            <a:r>
              <a:rPr lang="ja-JP" altLang="en-US" dirty="0" smtClean="0"/>
              <a:t>側ソフト</a:t>
            </a:r>
            <a:r>
              <a:rPr lang="en-US" altLang="ja-JP" dirty="0" smtClean="0"/>
              <a:t>)</a:t>
            </a:r>
            <a:endParaRPr kumimoji="1" lang="ja-JP" altLang="en-US" dirty="0"/>
          </a:p>
        </p:txBody>
      </p:sp>
      <p:sp>
        <p:nvSpPr>
          <p:cNvPr id="3" name="コンテンツ プレースホルダー 2"/>
          <p:cNvSpPr>
            <a:spLocks noGrp="1"/>
          </p:cNvSpPr>
          <p:nvPr>
            <p:ph idx="1"/>
          </p:nvPr>
        </p:nvSpPr>
        <p:spPr>
          <a:xfrm>
            <a:off x="182562" y="892314"/>
            <a:ext cx="8961438" cy="5469945"/>
          </a:xfrm>
        </p:spPr>
        <p:txBody>
          <a:bodyPr/>
          <a:lstStyle/>
          <a:p>
            <a:pPr marL="0" indent="0">
              <a:buNone/>
            </a:pPr>
            <a:r>
              <a:rPr kumimoji="1" lang="en-US" altLang="ja-JP" b="1" dirty="0" smtClean="0"/>
              <a:t>SPSS Modeler</a:t>
            </a:r>
            <a:r>
              <a:rPr kumimoji="1" lang="ja-JP" altLang="en-US" b="1" dirty="0" smtClean="0"/>
              <a:t>の役割</a:t>
            </a:r>
            <a:endParaRPr kumimoji="1" lang="en-US" altLang="ja-JP" b="1" dirty="0" smtClean="0"/>
          </a:p>
          <a:p>
            <a:pPr marL="0" indent="0">
              <a:buNone/>
            </a:pPr>
            <a:r>
              <a:rPr lang="ja-JP" altLang="en-US" dirty="0" smtClean="0"/>
              <a:t>クラウド上に蓄積された</a:t>
            </a:r>
            <a:r>
              <a:rPr lang="en-US" altLang="ja-JP" dirty="0" err="1" smtClean="0"/>
              <a:t>IoT</a:t>
            </a:r>
            <a:r>
              <a:rPr lang="ja-JP" altLang="en-US" dirty="0" smtClean="0"/>
              <a:t>データを解析し、予測モデルを作成するツールです。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en-US" altLang="ja-JP" dirty="0" smtClean="0"/>
              <a:t>(SPSS Modeler</a:t>
            </a:r>
            <a:r>
              <a:rPr lang="ja-JP" altLang="en-US" dirty="0" smtClean="0"/>
              <a:t>自体の特徴は他資料を参照して下さい。</a:t>
            </a:r>
            <a:endParaRPr lang="en-US" altLang="ja-JP" dirty="0" smtClean="0"/>
          </a:p>
          <a:p>
            <a:pPr marL="0" indent="0">
              <a:buNone/>
            </a:pPr>
            <a:r>
              <a:rPr lang="ja-JP" altLang="en-US" dirty="0" smtClean="0"/>
              <a:t>ここでは</a:t>
            </a:r>
            <a:r>
              <a:rPr lang="en-US" altLang="ja-JP" dirty="0" smtClean="0"/>
              <a:t>Cloud</a:t>
            </a:r>
            <a:r>
              <a:rPr lang="ja-JP" altLang="en-US" dirty="0" smtClean="0"/>
              <a:t>連携時の特徴のみ記載します。</a:t>
            </a:r>
            <a:r>
              <a:rPr lang="en-US" altLang="ja-JP" dirty="0" smtClean="0"/>
              <a:t>)</a:t>
            </a:r>
          </a:p>
          <a:p>
            <a:pPr marL="0" indent="0">
              <a:buNone/>
            </a:pPr>
            <a:endParaRPr lang="en-US" altLang="ja-JP" dirty="0" smtClean="0"/>
          </a:p>
          <a:p>
            <a:pPr marL="0" indent="0">
              <a:buNone/>
            </a:pPr>
            <a:r>
              <a:rPr lang="ja-JP" altLang="en-US" b="1" dirty="0" smtClean="0"/>
              <a:t>・</a:t>
            </a:r>
            <a:r>
              <a:rPr lang="en-US" altLang="ja-JP" b="1" dirty="0" smtClean="0"/>
              <a:t>Bluemix</a:t>
            </a:r>
            <a:r>
              <a:rPr lang="ja-JP" altLang="en-US" b="1" dirty="0" smtClean="0"/>
              <a:t>上の</a:t>
            </a:r>
            <a:r>
              <a:rPr lang="en-US" altLang="ja-JP" b="1" dirty="0" err="1" smtClean="0"/>
              <a:t>dashDB</a:t>
            </a:r>
            <a:r>
              <a:rPr lang="ja-JP" altLang="en-US" b="1" dirty="0" smtClean="0"/>
              <a:t>をデータソースとして利用可能です。</a:t>
            </a:r>
            <a:endParaRPr lang="en-US" altLang="ja-JP" b="1" dirty="0" smtClean="0"/>
          </a:p>
          <a:p>
            <a:pPr marL="0" indent="0">
              <a:buNone/>
            </a:pPr>
            <a:r>
              <a:rPr lang="en-US" altLang="ja-JP" dirty="0" smtClean="0"/>
              <a:t>SPSS Modeler</a:t>
            </a:r>
            <a:r>
              <a:rPr lang="ja-JP" altLang="en-US" dirty="0" smtClean="0"/>
              <a:t>からは</a:t>
            </a:r>
            <a:r>
              <a:rPr lang="en-US" altLang="ja-JP" dirty="0" err="1" smtClean="0"/>
              <a:t>dashDB</a:t>
            </a:r>
            <a:r>
              <a:rPr lang="ja-JP" altLang="en-US" dirty="0" smtClean="0"/>
              <a:t>は</a:t>
            </a:r>
            <a:r>
              <a:rPr lang="en-US" altLang="ja-JP" dirty="0" smtClean="0"/>
              <a:t>ODBC </a:t>
            </a:r>
            <a:r>
              <a:rPr lang="en-US" altLang="ja-JP" dirty="0" err="1" smtClean="0"/>
              <a:t>Dataource</a:t>
            </a:r>
            <a:r>
              <a:rPr lang="ja-JP" altLang="en-US" dirty="0" smtClean="0"/>
              <a:t>として認識します。</a:t>
            </a:r>
            <a:r>
              <a:rPr lang="en-US" altLang="ja-JP" dirty="0" smtClean="0"/>
              <a:t>SSL</a:t>
            </a:r>
            <a:r>
              <a:rPr lang="ja-JP" altLang="en-US" dirty="0" smtClean="0"/>
              <a:t>通信も可能です。</a:t>
            </a:r>
            <a:endParaRPr lang="en-US" altLang="ja-JP" dirty="0" smtClean="0"/>
          </a:p>
          <a:p>
            <a:pPr marL="0" indent="0">
              <a:buNone/>
            </a:pPr>
            <a:endParaRPr lang="en-US" altLang="ja-JP" dirty="0"/>
          </a:p>
          <a:p>
            <a:pPr marL="0" indent="0">
              <a:buNone/>
            </a:pPr>
            <a:r>
              <a:rPr lang="ja-JP" altLang="en-US" b="1" dirty="0" smtClean="0"/>
              <a:t>・</a:t>
            </a:r>
            <a:r>
              <a:rPr lang="en-US" altLang="ja-JP" b="1" dirty="0"/>
              <a:t>Predictive Analytics</a:t>
            </a:r>
            <a:r>
              <a:rPr lang="ja-JP" altLang="en-US" b="1" dirty="0" smtClean="0"/>
              <a:t>連携が可能です。</a:t>
            </a:r>
            <a:endParaRPr lang="en-US" altLang="ja-JP" b="1" dirty="0" smtClean="0"/>
          </a:p>
          <a:p>
            <a:pPr marL="0" indent="0">
              <a:buNone/>
            </a:pPr>
            <a:r>
              <a:rPr lang="en-US" altLang="ja-JP" dirty="0"/>
              <a:t>Predictive </a:t>
            </a:r>
            <a:r>
              <a:rPr lang="en-US" altLang="ja-JP" dirty="0" smtClean="0"/>
              <a:t>Analytics</a:t>
            </a:r>
            <a:r>
              <a:rPr lang="ja-JP" altLang="en-US" dirty="0" smtClean="0"/>
              <a:t>は</a:t>
            </a:r>
            <a:r>
              <a:rPr lang="en-US" altLang="ja-JP" dirty="0" smtClean="0"/>
              <a:t>Bluemix</a:t>
            </a:r>
            <a:r>
              <a:rPr lang="ja-JP" altLang="en-US" dirty="0" smtClean="0"/>
              <a:t>上の</a:t>
            </a:r>
            <a:r>
              <a:rPr lang="en-US" altLang="ja-JP" dirty="0" smtClean="0"/>
              <a:t>SPSS Modeler</a:t>
            </a:r>
            <a:r>
              <a:rPr lang="ja-JP" altLang="en-US" dirty="0" smtClean="0"/>
              <a:t>ランタイムサービスにあたります。</a:t>
            </a:r>
            <a:endParaRPr lang="en-US" altLang="ja-JP" dirty="0"/>
          </a:p>
          <a:p>
            <a:pPr marL="0" indent="0">
              <a:buNone/>
            </a:pPr>
            <a:r>
              <a:rPr lang="ja-JP" altLang="en-US" dirty="0" smtClean="0"/>
              <a:t>この連携機能を活用することで、</a:t>
            </a:r>
            <a:r>
              <a:rPr lang="en-US" altLang="ja-JP" dirty="0" smtClean="0"/>
              <a:t>SPSS  Modeler</a:t>
            </a:r>
            <a:r>
              <a:rPr lang="ja-JP" altLang="en-US" dirty="0" smtClean="0"/>
              <a:t>で作成した予測モデルを</a:t>
            </a:r>
            <a:r>
              <a:rPr lang="en-US" altLang="ja-JP" dirty="0" smtClean="0"/>
              <a:t>Stream File</a:t>
            </a:r>
            <a:r>
              <a:rPr lang="ja-JP" altLang="en-US" dirty="0" smtClean="0"/>
              <a:t>として</a:t>
            </a:r>
            <a:r>
              <a:rPr lang="en-US" altLang="ja-JP" dirty="0" smtClean="0"/>
              <a:t>export</a:t>
            </a:r>
            <a:r>
              <a:rPr lang="ja-JP" altLang="en-US" dirty="0" smtClean="0"/>
              <a:t>し、</a:t>
            </a:r>
            <a:r>
              <a:rPr lang="en-US" altLang="ja-JP" dirty="0" smtClean="0"/>
              <a:t>Bluemix</a:t>
            </a:r>
            <a:r>
              <a:rPr lang="ja-JP" altLang="en-US" dirty="0" smtClean="0"/>
              <a:t>上でリアルタイムに実行することが可能です。</a:t>
            </a:r>
            <a:endParaRPr lang="en-US" altLang="ja-JP" dirty="0" smtClean="0"/>
          </a:p>
          <a:p>
            <a:pPr marL="0" indent="0">
              <a:buNone/>
            </a:pPr>
            <a:r>
              <a:rPr lang="ja-JP" altLang="en-US" dirty="0" smtClean="0"/>
              <a:t>　</a:t>
            </a:r>
            <a:endParaRPr lang="en-US" altLang="ja-JP" dirty="0" smtClean="0"/>
          </a:p>
          <a:p>
            <a:pPr marL="0" indent="0">
              <a:buNone/>
            </a:pPr>
            <a:endParaRPr lang="en-US" altLang="ja-JP" dirty="0" smtClean="0"/>
          </a:p>
          <a:p>
            <a:pPr marL="0" indent="0">
              <a:buNone/>
            </a:pPr>
            <a:endParaRPr kumimoji="1" lang="en-US" altLang="ja-JP" dirty="0"/>
          </a:p>
          <a:p>
            <a:pPr marL="0" indent="0">
              <a:buNone/>
            </a:pPr>
            <a:endParaRPr kumimoji="1" lang="ja-JP" altLang="en-US" dirty="0"/>
          </a:p>
        </p:txBody>
      </p:sp>
      <p:pic>
        <p:nvPicPr>
          <p:cNvPr id="4" name="Picture 4" descr="icon-clement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442" y="6890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4068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(5) Predictive </a:t>
            </a:r>
            <a:r>
              <a:rPr lang="en-US" altLang="ja-JP" dirty="0" smtClean="0"/>
              <a:t>Analytics</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3835400" y="2578100"/>
            <a:ext cx="2425700" cy="22479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Predictive </a:t>
            </a:r>
            <a:r>
              <a:rPr lang="en-US" altLang="ja-JP" b="1" dirty="0" smtClean="0"/>
              <a:t>Analytics</a:t>
            </a:r>
            <a:r>
              <a:rPr lang="ja-JP" altLang="en-US" b="1" dirty="0" smtClean="0"/>
              <a:t>の役割</a:t>
            </a:r>
            <a:endParaRPr lang="en-US" altLang="ja-JP" b="1" dirty="0" smtClean="0"/>
          </a:p>
          <a:p>
            <a:pPr marL="0" indent="0">
              <a:buNone/>
            </a:pPr>
            <a:r>
              <a:rPr kumimoji="1" lang="en-US" altLang="ja-JP" dirty="0" smtClean="0"/>
              <a:t>Bluemix</a:t>
            </a:r>
            <a:r>
              <a:rPr kumimoji="1" lang="ja-JP" altLang="en-US" dirty="0" smtClean="0"/>
              <a:t>上での、予測モデルのリアルタイム実行基盤です。</a:t>
            </a:r>
            <a:endParaRPr kumimoji="1" lang="en-US" altLang="ja-JP" dirty="0" smtClean="0"/>
          </a:p>
          <a:p>
            <a:pPr marL="0" indent="0">
              <a:buNone/>
            </a:pPr>
            <a:endParaRPr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Bluemix</a:t>
            </a:r>
            <a:r>
              <a:rPr lang="ja-JP" altLang="en-US" dirty="0" smtClean="0"/>
              <a:t>上のサービスとして稼働します。</a:t>
            </a:r>
            <a:endParaRPr lang="en-US" altLang="ja-JP" dirty="0" smtClean="0"/>
          </a:p>
          <a:p>
            <a:pPr marL="0" indent="0">
              <a:buNone/>
            </a:pPr>
            <a:r>
              <a:rPr lang="ja-JP" altLang="en-US" dirty="0" smtClean="0"/>
              <a:t>・モデルとしては</a:t>
            </a:r>
            <a:r>
              <a:rPr lang="en-US" altLang="ja-JP" dirty="0" smtClean="0"/>
              <a:t>SPSS Modeler</a:t>
            </a:r>
            <a:r>
              <a:rPr lang="ja-JP" altLang="en-US" dirty="0" smtClean="0"/>
              <a:t>で作成した予測モデルを</a:t>
            </a:r>
            <a:r>
              <a:rPr lang="en-US" altLang="ja-JP" dirty="0" smtClean="0"/>
              <a:t>upload</a:t>
            </a:r>
            <a:r>
              <a:rPr lang="ja-JP" altLang="en-US" dirty="0" smtClean="0"/>
              <a:t>して利用します。</a:t>
            </a:r>
            <a:endParaRPr lang="en-US" altLang="ja-JP" dirty="0" smtClean="0"/>
          </a:p>
          <a:p>
            <a:pPr marL="0" indent="0">
              <a:buNone/>
            </a:pPr>
            <a:r>
              <a:rPr lang="ja-JP" altLang="en-US" dirty="0" smtClean="0"/>
              <a:t>・</a:t>
            </a:r>
            <a:r>
              <a:rPr lang="en-US" altLang="ja-JP" dirty="0" smtClean="0"/>
              <a:t>REST API</a:t>
            </a:r>
            <a:r>
              <a:rPr lang="ja-JP" altLang="en-US" dirty="0" smtClean="0"/>
              <a:t>形式で呼び出しを行います。</a:t>
            </a: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0.59.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101" y="698500"/>
            <a:ext cx="465201" cy="452628"/>
          </a:xfrm>
          <a:prstGeom prst="rect">
            <a:avLst/>
          </a:prstGeom>
        </p:spPr>
      </p:pic>
      <p:pic>
        <p:nvPicPr>
          <p:cNvPr id="5" name="図 4" descr="スクリーンショット 2016-05-30 18.06.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701" y="3487402"/>
            <a:ext cx="5197730" cy="2805448"/>
          </a:xfrm>
          <a:prstGeom prst="rect">
            <a:avLst/>
          </a:prstGeom>
          <a:ln>
            <a:solidFill>
              <a:schemeClr val="tx1"/>
            </a:solidFill>
          </a:ln>
        </p:spPr>
      </p:pic>
    </p:spTree>
    <p:extLst>
      <p:ext uri="{BB962C8B-B14F-4D97-AF65-F5344CB8AC3E}">
        <p14:creationId xmlns:p14="http://schemas.microsoft.com/office/powerpoint/2010/main" val="26680323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a:xfrm>
            <a:off x="182563" y="892315"/>
            <a:ext cx="8686800" cy="593585"/>
          </a:xfrm>
        </p:spPr>
        <p:txBody>
          <a:bodyPr/>
          <a:lstStyle/>
          <a:p>
            <a:pPr marL="0" indent="0">
              <a:buNone/>
            </a:pPr>
            <a:r>
              <a:rPr lang="ja-JP" altLang="en-US" dirty="0" smtClean="0"/>
              <a:t>リアルタイム分析を行うサンプルアプリの例</a:t>
            </a:r>
            <a:endParaRPr lang="en-US" altLang="ja-JP" dirty="0" smtClean="0"/>
          </a:p>
          <a:p>
            <a:pPr marL="0" indent="0">
              <a:buNone/>
            </a:pPr>
            <a:endParaRPr kumimoji="1" lang="en-US" altLang="ja-JP" dirty="0"/>
          </a:p>
          <a:p>
            <a:pPr marL="0" indent="0">
              <a:buNone/>
            </a:pPr>
            <a:endParaRPr kumimoji="1" lang="ja-JP" altLang="en-US" dirty="0"/>
          </a:p>
        </p:txBody>
      </p:sp>
      <p:pic>
        <p:nvPicPr>
          <p:cNvPr id="6" name="図 5" descr="スクリーンショット 2016-06-02 13.2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549399"/>
            <a:ext cx="7069146" cy="4629849"/>
          </a:xfrm>
          <a:prstGeom prst="rect">
            <a:avLst/>
          </a:prstGeom>
          <a:ln>
            <a:solidFill>
              <a:schemeClr val="tx1"/>
            </a:solidFill>
          </a:ln>
        </p:spPr>
      </p:pic>
      <p:sp>
        <p:nvSpPr>
          <p:cNvPr id="5" name="正方形/長方形 4"/>
          <p:cNvSpPr/>
          <p:nvPr/>
        </p:nvSpPr>
        <p:spPr bwMode="auto">
          <a:xfrm>
            <a:off x="5334000" y="1993900"/>
            <a:ext cx="1981200" cy="330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 name="角丸四角形吹き出し 3"/>
          <p:cNvSpPr/>
          <p:nvPr/>
        </p:nvSpPr>
        <p:spPr bwMode="auto">
          <a:xfrm>
            <a:off x="6477000" y="990600"/>
            <a:ext cx="2578100" cy="803148"/>
          </a:xfrm>
          <a:prstGeom prst="wedgeRoundRectCallout">
            <a:avLst>
              <a:gd name="adj1" fmla="val -71397"/>
              <a:gd name="adj2" fmla="val 6959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400" dirty="0" smtClean="0">
                <a:latin typeface="メイリオ"/>
                <a:ea typeface="メイリオ"/>
              </a:rPr>
              <a:t>リアルタイムに</a:t>
            </a:r>
            <a:r>
              <a:rPr lang="en-US" altLang="ja-JP" sz="1400" dirty="0" smtClean="0">
                <a:latin typeface="メイリオ"/>
                <a:ea typeface="メイリオ"/>
              </a:rPr>
              <a:t>SPSS</a:t>
            </a:r>
            <a:r>
              <a:rPr lang="ja-JP" altLang="en-US" sz="1400" dirty="0" smtClean="0">
                <a:latin typeface="メイリオ"/>
                <a:ea typeface="メイリオ"/>
              </a:rPr>
              <a:t>で作った予測モデルを使って分析を行っている</a:t>
            </a:r>
            <a:endParaRPr kumimoji="0" lang="ja-JP" altLang="en-US" sz="14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10093886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a:xfrm>
            <a:off x="182563" y="892315"/>
            <a:ext cx="8686800" cy="593585"/>
          </a:xfrm>
        </p:spPr>
        <p:txBody>
          <a:bodyPr/>
          <a:lstStyle/>
          <a:p>
            <a:pPr marL="0" indent="0">
              <a:buNone/>
            </a:pPr>
            <a:r>
              <a:rPr lang="en-US" altLang="ja-JP" dirty="0" smtClean="0"/>
              <a:t>Node-RED</a:t>
            </a:r>
            <a:r>
              <a:rPr lang="ja-JP" altLang="en-US" dirty="0" smtClean="0"/>
              <a:t>から</a:t>
            </a:r>
            <a:r>
              <a:rPr lang="en-US" altLang="ja-JP" dirty="0" smtClean="0"/>
              <a:t>Predictive Analytics</a:t>
            </a:r>
            <a:r>
              <a:rPr lang="ja-JP" altLang="en-US" dirty="0" smtClean="0"/>
              <a:t>機能の呼び出しを行っている部分</a:t>
            </a:r>
            <a:endParaRPr kumimoji="1" lang="ja-JP" altLang="en-US" dirty="0"/>
          </a:p>
        </p:txBody>
      </p:sp>
      <p:pic>
        <p:nvPicPr>
          <p:cNvPr id="7" name="図 6" descr="スクリーンショット 2016-06-07 11.4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739900"/>
            <a:ext cx="5268707" cy="2296439"/>
          </a:xfrm>
          <a:prstGeom prst="rect">
            <a:avLst/>
          </a:prstGeom>
          <a:ln>
            <a:solidFill>
              <a:schemeClr val="tx1"/>
            </a:solidFill>
          </a:ln>
        </p:spPr>
      </p:pic>
      <p:pic>
        <p:nvPicPr>
          <p:cNvPr id="8" name="図 7" descr="スクリーンショット 2016-06-07 11.4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91" y="4432300"/>
            <a:ext cx="4902557" cy="1409237"/>
          </a:xfrm>
          <a:prstGeom prst="rect">
            <a:avLst/>
          </a:prstGeom>
          <a:ln>
            <a:solidFill>
              <a:schemeClr val="tx1"/>
            </a:solidFill>
          </a:ln>
        </p:spPr>
      </p:pic>
      <p:pic>
        <p:nvPicPr>
          <p:cNvPr id="9" name="図 8" descr="スクリーンショット 2016-06-07 11.43.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0301" y="4175896"/>
            <a:ext cx="4013200" cy="1424804"/>
          </a:xfrm>
          <a:prstGeom prst="rect">
            <a:avLst/>
          </a:prstGeom>
          <a:ln>
            <a:solidFill>
              <a:schemeClr val="tx1"/>
            </a:solidFill>
          </a:ln>
        </p:spPr>
      </p:pic>
      <p:sp>
        <p:nvSpPr>
          <p:cNvPr id="10" name="正方形/長方形 9"/>
          <p:cNvSpPr/>
          <p:nvPr/>
        </p:nvSpPr>
        <p:spPr bwMode="auto">
          <a:xfrm>
            <a:off x="317500" y="3187700"/>
            <a:ext cx="5486400" cy="5080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11" name="テキスト ボックス 10"/>
          <p:cNvSpPr txBox="1"/>
          <p:nvPr/>
        </p:nvSpPr>
        <p:spPr>
          <a:xfrm>
            <a:off x="1766094" y="5956300"/>
            <a:ext cx="1415772" cy="276999"/>
          </a:xfrm>
          <a:prstGeom prst="rect">
            <a:avLst/>
          </a:prstGeom>
          <a:noFill/>
        </p:spPr>
        <p:txBody>
          <a:bodyPr wrap="none" rtlCol="0">
            <a:spAutoFit/>
          </a:bodyPr>
          <a:lstStyle/>
          <a:p>
            <a:r>
              <a:rPr kumimoji="1" lang="ja-JP" altLang="en-US" sz="1200" b="1" dirty="0" smtClean="0">
                <a:latin typeface="メイリオ"/>
                <a:ea typeface="メイリオ"/>
                <a:cs typeface="メイリオ"/>
              </a:rPr>
              <a:t>パラメータ組立て</a:t>
            </a:r>
            <a:endParaRPr kumimoji="1" lang="ja-JP" altLang="en-US" sz="1200" b="1" dirty="0">
              <a:latin typeface="メイリオ"/>
              <a:ea typeface="メイリオ"/>
              <a:cs typeface="メイリオ"/>
            </a:endParaRPr>
          </a:p>
        </p:txBody>
      </p:sp>
      <p:sp>
        <p:nvSpPr>
          <p:cNvPr id="12" name="テキスト ボックス 11"/>
          <p:cNvSpPr txBox="1"/>
          <p:nvPr/>
        </p:nvSpPr>
        <p:spPr>
          <a:xfrm>
            <a:off x="6378999" y="5702300"/>
            <a:ext cx="1666968" cy="276999"/>
          </a:xfrm>
          <a:prstGeom prst="rect">
            <a:avLst/>
          </a:prstGeom>
          <a:noFill/>
        </p:spPr>
        <p:txBody>
          <a:bodyPr wrap="none" rtlCol="0">
            <a:spAutoFit/>
          </a:bodyPr>
          <a:lstStyle/>
          <a:p>
            <a:r>
              <a:rPr kumimoji="1" lang="en-US" altLang="ja-JP" sz="1200" b="1" dirty="0" smtClean="0">
                <a:latin typeface="メイリオ"/>
                <a:ea typeface="メイリオ"/>
                <a:cs typeface="メイリオ"/>
              </a:rPr>
              <a:t>API</a:t>
            </a:r>
            <a:r>
              <a:rPr kumimoji="1" lang="ja-JP" altLang="en-US" sz="1200" b="1" dirty="0" smtClean="0">
                <a:latin typeface="メイリオ"/>
                <a:ea typeface="メイリオ"/>
                <a:cs typeface="メイリオ"/>
              </a:rPr>
              <a:t>呼び出し</a:t>
            </a:r>
            <a:r>
              <a:rPr kumimoji="1" lang="en-US" altLang="ja-JP" sz="1200" b="1" dirty="0" smtClean="0">
                <a:latin typeface="メイリオ"/>
                <a:ea typeface="メイリオ"/>
                <a:cs typeface="メイリオ"/>
              </a:rPr>
              <a:t>(REST)</a:t>
            </a:r>
            <a:endParaRPr kumimoji="1" lang="ja-JP" altLang="en-US" sz="1200" b="1" dirty="0">
              <a:latin typeface="メイリオ"/>
              <a:ea typeface="メイリオ"/>
              <a:cs typeface="メイリオ"/>
            </a:endParaRPr>
          </a:p>
        </p:txBody>
      </p:sp>
      <p:cxnSp>
        <p:nvCxnSpPr>
          <p:cNvPr id="14" name="直線コネクタ 13"/>
          <p:cNvCxnSpPr>
            <a:endCxn id="8" idx="0"/>
          </p:cNvCxnSpPr>
          <p:nvPr/>
        </p:nvCxnSpPr>
        <p:spPr bwMode="auto">
          <a:xfrm>
            <a:off x="2260600" y="3568700"/>
            <a:ext cx="287270" cy="863600"/>
          </a:xfrm>
          <a:prstGeom prst="line">
            <a:avLst/>
          </a:prstGeom>
          <a:solidFill>
            <a:srgbClr val="FFCC00"/>
          </a:solidFill>
          <a:ln w="254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コネクタ 16"/>
          <p:cNvCxnSpPr>
            <a:endCxn id="9" idx="0"/>
          </p:cNvCxnSpPr>
          <p:nvPr/>
        </p:nvCxnSpPr>
        <p:spPr bwMode="auto">
          <a:xfrm>
            <a:off x="3644900" y="3517900"/>
            <a:ext cx="3302001" cy="657996"/>
          </a:xfrm>
          <a:prstGeom prst="line">
            <a:avLst/>
          </a:prstGeom>
          <a:solidFill>
            <a:srgbClr val="FFCC00"/>
          </a:solidFill>
          <a:ln w="254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394506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IoT</a:t>
            </a:r>
            <a:r>
              <a:rPr kumimoji="1" lang="en-US" altLang="ja-JP" dirty="0" smtClean="0"/>
              <a:t> </a:t>
            </a:r>
            <a:r>
              <a:rPr kumimoji="1" lang="ja-JP" altLang="en-US" dirty="0" smtClean="0"/>
              <a:t>クラウド基盤の構成要素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Bluemix</a:t>
            </a:r>
            <a:r>
              <a:rPr kumimoji="1" lang="ja-JP" altLang="en-US" dirty="0" smtClean="0"/>
              <a:t>はいろいろな目的のシステム基盤として利用できますが、その一例として</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環境を実装することも可能です。</a:t>
            </a:r>
            <a:endParaRPr kumimoji="1" lang="en-US" altLang="ja-JP" dirty="0" smtClean="0"/>
          </a:p>
          <a:p>
            <a:pPr marL="0" indent="0">
              <a:buNone/>
            </a:pPr>
            <a:r>
              <a:rPr kumimoji="1" lang="ja-JP" altLang="en-US" dirty="0" smtClean="0"/>
              <a:t>以下に</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環境を構成する上で標準的</a:t>
            </a:r>
            <a:r>
              <a:rPr lang="ja-JP" altLang="en-US" dirty="0" smtClean="0"/>
              <a:t>に必要</a:t>
            </a:r>
            <a:r>
              <a:rPr kumimoji="1" lang="ja-JP" altLang="en-US" dirty="0" smtClean="0"/>
              <a:t>な構成要素を列挙</a:t>
            </a:r>
            <a:r>
              <a:rPr lang="ja-JP" altLang="en-US" dirty="0" smtClean="0"/>
              <a:t>します</a:t>
            </a:r>
            <a:r>
              <a:rPr kumimoji="1" lang="ja-JP" altLang="en-US" dirty="0" smtClean="0"/>
              <a:t>。</a:t>
            </a:r>
            <a:endParaRPr kumimoji="1" lang="en-US" altLang="ja-JP" dirty="0" smtClean="0"/>
          </a:p>
          <a:p>
            <a:pPr marL="0" indent="0">
              <a:buNone/>
            </a:pPr>
            <a:r>
              <a:rPr lang="en-US" altLang="ja-JP" dirty="0" smtClean="0"/>
              <a:t>Bluemix</a:t>
            </a:r>
            <a:r>
              <a:rPr lang="ja-JP" altLang="en-US" dirty="0" smtClean="0"/>
              <a:t>ではこれらのサービスを立ち上げ、初期設定を行うだけで簡単に</a:t>
            </a:r>
            <a:r>
              <a:rPr lang="en-US" altLang="ja-JP" dirty="0" err="1" smtClean="0"/>
              <a:t>IoT</a:t>
            </a:r>
            <a:r>
              <a:rPr lang="en-US" altLang="ja-JP" dirty="0" smtClean="0"/>
              <a:t> </a:t>
            </a:r>
            <a:r>
              <a:rPr lang="en-US" altLang="ja-JP" dirty="0" err="1" smtClean="0"/>
              <a:t>PoC</a:t>
            </a:r>
            <a:r>
              <a:rPr lang="ja-JP" altLang="en-US" dirty="0" smtClean="0"/>
              <a:t>環境を構築することが可能です。</a:t>
            </a:r>
            <a:endParaRPr kumimoji="1" lang="en-US" altLang="ja-JP" dirty="0" smtClean="0"/>
          </a:p>
          <a:p>
            <a:pPr marL="0" indent="0">
              <a:buNone/>
            </a:pPr>
            <a:endParaRPr lang="en-US" altLang="ja-JP" dirty="0"/>
          </a:p>
          <a:p>
            <a:pPr marL="0" indent="0">
              <a:buNone/>
            </a:pPr>
            <a:r>
              <a:rPr kumimoji="1" lang="en-US" altLang="ja-JP" dirty="0" smtClean="0"/>
              <a:t>(1) </a:t>
            </a:r>
            <a:r>
              <a:rPr kumimoji="1" lang="en-US" altLang="ja-JP" dirty="0" err="1" smtClean="0"/>
              <a:t>IoT</a:t>
            </a:r>
            <a:r>
              <a:rPr kumimoji="1" lang="en-US" altLang="ja-JP" dirty="0" smtClean="0"/>
              <a:t> Platform</a:t>
            </a:r>
          </a:p>
          <a:p>
            <a:pPr marL="0" indent="0">
              <a:buNone/>
            </a:pPr>
            <a:r>
              <a:rPr lang="en-US" altLang="ja-JP" dirty="0" smtClean="0"/>
              <a:t>(2) </a:t>
            </a:r>
            <a:r>
              <a:rPr kumimoji="1" lang="en-US" altLang="ja-JP" dirty="0" smtClean="0"/>
              <a:t>Node-RED</a:t>
            </a:r>
          </a:p>
          <a:p>
            <a:pPr marL="0" indent="0">
              <a:buNone/>
            </a:pPr>
            <a:r>
              <a:rPr lang="en-US" altLang="ja-JP" dirty="0" smtClean="0"/>
              <a:t>(3) </a:t>
            </a:r>
            <a:r>
              <a:rPr lang="en-US" altLang="ja-JP" dirty="0" err="1" smtClean="0"/>
              <a:t>Cloudant</a:t>
            </a:r>
            <a:endParaRPr lang="en-US" altLang="ja-JP" dirty="0" smtClean="0"/>
          </a:p>
          <a:p>
            <a:pPr marL="0" indent="0">
              <a:buNone/>
            </a:pPr>
            <a:r>
              <a:rPr kumimoji="1" lang="en-US" altLang="ja-JP" dirty="0" smtClean="0"/>
              <a:t>(4) </a:t>
            </a:r>
            <a:r>
              <a:rPr kumimoji="1" lang="en-US" altLang="ja-JP" dirty="0" err="1" smtClean="0"/>
              <a:t>dashDB</a:t>
            </a:r>
            <a:endParaRPr kumimoji="1" lang="en-US" altLang="ja-JP" dirty="0" smtClean="0"/>
          </a:p>
          <a:p>
            <a:pPr marL="0" indent="0">
              <a:buNone/>
            </a:pPr>
            <a:r>
              <a:rPr lang="en-US" altLang="ja-JP" dirty="0" smtClean="0"/>
              <a:t>(</a:t>
            </a:r>
            <a:r>
              <a:rPr lang="ja-JP" altLang="en-US" dirty="0" smtClean="0"/>
              <a:t>参考</a:t>
            </a:r>
            <a:r>
              <a:rPr lang="en-US" altLang="ja-JP" dirty="0" smtClean="0"/>
              <a:t>) SPSS Modeler  (PC</a:t>
            </a:r>
            <a:r>
              <a:rPr lang="ja-JP" altLang="en-US" dirty="0" smtClean="0"/>
              <a:t>側のソフト</a:t>
            </a:r>
            <a:r>
              <a:rPr lang="en-US" altLang="ja-JP" dirty="0" smtClean="0"/>
              <a:t>)</a:t>
            </a:r>
          </a:p>
          <a:p>
            <a:pPr marL="0" indent="0">
              <a:buNone/>
            </a:pPr>
            <a:r>
              <a:rPr lang="en-US" altLang="ja-JP" dirty="0" smtClean="0"/>
              <a:t>(5) Predictive Analytics </a:t>
            </a:r>
          </a:p>
          <a:p>
            <a:pPr marL="0" indent="0">
              <a:buNone/>
            </a:pPr>
            <a:endParaRPr kumimoji="1" lang="en-US" altLang="ja-JP" dirty="0"/>
          </a:p>
          <a:p>
            <a:pPr marL="0" indent="0">
              <a:buNone/>
            </a:pPr>
            <a:r>
              <a:rPr lang="ja-JP" altLang="en-US" dirty="0" smtClean="0"/>
              <a:t>次ページ以降でそれぞれの構成要素の役割と特徴について説明します。</a:t>
            </a:r>
            <a:endParaRPr kumimoji="1" lang="en-US" altLang="ja-JP" dirty="0" smtClean="0"/>
          </a:p>
          <a:p>
            <a:pPr marL="0" indent="0">
              <a:buNone/>
            </a:pPr>
            <a:endParaRPr kumimoji="1" lang="en-US" altLang="ja-JP" dirty="0" smtClean="0"/>
          </a:p>
          <a:p>
            <a:pPr marL="0" indent="0">
              <a:buNone/>
            </a:pPr>
            <a:endParaRPr kumimoji="1" lang="ja-JP" altLang="en-US" dirty="0"/>
          </a:p>
        </p:txBody>
      </p:sp>
      <p:pic>
        <p:nvPicPr>
          <p:cNvPr id="4" name="図 3" descr="スクリーンショット 2016-05-31 9.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0" y="2273300"/>
            <a:ext cx="4533900" cy="819150"/>
          </a:xfrm>
          <a:prstGeom prst="rect">
            <a:avLst/>
          </a:prstGeom>
        </p:spPr>
      </p:pic>
      <p:pic>
        <p:nvPicPr>
          <p:cNvPr id="5" name="図 4" descr="スクリーンショット 2016-05-31 9.47.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0" y="3263900"/>
            <a:ext cx="4546600" cy="1873250"/>
          </a:xfrm>
          <a:prstGeom prst="rect">
            <a:avLst/>
          </a:prstGeom>
        </p:spPr>
      </p:pic>
    </p:spTree>
    <p:extLst>
      <p:ext uri="{BB962C8B-B14F-4D97-AF65-F5344CB8AC3E}">
        <p14:creationId xmlns:p14="http://schemas.microsoft.com/office/powerpoint/2010/main" val="14403046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備考</a:t>
            </a:r>
            <a:r>
              <a:rPr kumimoji="1" lang="en-US" altLang="ja-JP" dirty="0" smtClean="0"/>
              <a:t>) </a:t>
            </a:r>
            <a:r>
              <a:rPr kumimoji="1" lang="en-US" altLang="ja-JP" dirty="0" err="1" smtClean="0"/>
              <a:t>RStudio</a:t>
            </a:r>
            <a:endParaRPr kumimoji="1" lang="ja-JP" altLang="en-US" dirty="0"/>
          </a:p>
        </p:txBody>
      </p:sp>
      <p:sp>
        <p:nvSpPr>
          <p:cNvPr id="3" name="コンテンツ プレースホルダー 2"/>
          <p:cNvSpPr>
            <a:spLocks noGrp="1"/>
          </p:cNvSpPr>
          <p:nvPr>
            <p:ph idx="1"/>
          </p:nvPr>
        </p:nvSpPr>
        <p:spPr>
          <a:xfrm>
            <a:off x="182563" y="892315"/>
            <a:ext cx="8686800" cy="644385"/>
          </a:xfrm>
        </p:spPr>
        <p:txBody>
          <a:bodyPr/>
          <a:lstStyle/>
          <a:p>
            <a:pPr marL="0" indent="0">
              <a:buNone/>
            </a:pPr>
            <a:r>
              <a:rPr kumimoji="1" lang="en-US" altLang="ja-JP" dirty="0" smtClean="0"/>
              <a:t>R</a:t>
            </a:r>
            <a:r>
              <a:rPr kumimoji="1" lang="ja-JP" altLang="en-US" dirty="0" smtClean="0"/>
              <a:t>言語</a:t>
            </a:r>
            <a:r>
              <a:rPr lang="ja-JP" altLang="en-US" dirty="0" smtClean="0"/>
              <a:t>が使えるユーザー</a:t>
            </a:r>
            <a:r>
              <a:rPr kumimoji="1" lang="ja-JP" altLang="en-US" dirty="0" smtClean="0"/>
              <a:t>で</a:t>
            </a:r>
            <a:r>
              <a:rPr kumimoji="1" lang="ja-JP" altLang="en-US" dirty="0" smtClean="0"/>
              <a:t>あれば、</a:t>
            </a:r>
            <a:r>
              <a:rPr kumimoji="1" lang="en-US" altLang="ja-JP" dirty="0" err="1" smtClean="0"/>
              <a:t>dashDB</a:t>
            </a:r>
            <a:r>
              <a:rPr kumimoji="1" lang="ja-JP" altLang="en-US" dirty="0" smtClean="0"/>
              <a:t>付属の</a:t>
            </a:r>
            <a:r>
              <a:rPr kumimoji="1" lang="en-US" altLang="ja-JP" dirty="0" err="1" smtClean="0"/>
              <a:t>RStudio</a:t>
            </a:r>
            <a:r>
              <a:rPr kumimoji="1" lang="ja-JP" altLang="en-US" dirty="0" smtClean="0"/>
              <a:t>を活用して、クラウド上で</a:t>
            </a:r>
            <a:r>
              <a:rPr kumimoji="1" lang="en-US" altLang="ja-JP" dirty="0" smtClean="0"/>
              <a:t>R</a:t>
            </a:r>
            <a:r>
              <a:rPr kumimoji="1" lang="ja-JP" altLang="en-US" dirty="0" smtClean="0"/>
              <a:t>言語による分析を行うことも可能です。</a:t>
            </a:r>
            <a:endParaRPr kumimoji="1" lang="ja-JP" altLang="en-US" dirty="0"/>
          </a:p>
        </p:txBody>
      </p:sp>
      <p:pic>
        <p:nvPicPr>
          <p:cNvPr id="5" name="図 4" descr="スクリーンショット 2016-06-14 14.09.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1549400"/>
            <a:ext cx="6521479" cy="3187700"/>
          </a:xfrm>
          <a:prstGeom prst="rect">
            <a:avLst/>
          </a:prstGeom>
          <a:ln>
            <a:solidFill>
              <a:schemeClr val="tx1"/>
            </a:solidFill>
          </a:ln>
        </p:spPr>
      </p:pic>
      <p:pic>
        <p:nvPicPr>
          <p:cNvPr id="4" name="図 3" descr="スクリーンショット 2016-06-14 14.08.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00" y="2754042"/>
            <a:ext cx="7759700" cy="3762653"/>
          </a:xfrm>
          <a:prstGeom prst="rect">
            <a:avLst/>
          </a:prstGeom>
          <a:ln>
            <a:solidFill>
              <a:schemeClr val="tx1"/>
            </a:solidFill>
          </a:ln>
        </p:spPr>
      </p:pic>
      <p:sp>
        <p:nvSpPr>
          <p:cNvPr id="6" name="正方形/長方形 5"/>
          <p:cNvSpPr/>
          <p:nvPr/>
        </p:nvSpPr>
        <p:spPr bwMode="auto">
          <a:xfrm>
            <a:off x="1308100" y="2387600"/>
            <a:ext cx="857250" cy="3429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cxnSp>
        <p:nvCxnSpPr>
          <p:cNvPr id="8" name="直線矢印コネクタ 7"/>
          <p:cNvCxnSpPr/>
          <p:nvPr/>
        </p:nvCxnSpPr>
        <p:spPr bwMode="auto">
          <a:xfrm>
            <a:off x="2184400" y="2514600"/>
            <a:ext cx="565150" cy="596900"/>
          </a:xfrm>
          <a:prstGeom prst="straightConnector1">
            <a:avLst/>
          </a:prstGeom>
          <a:solidFill>
            <a:srgbClr val="FFCC00"/>
          </a:solidFill>
          <a:ln w="38100" cap="rnd"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680870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kumimoji="1" lang="ja-JP" altLang="en-US" dirty="0" smtClean="0"/>
              <a:t>全体概念図</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8744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92200" y="1409700"/>
            <a:ext cx="5003800" cy="1219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3004199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IOT Platform (Internet of Things Platform)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b="1" dirty="0" smtClean="0"/>
              <a:t>IOT Platform </a:t>
            </a:r>
            <a:r>
              <a:rPr kumimoji="1" lang="ja-JP" altLang="en-US" b="1" dirty="0" smtClean="0"/>
              <a:t>の役割</a:t>
            </a:r>
            <a:endParaRPr kumimoji="1" lang="en-US" altLang="ja-JP" b="1" dirty="0" smtClean="0"/>
          </a:p>
          <a:p>
            <a:pPr marL="0" indent="0">
              <a:buNone/>
            </a:pPr>
            <a:r>
              <a:rPr lang="en-US" altLang="ja-JP" dirty="0" smtClean="0"/>
              <a:t>MQTT(</a:t>
            </a:r>
            <a:r>
              <a:rPr lang="ja-JP" altLang="en-US" dirty="0" smtClean="0"/>
              <a:t>注</a:t>
            </a:r>
            <a:r>
              <a:rPr lang="en-US" altLang="ja-JP" dirty="0" smtClean="0"/>
              <a:t>)</a:t>
            </a:r>
            <a:r>
              <a:rPr lang="ja-JP" altLang="en-US" dirty="0" smtClean="0"/>
              <a:t>を利用した</a:t>
            </a:r>
            <a:r>
              <a:rPr lang="en-US" altLang="ja-JP" dirty="0" err="1" smtClean="0"/>
              <a:t>IoT</a:t>
            </a:r>
            <a:r>
              <a:rPr lang="ja-JP" altLang="en-US" dirty="0" smtClean="0"/>
              <a:t>データ収集のためのフロントサーバーです。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Publisher – Subscriber </a:t>
            </a:r>
            <a:r>
              <a:rPr lang="ja-JP" altLang="en-US" dirty="0" smtClean="0"/>
              <a:t>モデル採用よる疎結合なデータ連携の仕組みで</a:t>
            </a:r>
            <a:r>
              <a:rPr lang="en-US" altLang="ja-JP" dirty="0" smtClean="0"/>
              <a:t>1</a:t>
            </a:r>
            <a:r>
              <a:rPr lang="ja-JP" altLang="en-US" dirty="0" smtClean="0"/>
              <a:t>対多、多対多の通　信を容易に実現可能です。</a:t>
            </a:r>
            <a:endParaRPr lang="en-US" altLang="ja-JP" dirty="0" smtClean="0"/>
          </a:p>
          <a:p>
            <a:pPr marL="0" indent="0">
              <a:buNone/>
            </a:pPr>
            <a:r>
              <a:rPr lang="ja-JP" altLang="en-US" dirty="0" smtClean="0"/>
              <a:t>・</a:t>
            </a:r>
            <a:r>
              <a:rPr lang="en-US" altLang="ja-JP" dirty="0" smtClean="0"/>
              <a:t>IOT</a:t>
            </a:r>
            <a:r>
              <a:rPr lang="ja-JP" altLang="en-US" dirty="0" smtClean="0"/>
              <a:t>データ収集のために考えられた軽量プロトコルで大量データ受信に最適です。</a:t>
            </a:r>
            <a:endParaRPr lang="en-US" altLang="ja-JP" dirty="0" smtClean="0"/>
          </a:p>
          <a:p>
            <a:pPr marL="0" indent="0">
              <a:buNone/>
            </a:pPr>
            <a:r>
              <a:rPr lang="ja-JP" altLang="en-US" dirty="0" smtClean="0"/>
              <a:t>・データ重要度とシステム負荷のトレードオフを考慮して</a:t>
            </a:r>
            <a:r>
              <a:rPr lang="en-US" altLang="ja-JP" dirty="0" smtClean="0"/>
              <a:t>3</a:t>
            </a:r>
            <a:r>
              <a:rPr lang="ja-JP" altLang="en-US" dirty="0" smtClean="0"/>
              <a:t>種類のモードを選択可能です。</a:t>
            </a:r>
            <a:endParaRPr lang="en-US" altLang="ja-JP" dirty="0" smtClean="0"/>
          </a:p>
          <a:p>
            <a:pPr marL="0" indent="0">
              <a:buNone/>
            </a:pPr>
            <a:r>
              <a:rPr lang="en-US" altLang="ja-JP" dirty="0"/>
              <a:t> </a:t>
            </a:r>
            <a:r>
              <a:rPr lang="en-US" altLang="ja-JP" dirty="0" smtClean="0"/>
              <a:t> (</a:t>
            </a:r>
            <a:r>
              <a:rPr lang="ja-JP" altLang="en-US" dirty="0" smtClean="0"/>
              <a:t>「</a:t>
            </a:r>
            <a:r>
              <a:rPr lang="ja-JP" altLang="en-US" dirty="0"/>
              <a:t>最高</a:t>
            </a:r>
            <a:r>
              <a:rPr lang="en-US" altLang="ja-JP" dirty="0"/>
              <a:t>1</a:t>
            </a:r>
            <a:r>
              <a:rPr lang="ja-JP" altLang="en-US" dirty="0"/>
              <a:t>回」「少なく</a:t>
            </a:r>
            <a:r>
              <a:rPr lang="ja-JP" altLang="en-US" dirty="0" smtClean="0"/>
              <a:t>とも</a:t>
            </a:r>
            <a:r>
              <a:rPr lang="en-US" altLang="ja-JP" dirty="0" smtClean="0"/>
              <a:t>1</a:t>
            </a:r>
            <a:r>
              <a:rPr lang="ja-JP" altLang="en-US" dirty="0" smtClean="0"/>
              <a:t>回</a:t>
            </a:r>
            <a:r>
              <a:rPr lang="ja-JP" altLang="en-US" dirty="0"/>
              <a:t>」「正確</a:t>
            </a:r>
            <a:r>
              <a:rPr lang="ja-JP" altLang="en-US" dirty="0" smtClean="0"/>
              <a:t>に</a:t>
            </a:r>
            <a:r>
              <a:rPr lang="en-US" altLang="ja-JP" dirty="0" smtClean="0"/>
              <a:t>1</a:t>
            </a:r>
            <a:r>
              <a:rPr lang="ja-JP" altLang="en-US" dirty="0" smtClean="0"/>
              <a:t>回</a:t>
            </a:r>
            <a:r>
              <a:rPr lang="ja-JP" altLang="en-US" dirty="0"/>
              <a:t>」の三</a:t>
            </a:r>
            <a:r>
              <a:rPr lang="ja-JP" altLang="en-US" dirty="0" smtClean="0"/>
              <a:t>種類</a:t>
            </a:r>
            <a:r>
              <a:rPr lang="en-US" altLang="ja-JP" dirty="0" smtClean="0"/>
              <a:t>)</a:t>
            </a:r>
          </a:p>
          <a:p>
            <a:pPr marL="0" indent="0">
              <a:buNone/>
            </a:pPr>
            <a:r>
              <a:rPr kumimoji="1" lang="ja-JP" altLang="en-US" dirty="0" smtClean="0"/>
              <a:t>・セキュリティ確保のため、</a:t>
            </a:r>
            <a:r>
              <a:rPr kumimoji="1" lang="en-US" altLang="ja-JP" dirty="0" smtClean="0"/>
              <a:t>SSL</a:t>
            </a:r>
            <a:r>
              <a:rPr kumimoji="1" lang="ja-JP" altLang="en-US" dirty="0" smtClean="0"/>
              <a:t>通信も可能です。</a:t>
            </a:r>
            <a:endParaRPr kumimoji="1" lang="en-US" altLang="ja-JP" dirty="0" smtClean="0"/>
          </a:p>
          <a:p>
            <a:pPr marL="0" indent="0">
              <a:buNone/>
            </a:pPr>
            <a:endParaRPr lang="en-US" altLang="ja-JP" dirty="0"/>
          </a:p>
          <a:p>
            <a:pPr marL="0" indent="0">
              <a:buNone/>
            </a:pPr>
            <a:r>
              <a:rPr kumimoji="1" lang="en-US" altLang="ja-JP" sz="1400" dirty="0" smtClean="0"/>
              <a:t>(</a:t>
            </a:r>
            <a:r>
              <a:rPr kumimoji="1" lang="ja-JP" altLang="en-US" sz="1400" dirty="0" smtClean="0"/>
              <a:t>注</a:t>
            </a:r>
            <a:r>
              <a:rPr kumimoji="1" lang="en-US" altLang="ja-JP" sz="1400" dirty="0" smtClean="0"/>
              <a:t>)</a:t>
            </a:r>
          </a:p>
          <a:p>
            <a:pPr marL="0" indent="0">
              <a:buNone/>
            </a:pPr>
            <a:r>
              <a:rPr lang="en-US" altLang="ja-JP" sz="1400" dirty="0"/>
              <a:t>MQTT</a:t>
            </a:r>
            <a:r>
              <a:rPr lang="ja-JP" altLang="en-US" sz="1400" dirty="0"/>
              <a:t>は</a:t>
            </a:r>
            <a:r>
              <a:rPr lang="en-US" altLang="ja-JP" sz="1400" dirty="0"/>
              <a:t>1999</a:t>
            </a:r>
            <a:r>
              <a:rPr lang="ja-JP" altLang="en-US" sz="1400" dirty="0"/>
              <a:t>年に</a:t>
            </a:r>
            <a:r>
              <a:rPr lang="en-US" altLang="ja-JP" sz="1400" dirty="0"/>
              <a:t>IBM</a:t>
            </a:r>
            <a:r>
              <a:rPr lang="ja-JP" altLang="en-US" sz="1400" dirty="0"/>
              <a:t>社と</a:t>
            </a:r>
            <a:r>
              <a:rPr lang="en-US" altLang="ja-JP" sz="1400" dirty="0" err="1"/>
              <a:t>Eurotech</a:t>
            </a:r>
            <a:r>
              <a:rPr lang="ja-JP" altLang="en-US" sz="1400" dirty="0" smtClean="0"/>
              <a:t>社により</a:t>
            </a:r>
            <a:r>
              <a:rPr lang="en-US" altLang="ja-JP" sz="1400" dirty="0" smtClean="0"/>
              <a:t>IOT</a:t>
            </a:r>
            <a:r>
              <a:rPr lang="ja-JP" altLang="en-US" sz="1400" dirty="0" smtClean="0"/>
              <a:t>データ収集を目的として考案</a:t>
            </a:r>
            <a:r>
              <a:rPr lang="ja-JP" altLang="en-US" sz="1400" dirty="0"/>
              <a:t>された</a:t>
            </a:r>
            <a:r>
              <a:rPr lang="ja-JP" altLang="en-US" sz="1400" dirty="0" smtClean="0"/>
              <a:t>プロトコルです。</a:t>
            </a:r>
            <a:endParaRPr lang="en-US" altLang="ja-JP" sz="1400" dirty="0" smtClean="0"/>
          </a:p>
          <a:p>
            <a:pPr marL="0" indent="0">
              <a:buNone/>
            </a:pPr>
            <a:r>
              <a:rPr lang="ja-JP" altLang="en-US" sz="1400" dirty="0" smtClean="0"/>
              <a:t>現在</a:t>
            </a:r>
            <a:r>
              <a:rPr lang="en-US" altLang="ja-JP" sz="1400" dirty="0" smtClean="0"/>
              <a:t>OASIS</a:t>
            </a:r>
            <a:r>
              <a:rPr lang="ja-JP" altLang="en-US" sz="1400" dirty="0" smtClean="0"/>
              <a:t>という国際標準化団体で標準化を検討中です。</a:t>
            </a:r>
            <a:endParaRPr lang="en-US" altLang="ja-JP" sz="1400" dirty="0" smtClean="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1.00.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0" y="723901"/>
            <a:ext cx="511302" cy="448437"/>
          </a:xfrm>
          <a:prstGeom prst="rect">
            <a:avLst/>
          </a:prstGeom>
        </p:spPr>
      </p:pic>
    </p:spTree>
    <p:extLst>
      <p:ext uri="{BB962C8B-B14F-4D97-AF65-F5344CB8AC3E}">
        <p14:creationId xmlns:p14="http://schemas.microsoft.com/office/powerpoint/2010/main" val="34434964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sp>
        <p:nvSpPr>
          <p:cNvPr id="3" name="コンテンツ プレースホルダー 2"/>
          <p:cNvSpPr>
            <a:spLocks noGrp="1"/>
          </p:cNvSpPr>
          <p:nvPr>
            <p:ph idx="1"/>
          </p:nvPr>
        </p:nvSpPr>
        <p:spPr>
          <a:xfrm>
            <a:off x="182563" y="727214"/>
            <a:ext cx="8686800" cy="2574786"/>
          </a:xfrm>
        </p:spPr>
        <p:txBody>
          <a:bodyPr/>
          <a:lstStyle/>
          <a:p>
            <a:r>
              <a:rPr kumimoji="1" lang="en-US" altLang="ja-JP" b="1" dirty="0" smtClean="0"/>
              <a:t>Publisher – Subscriber </a:t>
            </a:r>
            <a:r>
              <a:rPr kumimoji="1" lang="ja-JP" altLang="en-US" b="1" dirty="0" smtClean="0"/>
              <a:t>モデル</a:t>
            </a:r>
            <a:endParaRPr kumimoji="1" lang="en-US" altLang="ja-JP" b="1" dirty="0" smtClean="0"/>
          </a:p>
          <a:p>
            <a:pPr marL="0" indent="0">
              <a:buNone/>
            </a:pPr>
            <a:r>
              <a:rPr lang="ja-JP" altLang="en-US" dirty="0" smtClean="0"/>
              <a:t>データの送り手</a:t>
            </a:r>
            <a:r>
              <a:rPr lang="en-US" altLang="ja-JP" dirty="0" smtClean="0"/>
              <a:t>(Publisher)</a:t>
            </a:r>
            <a:r>
              <a:rPr lang="ja-JP" altLang="en-US" dirty="0" smtClean="0"/>
              <a:t>と受け手</a:t>
            </a:r>
            <a:r>
              <a:rPr lang="en-US" altLang="ja-JP" dirty="0" smtClean="0"/>
              <a:t>(Subscriber)</a:t>
            </a:r>
            <a:r>
              <a:rPr lang="ja-JP" altLang="en-US" dirty="0" smtClean="0"/>
              <a:t>の間に必ず仲介者</a:t>
            </a:r>
            <a:r>
              <a:rPr lang="en-US" altLang="ja-JP" dirty="0" smtClean="0"/>
              <a:t>(Broker)</a:t>
            </a:r>
            <a:r>
              <a:rPr lang="ja-JP" altLang="en-US" dirty="0" smtClean="0"/>
              <a:t>が入るモデルです。</a:t>
            </a:r>
            <a:endParaRPr lang="en-US" altLang="ja-JP" dirty="0" smtClean="0"/>
          </a:p>
          <a:p>
            <a:pPr marL="0" indent="0">
              <a:buNone/>
            </a:pPr>
            <a:r>
              <a:rPr lang="en-US" altLang="ja-JP" dirty="0" smtClean="0"/>
              <a:t>Publisher </a:t>
            </a:r>
            <a:r>
              <a:rPr lang="ja-JP" altLang="en-US" dirty="0" smtClean="0"/>
              <a:t>と</a:t>
            </a:r>
            <a:r>
              <a:rPr lang="en-US" altLang="ja-JP" dirty="0" smtClean="0"/>
              <a:t>Subscriber</a:t>
            </a:r>
            <a:r>
              <a:rPr lang="ja-JP" altLang="en-US" dirty="0" smtClean="0"/>
              <a:t>はそれぞれ</a:t>
            </a:r>
            <a:r>
              <a:rPr lang="en-US" altLang="ja-JP" dirty="0" smtClean="0"/>
              <a:t>Broker</a:t>
            </a:r>
            <a:r>
              <a:rPr lang="ja-JP" altLang="en-US" dirty="0" smtClean="0"/>
              <a:t>との通信のみ気にすればよく、最終的な通信相手のことは一切意識しなくていいことがその特徴となります。</a:t>
            </a:r>
            <a:endParaRPr lang="en-US" altLang="ja-JP" dirty="0" smtClean="0"/>
          </a:p>
          <a:p>
            <a:pPr marL="0" indent="0">
              <a:buNone/>
            </a:pPr>
            <a:r>
              <a:rPr lang="en-US" altLang="ja-JP" dirty="0" smtClean="0"/>
              <a:t>-&gt; </a:t>
            </a:r>
            <a:r>
              <a:rPr lang="ja-JP" altLang="en-US" dirty="0" smtClean="0"/>
              <a:t>システム間連携が疎となり、大規模システムを容易に構築可能となります。</a:t>
            </a:r>
            <a:endParaRPr lang="en-US" altLang="ja-JP" dirty="0"/>
          </a:p>
          <a:p>
            <a:pPr marL="0" indent="0">
              <a:buNone/>
            </a:pPr>
            <a:endParaRPr lang="en-US" altLang="ja-JP" dirty="0"/>
          </a:p>
          <a:p>
            <a:pPr marL="0" indent="0">
              <a:buNone/>
            </a:pPr>
            <a:r>
              <a:rPr lang="en-US" altLang="ja-JP" sz="1400" dirty="0" smtClean="0"/>
              <a:t>(</a:t>
            </a:r>
            <a:r>
              <a:rPr lang="ja-JP" altLang="en-US" sz="1400" dirty="0" smtClean="0"/>
              <a:t>例</a:t>
            </a:r>
            <a:r>
              <a:rPr lang="en-US" altLang="ja-JP" sz="1400" dirty="0" smtClean="0"/>
              <a:t>)</a:t>
            </a:r>
            <a:r>
              <a:rPr lang="ja-JP" altLang="en-US" sz="1400" dirty="0" smtClean="0"/>
              <a:t>　下記のどのパターンもアプリ側の修正なしに実現可能です。</a:t>
            </a:r>
            <a:endParaRPr lang="en-US" altLang="ja-JP" sz="1400" dirty="0" smtClean="0"/>
          </a:p>
          <a:p>
            <a:pPr marL="0" indent="0">
              <a:buNone/>
            </a:pPr>
            <a:endParaRPr kumimoji="1" lang="ja-JP" altLang="en-US" dirty="0"/>
          </a:p>
        </p:txBody>
      </p:sp>
      <p:sp>
        <p:nvSpPr>
          <p:cNvPr id="4" name="正方形/長方形 3"/>
          <p:cNvSpPr/>
          <p:nvPr/>
        </p:nvSpPr>
        <p:spPr bwMode="auto">
          <a:xfrm>
            <a:off x="914400" y="3683000"/>
            <a:ext cx="939800" cy="3429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5" name="正方形/長方形 4"/>
          <p:cNvSpPr/>
          <p:nvPr/>
        </p:nvSpPr>
        <p:spPr bwMode="auto">
          <a:xfrm>
            <a:off x="3556000" y="3708400"/>
            <a:ext cx="939800" cy="3429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6" name="正方形/長方形 5"/>
          <p:cNvSpPr/>
          <p:nvPr/>
        </p:nvSpPr>
        <p:spPr bwMode="auto">
          <a:xfrm>
            <a:off x="6172200" y="3721100"/>
            <a:ext cx="939800" cy="3429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 name="直線矢印コネクタ 7"/>
          <p:cNvCxnSpPr>
            <a:stCxn id="4" idx="3"/>
            <a:endCxn id="5" idx="1"/>
          </p:cNvCxnSpPr>
          <p:nvPr/>
        </p:nvCxnSpPr>
        <p:spPr bwMode="auto">
          <a:xfrm>
            <a:off x="1854200" y="38544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矢印コネクタ 11"/>
          <p:cNvCxnSpPr>
            <a:stCxn id="5" idx="3"/>
            <a:endCxn id="6" idx="1"/>
          </p:cNvCxnSpPr>
          <p:nvPr/>
        </p:nvCxnSpPr>
        <p:spPr bwMode="auto">
          <a:xfrm>
            <a:off x="4495800" y="38798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p:cNvSpPr txBox="1"/>
          <p:nvPr/>
        </p:nvSpPr>
        <p:spPr>
          <a:xfrm>
            <a:off x="510282" y="3365500"/>
            <a:ext cx="1261884" cy="307777"/>
          </a:xfrm>
          <a:prstGeom prst="rect">
            <a:avLst/>
          </a:prstGeom>
          <a:noFill/>
        </p:spPr>
        <p:txBody>
          <a:bodyPr wrap="none" rtlCol="0">
            <a:spAutoFit/>
          </a:bodyPr>
          <a:lstStyle/>
          <a:p>
            <a:r>
              <a:rPr kumimoji="1" lang="ja-JP" altLang="en-US" sz="1400" b="1" dirty="0" smtClean="0">
                <a:latin typeface="メイリオ"/>
                <a:ea typeface="メイリオ"/>
                <a:cs typeface="メイリオ"/>
              </a:rPr>
              <a:t>基本パターン</a:t>
            </a:r>
            <a:endParaRPr kumimoji="1" lang="ja-JP" altLang="en-US" sz="1400" b="1" dirty="0">
              <a:latin typeface="メイリオ"/>
              <a:ea typeface="メイリオ"/>
              <a:cs typeface="メイリオ"/>
            </a:endParaRPr>
          </a:p>
        </p:txBody>
      </p:sp>
      <p:sp>
        <p:nvSpPr>
          <p:cNvPr id="19" name="正方形/長方形 18"/>
          <p:cNvSpPr/>
          <p:nvPr/>
        </p:nvSpPr>
        <p:spPr bwMode="auto">
          <a:xfrm>
            <a:off x="914400" y="48768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0" name="正方形/長方形 19"/>
          <p:cNvSpPr/>
          <p:nvPr/>
        </p:nvSpPr>
        <p:spPr bwMode="auto">
          <a:xfrm>
            <a:off x="3556000" y="4902200"/>
            <a:ext cx="939800" cy="3175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1" name="正方形/長方形 20"/>
          <p:cNvSpPr/>
          <p:nvPr/>
        </p:nvSpPr>
        <p:spPr bwMode="auto">
          <a:xfrm>
            <a:off x="6172200" y="4914900"/>
            <a:ext cx="939800" cy="3175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2" name="直線矢印コネクタ 21"/>
          <p:cNvCxnSpPr>
            <a:stCxn id="19" idx="3"/>
            <a:endCxn id="20" idx="1"/>
          </p:cNvCxnSpPr>
          <p:nvPr/>
        </p:nvCxnSpPr>
        <p:spPr bwMode="auto">
          <a:xfrm>
            <a:off x="1854200" y="50355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矢印コネクタ 22"/>
          <p:cNvCxnSpPr>
            <a:stCxn id="20" idx="3"/>
            <a:endCxn id="21" idx="1"/>
          </p:cNvCxnSpPr>
          <p:nvPr/>
        </p:nvCxnSpPr>
        <p:spPr bwMode="auto">
          <a:xfrm>
            <a:off x="4495800" y="50609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p:cNvSpPr txBox="1"/>
          <p:nvPr/>
        </p:nvSpPr>
        <p:spPr>
          <a:xfrm>
            <a:off x="509414" y="42037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25" name="正方形/長方形 24"/>
          <p:cNvSpPr/>
          <p:nvPr/>
        </p:nvSpPr>
        <p:spPr bwMode="auto">
          <a:xfrm>
            <a:off x="889000" y="6057900"/>
            <a:ext cx="939800" cy="2794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6" name="正方形/長方形 25"/>
          <p:cNvSpPr/>
          <p:nvPr/>
        </p:nvSpPr>
        <p:spPr bwMode="auto">
          <a:xfrm>
            <a:off x="3530600" y="6083300"/>
            <a:ext cx="939800" cy="2794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7" name="正方形/長方形 26"/>
          <p:cNvSpPr/>
          <p:nvPr/>
        </p:nvSpPr>
        <p:spPr bwMode="auto">
          <a:xfrm>
            <a:off x="6146800" y="60960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8" name="直線矢印コネクタ 27"/>
          <p:cNvCxnSpPr>
            <a:stCxn id="25" idx="3"/>
            <a:endCxn id="26" idx="1"/>
          </p:cNvCxnSpPr>
          <p:nvPr/>
        </p:nvCxnSpPr>
        <p:spPr bwMode="auto">
          <a:xfrm>
            <a:off x="1828800" y="619760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矢印コネクタ 28"/>
          <p:cNvCxnSpPr>
            <a:stCxn id="26" idx="3"/>
            <a:endCxn id="27" idx="1"/>
          </p:cNvCxnSpPr>
          <p:nvPr/>
        </p:nvCxnSpPr>
        <p:spPr bwMode="auto">
          <a:xfrm>
            <a:off x="4470400" y="622300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テキスト ボックス 29"/>
          <p:cNvSpPr txBox="1"/>
          <p:nvPr/>
        </p:nvSpPr>
        <p:spPr>
          <a:xfrm>
            <a:off x="572914" y="56896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37" name="正方形/長方形 36"/>
          <p:cNvSpPr/>
          <p:nvPr/>
        </p:nvSpPr>
        <p:spPr bwMode="auto">
          <a:xfrm>
            <a:off x="914400" y="44831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38" name="正方形/長方形 37"/>
          <p:cNvSpPr/>
          <p:nvPr/>
        </p:nvSpPr>
        <p:spPr bwMode="auto">
          <a:xfrm>
            <a:off x="927100" y="52705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39" name="直線矢印コネクタ 38"/>
          <p:cNvCxnSpPr>
            <a:stCxn id="37" idx="3"/>
            <a:endCxn id="20" idx="1"/>
          </p:cNvCxnSpPr>
          <p:nvPr/>
        </p:nvCxnSpPr>
        <p:spPr bwMode="auto">
          <a:xfrm>
            <a:off x="1854200" y="4641850"/>
            <a:ext cx="1701800" cy="4191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矢印コネクタ 41"/>
          <p:cNvCxnSpPr>
            <a:stCxn id="38" idx="3"/>
            <a:endCxn id="20" idx="1"/>
          </p:cNvCxnSpPr>
          <p:nvPr/>
        </p:nvCxnSpPr>
        <p:spPr bwMode="auto">
          <a:xfrm flipV="1">
            <a:off x="1866900" y="5060950"/>
            <a:ext cx="1689100" cy="3683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正方形/長方形 44"/>
          <p:cNvSpPr/>
          <p:nvPr/>
        </p:nvSpPr>
        <p:spPr bwMode="auto">
          <a:xfrm>
            <a:off x="6159500" y="57404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46" name="正方形/長方形 45"/>
          <p:cNvSpPr/>
          <p:nvPr/>
        </p:nvSpPr>
        <p:spPr bwMode="auto">
          <a:xfrm>
            <a:off x="6146800" y="64389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47" name="直線矢印コネクタ 46"/>
          <p:cNvCxnSpPr>
            <a:stCxn id="26" idx="3"/>
            <a:endCxn id="45" idx="1"/>
          </p:cNvCxnSpPr>
          <p:nvPr/>
        </p:nvCxnSpPr>
        <p:spPr bwMode="auto">
          <a:xfrm flipV="1">
            <a:off x="4470400" y="5880100"/>
            <a:ext cx="1689100" cy="3429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矢印コネクタ 49"/>
          <p:cNvCxnSpPr>
            <a:stCxn id="26" idx="3"/>
            <a:endCxn id="46" idx="1"/>
          </p:cNvCxnSpPr>
          <p:nvPr/>
        </p:nvCxnSpPr>
        <p:spPr bwMode="auto">
          <a:xfrm>
            <a:off x="4470400" y="6223000"/>
            <a:ext cx="1676400" cy="3556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23402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smtClean="0"/>
              <a:t>ブランクページ</a:t>
            </a:r>
            <a:r>
              <a:rPr kumimoji="1" lang="en-US" altLang="ja-JP" dirty="0" smtClean="0"/>
              <a:t>)</a:t>
            </a:r>
            <a:endParaRPr kumimoji="1" lang="ja-JP" altLang="en-US" dirty="0"/>
          </a:p>
        </p:txBody>
      </p:sp>
    </p:spTree>
    <p:extLst>
      <p:ext uri="{BB962C8B-B14F-4D97-AF65-F5344CB8AC3E}">
        <p14:creationId xmlns:p14="http://schemas.microsoft.com/office/powerpoint/2010/main" val="37191344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(2) Node-RED</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4953000" y="1206500"/>
            <a:ext cx="3263900" cy="23368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スクリーンショット 2016-06-02 13.41.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975100"/>
            <a:ext cx="7574280" cy="1137920"/>
          </a:xfrm>
          <a:prstGeom prst="rect">
            <a:avLst/>
          </a:prstGeom>
          <a:ln>
            <a:solidFill>
              <a:schemeClr val="tx1"/>
            </a:solidFill>
          </a:ln>
        </p:spPr>
      </p:pic>
      <p:sp>
        <p:nvSpPr>
          <p:cNvPr id="2" name="タイトル 1"/>
          <p:cNvSpPr>
            <a:spLocks noGrp="1"/>
          </p:cNvSpPr>
          <p:nvPr>
            <p:ph type="title"/>
          </p:nvPr>
        </p:nvSpPr>
        <p:spPr/>
        <p:txBody>
          <a:bodyPr/>
          <a:lstStyle/>
          <a:p>
            <a:r>
              <a:rPr kumimoji="1" lang="en-US" altLang="ja-JP" dirty="0" smtClean="0"/>
              <a:t>(2) Node-RED</a:t>
            </a:r>
            <a:endParaRPr kumimoji="1" lang="ja-JP" altLang="en-US" dirty="0"/>
          </a:p>
        </p:txBody>
      </p:sp>
      <p:sp>
        <p:nvSpPr>
          <p:cNvPr id="3" name="コンテンツ プレースホルダー 2"/>
          <p:cNvSpPr>
            <a:spLocks noGrp="1"/>
          </p:cNvSpPr>
          <p:nvPr>
            <p:ph idx="1"/>
          </p:nvPr>
        </p:nvSpPr>
        <p:spPr>
          <a:xfrm>
            <a:off x="182563" y="892314"/>
            <a:ext cx="8686800" cy="2549385"/>
          </a:xfrm>
        </p:spPr>
        <p:txBody>
          <a:bodyPr/>
          <a:lstStyle/>
          <a:p>
            <a:pPr marL="0" indent="0">
              <a:buNone/>
            </a:pPr>
            <a:r>
              <a:rPr kumimoji="1" lang="en-US" altLang="ja-JP" sz="1400" b="1" dirty="0" smtClean="0"/>
              <a:t>Node-RED </a:t>
            </a:r>
            <a:r>
              <a:rPr kumimoji="1" lang="ja-JP" altLang="en-US" sz="1400" b="1" dirty="0" smtClean="0"/>
              <a:t>の役割</a:t>
            </a:r>
            <a:endParaRPr kumimoji="1" lang="en-US" altLang="ja-JP" sz="1400" b="1" dirty="0" smtClean="0"/>
          </a:p>
          <a:p>
            <a:pPr marL="0" indent="0">
              <a:buNone/>
            </a:pPr>
            <a:r>
              <a:rPr lang="en-US" altLang="ja-JP" sz="1400" dirty="0"/>
              <a:t>Bluemix</a:t>
            </a:r>
            <a:r>
              <a:rPr lang="ja-JP" altLang="en-US" sz="1400" dirty="0"/>
              <a:t>上でサービス間の連携を担う</a:t>
            </a:r>
            <a:r>
              <a:rPr lang="ja-JP" altLang="en-US" sz="1400" dirty="0" smtClean="0"/>
              <a:t>コントローラです。</a:t>
            </a:r>
            <a:endParaRPr lang="en-US" altLang="ja-JP" sz="1400" dirty="0" smtClean="0"/>
          </a:p>
          <a:p>
            <a:pPr marL="0" indent="0">
              <a:buNone/>
            </a:pPr>
            <a:endParaRPr lang="en-US" altLang="ja-JP" sz="1400" dirty="0" smtClean="0"/>
          </a:p>
          <a:p>
            <a:pPr marL="0" indent="0">
              <a:buNone/>
            </a:pPr>
            <a:r>
              <a:rPr lang="ja-JP" altLang="en-US" sz="1400" b="1" dirty="0" smtClean="0"/>
              <a:t>特徴</a:t>
            </a:r>
            <a:endParaRPr lang="en-US" altLang="ja-JP" sz="1400" b="1" dirty="0" smtClean="0"/>
          </a:p>
          <a:p>
            <a:pPr marL="0" indent="0">
              <a:buNone/>
            </a:pPr>
            <a:r>
              <a:rPr lang="en-US" altLang="ja-JP" sz="1400" dirty="0" smtClean="0"/>
              <a:t>Bluemix</a:t>
            </a:r>
            <a:r>
              <a:rPr lang="ja-JP" altLang="en-US" sz="1400" dirty="0" smtClean="0"/>
              <a:t>上の他サービス、</a:t>
            </a:r>
            <a:r>
              <a:rPr lang="en-US" altLang="ja-JP" sz="1400" dirty="0" smtClean="0"/>
              <a:t>Bluemix</a:t>
            </a:r>
            <a:r>
              <a:rPr lang="ja-JP" altLang="en-US" sz="1400" dirty="0" smtClean="0"/>
              <a:t>以外の外部</a:t>
            </a:r>
            <a:r>
              <a:rPr lang="en-US" altLang="ja-JP" sz="1400" dirty="0" smtClean="0"/>
              <a:t>API</a:t>
            </a:r>
            <a:r>
              <a:rPr lang="ja-JP" altLang="en-US" sz="1400" dirty="0" smtClean="0"/>
              <a:t>サービスを</a:t>
            </a:r>
            <a:r>
              <a:rPr lang="en-US" altLang="ja-JP" sz="1400" dirty="0" smtClean="0"/>
              <a:t>Node</a:t>
            </a:r>
            <a:r>
              <a:rPr lang="ja-JP" altLang="en-US" sz="1400" dirty="0" smtClean="0"/>
              <a:t>で表現し、</a:t>
            </a:r>
            <a:r>
              <a:rPr lang="en-US" altLang="ja-JP" sz="1400" dirty="0" smtClean="0"/>
              <a:t>Node</a:t>
            </a:r>
            <a:r>
              <a:rPr lang="ja-JP" altLang="en-US" sz="1400" dirty="0" smtClean="0"/>
              <a:t>間の連携を</a:t>
            </a:r>
            <a:r>
              <a:rPr lang="en-US" altLang="ja-JP" sz="1400" dirty="0" smtClean="0"/>
              <a:t>GUI</a:t>
            </a:r>
            <a:r>
              <a:rPr lang="ja-JP" altLang="en-US" sz="1400" dirty="0" smtClean="0"/>
              <a:t>上の接続により簡単に実現できます。</a:t>
            </a:r>
            <a:endParaRPr lang="en-US" altLang="ja-JP" sz="1400" dirty="0" smtClean="0"/>
          </a:p>
          <a:p>
            <a:pPr marL="0" indent="0">
              <a:buNone/>
            </a:pPr>
            <a:r>
              <a:rPr lang="ja-JP" altLang="en-US" sz="1400" dirty="0" smtClean="0"/>
              <a:t>細かいロジック処理は</a:t>
            </a:r>
            <a:r>
              <a:rPr lang="en-US" altLang="ja-JP" sz="1400" dirty="0" smtClean="0"/>
              <a:t>JavaScript</a:t>
            </a:r>
            <a:r>
              <a:rPr lang="ja-JP" altLang="en-US" sz="1400" dirty="0" smtClean="0"/>
              <a:t>処理ノードにより、コーディングで対応可能です。</a:t>
            </a:r>
            <a:endParaRPr lang="en-US" altLang="ja-JP" sz="1400" dirty="0" smtClean="0"/>
          </a:p>
          <a:p>
            <a:pPr marL="0" indent="0">
              <a:buNone/>
            </a:pPr>
            <a:r>
              <a:rPr lang="ja-JP" altLang="en-US" sz="1400" dirty="0" smtClean="0"/>
              <a:t>上記特徴を活用することで、</a:t>
            </a:r>
            <a:r>
              <a:rPr lang="en-US" altLang="ja-JP" sz="1400" dirty="0" err="1" smtClean="0"/>
              <a:t>PoC</a:t>
            </a:r>
            <a:r>
              <a:rPr lang="ja-JP" altLang="en-US" sz="1400" dirty="0" smtClean="0"/>
              <a:t>アプリの超高速開発を実現します。</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endParaRPr lang="en-US" altLang="ja-JP" sz="1400" dirty="0"/>
          </a:p>
          <a:p>
            <a:pPr marL="0" indent="0">
              <a:buNone/>
            </a:pPr>
            <a:endParaRPr kumimoji="1" lang="ja-JP" altLang="en-US" sz="1400" dirty="0"/>
          </a:p>
        </p:txBody>
      </p:sp>
      <p:sp>
        <p:nvSpPr>
          <p:cNvPr id="5" name="正方形/長方形 4"/>
          <p:cNvSpPr/>
          <p:nvPr/>
        </p:nvSpPr>
        <p:spPr>
          <a:xfrm>
            <a:off x="373318" y="3528368"/>
            <a:ext cx="2052791" cy="307777"/>
          </a:xfrm>
          <a:prstGeom prst="rect">
            <a:avLst/>
          </a:prstGeom>
        </p:spPr>
        <p:txBody>
          <a:bodyPr wrap="none">
            <a:spAutoFit/>
          </a:bodyPr>
          <a:lstStyle/>
          <a:p>
            <a:r>
              <a:rPr kumimoji="1" lang="en-US" altLang="ja-JP" sz="1400" b="1" dirty="0" smtClean="0">
                <a:latin typeface="メイリオ"/>
                <a:ea typeface="メイリオ"/>
                <a:cs typeface="メイリオ"/>
              </a:rPr>
              <a:t>Node</a:t>
            </a:r>
            <a:r>
              <a:rPr kumimoji="1" lang="en-US" altLang="ja-JP" sz="1400" b="1" dirty="0">
                <a:latin typeface="メイリオ"/>
                <a:ea typeface="メイリオ"/>
                <a:cs typeface="メイリオ"/>
              </a:rPr>
              <a:t>-</a:t>
            </a:r>
            <a:r>
              <a:rPr kumimoji="1" lang="en-US" altLang="ja-JP" sz="1400" b="1" dirty="0" smtClean="0">
                <a:latin typeface="メイリオ"/>
                <a:ea typeface="メイリオ"/>
                <a:cs typeface="メイリオ"/>
              </a:rPr>
              <a:t>RED</a:t>
            </a:r>
            <a:r>
              <a:rPr kumimoji="1" lang="ja-JP" altLang="en-US" sz="1400" b="1" dirty="0" smtClean="0">
                <a:latin typeface="メイリオ"/>
                <a:ea typeface="メイリオ"/>
                <a:cs typeface="メイリオ"/>
              </a:rPr>
              <a:t>のフロー例</a:t>
            </a:r>
            <a:endParaRPr lang="ja-JP" altLang="en-US" sz="1400" b="1" dirty="0">
              <a:latin typeface="メイリオ"/>
              <a:ea typeface="メイリオ"/>
              <a:cs typeface="メイリオ"/>
            </a:endParaRPr>
          </a:p>
        </p:txBody>
      </p:sp>
      <p:sp>
        <p:nvSpPr>
          <p:cNvPr id="6" name="角丸四角形吹き出し 5"/>
          <p:cNvSpPr/>
          <p:nvPr/>
        </p:nvSpPr>
        <p:spPr bwMode="auto">
          <a:xfrm>
            <a:off x="203200" y="5499100"/>
            <a:ext cx="1790700" cy="431800"/>
          </a:xfrm>
          <a:prstGeom prst="wedgeRoundRectCallout">
            <a:avLst>
              <a:gd name="adj1" fmla="val -4610"/>
              <a:gd name="adj2" fmla="val -205320"/>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センサー</a:t>
            </a:r>
            <a:r>
              <a:rPr kumimoji="0" lang="ja-JP" altLang="en-US" sz="1000" b="1" i="0" u="none" strike="noStrike" cap="none" normalizeH="0" baseline="0" dirty="0" smtClean="0">
                <a:ln>
                  <a:noFill/>
                </a:ln>
                <a:solidFill>
                  <a:schemeClr val="tx1"/>
                </a:solidFill>
                <a:effectLst/>
                <a:latin typeface="メイリオ"/>
                <a:ea typeface="メイリオ"/>
              </a:rPr>
              <a:t>入力データノード</a:t>
            </a:r>
            <a:endParaRPr kumimoji="0" lang="en-US" altLang="ja-JP" sz="1000" b="1"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(MQTT</a:t>
            </a:r>
            <a:r>
              <a:rPr kumimoji="0" lang="ja-JP" altLang="en-US" sz="1000" b="0" i="0" u="none" strike="noStrike" cap="none" normalizeH="0" baseline="0" dirty="0" smtClean="0">
                <a:ln>
                  <a:noFill/>
                </a:ln>
                <a:solidFill>
                  <a:schemeClr val="tx1"/>
                </a:solidFill>
                <a:effectLst/>
                <a:latin typeface="メイリオ"/>
                <a:ea typeface="メイリオ"/>
              </a:rPr>
              <a:t>サブスクライバ</a:t>
            </a:r>
            <a:r>
              <a:rPr kumimoji="0" lang="en-US" altLang="ja-JP" sz="1000" b="0" i="0" u="none" strike="noStrike" cap="none" normalizeH="0" baseline="0" dirty="0" smtClean="0">
                <a:ln>
                  <a:noFill/>
                </a:ln>
                <a:solidFill>
                  <a:schemeClr val="tx1"/>
                </a:solidFill>
                <a:effectLst/>
                <a:latin typeface="メイリオ"/>
                <a:ea typeface="メイリオ"/>
              </a:rPr>
              <a:t>)</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7" name="角丸四角形吹き出し 6"/>
          <p:cNvSpPr/>
          <p:nvPr/>
        </p:nvSpPr>
        <p:spPr bwMode="auto">
          <a:xfrm>
            <a:off x="3886200" y="5359400"/>
            <a:ext cx="1892300" cy="6477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JavaScript</a:t>
            </a:r>
            <a:r>
              <a:rPr lang="ja-JP" altLang="en-US" sz="1000" b="1" dirty="0" smtClean="0">
                <a:latin typeface="メイリオ"/>
                <a:ea typeface="メイリオ"/>
              </a:rPr>
              <a:t>処理ノード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センサーデータにタイムスタンプを付加</a:t>
            </a:r>
            <a:r>
              <a:rPr kumimoji="0" lang="en-US" altLang="ja-JP" sz="1000" b="0" i="0" u="none" strike="noStrike" cap="none" normalizeH="0" baseline="0" dirty="0" smtClean="0">
                <a:ln>
                  <a:noFill/>
                </a:ln>
                <a:solidFill>
                  <a:schemeClr val="tx1"/>
                </a:solidFill>
                <a:effectLst/>
                <a:latin typeface="メイリオ"/>
                <a:ea typeface="メイリオ"/>
              </a:rPr>
              <a:t>)</a:t>
            </a:r>
          </a:p>
        </p:txBody>
      </p:sp>
      <p:sp>
        <p:nvSpPr>
          <p:cNvPr id="8" name="角丸四角形吹き出し 7"/>
          <p:cNvSpPr/>
          <p:nvPr/>
        </p:nvSpPr>
        <p:spPr bwMode="auto">
          <a:xfrm>
            <a:off x="5867400" y="5359400"/>
            <a:ext cx="2349500" cy="6604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メイリオ"/>
                <a:ea typeface="メイリオ"/>
              </a:rPr>
              <a:t>Cloudant</a:t>
            </a:r>
            <a:r>
              <a:rPr lang="ja-JP" altLang="en-US" sz="1000" b="1" dirty="0" smtClean="0">
                <a:latin typeface="メイリオ"/>
                <a:ea typeface="メイリオ"/>
              </a:rPr>
              <a:t>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センサーデータを</a:t>
            </a:r>
            <a:r>
              <a:rPr kumimoji="0" lang="en-US" altLang="ja-JP" sz="1000" b="0" i="0" u="none" strike="noStrike" cap="none" normalizeH="0" baseline="0" dirty="0" err="1" smtClean="0">
                <a:ln>
                  <a:noFill/>
                </a:ln>
                <a:solidFill>
                  <a:schemeClr val="tx1"/>
                </a:solidFill>
                <a:effectLst/>
                <a:latin typeface="メイリオ"/>
                <a:ea typeface="メイリオ"/>
              </a:rPr>
              <a:t>Cloudant</a:t>
            </a:r>
            <a:r>
              <a:rPr kumimoji="0" lang="ja-JP" altLang="en-US" sz="1000" b="0" i="0" u="none" strike="noStrike" cap="none" normalizeH="0" baseline="0" dirty="0" smtClean="0">
                <a:ln>
                  <a:noFill/>
                </a:ln>
                <a:solidFill>
                  <a:schemeClr val="tx1"/>
                </a:solidFill>
                <a:effectLst/>
                <a:latin typeface="メイリオ"/>
                <a:ea typeface="メイリオ"/>
              </a:rPr>
              <a:t>に保存</a:t>
            </a:r>
            <a:r>
              <a:rPr kumimoji="0" lang="en-US" altLang="ja-JP" sz="1000" b="0" i="0" u="none" strike="noStrike" cap="none" normalizeH="0" baseline="0" dirty="0" smtClean="0">
                <a:ln>
                  <a:noFill/>
                </a:ln>
                <a:solidFill>
                  <a:schemeClr val="tx1"/>
                </a:solidFill>
                <a:effectLst/>
                <a:latin typeface="メイリオ"/>
                <a:ea typeface="メイリオ"/>
              </a:rPr>
              <a:t>)</a:t>
            </a:r>
          </a:p>
        </p:txBody>
      </p:sp>
      <p:pic>
        <p:nvPicPr>
          <p:cNvPr id="9" name="図 8"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600" y="685800"/>
            <a:ext cx="628650" cy="660400"/>
          </a:xfrm>
          <a:prstGeom prst="rect">
            <a:avLst/>
          </a:prstGeom>
        </p:spPr>
      </p:pic>
      <p:sp>
        <p:nvSpPr>
          <p:cNvPr id="12" name="角丸四角形吹き出し 11"/>
          <p:cNvSpPr/>
          <p:nvPr/>
        </p:nvSpPr>
        <p:spPr bwMode="auto">
          <a:xfrm>
            <a:off x="2146300" y="5473700"/>
            <a:ext cx="1574800" cy="431800"/>
          </a:xfrm>
          <a:prstGeom prst="wedgeRoundRectCallout">
            <a:avLst>
              <a:gd name="adj1" fmla="val -5023"/>
              <a:gd name="adj2" fmla="val -184732"/>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メイリオ"/>
                <a:ea typeface="メイリオ"/>
              </a:rPr>
              <a:t>毎秒到着するデータを</a:t>
            </a:r>
            <a:endParaRPr kumimoji="0" lang="en-US" altLang="ja-JP" sz="1000" b="0"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ja-JP" sz="1000" dirty="0" smtClean="0">
                <a:latin typeface="メイリオ"/>
                <a:ea typeface="メイリオ"/>
              </a:rPr>
              <a:t>5</a:t>
            </a:r>
            <a:r>
              <a:rPr lang="ja-JP" altLang="en-US" sz="1000" dirty="0" smtClean="0">
                <a:latin typeface="メイリオ"/>
                <a:ea typeface="メイリオ"/>
              </a:rPr>
              <a:t>秒に１回に間引く</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2594160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rnd" cmpd="sng" algn="ctr">
          <a:solidFill>
            <a:schemeClr val="tx1"/>
          </a:solidFill>
          <a:prstDash val="solid"/>
          <a:round/>
          <a:headEnd type="none" w="sm" len="sm"/>
          <a:tailEnd type="none" w="sm" len="sm"/>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000" b="0" i="0" u="none" strike="noStrike" cap="none" normalizeH="0" baseline="0" dirty="0" smtClean="0">
            <a:ln>
              <a:noFill/>
            </a:ln>
            <a:solidFill>
              <a:schemeClr val="tx1"/>
            </a:solidFill>
            <a:effectLst/>
            <a:latin typeface="メイリオ"/>
            <a:ea typeface="メイリオ"/>
          </a:defRPr>
        </a:defPPr>
      </a:lstStyle>
    </a:spDef>
    <a:lnDef>
      <a:spPr bwMode="auto">
        <a:xfrm>
          <a:off x="0" y="0"/>
          <a:ext cx="1" cy="1"/>
        </a:xfrm>
        <a:custGeom>
          <a:avLst/>
          <a:gdLst/>
          <a:ahLst/>
          <a:cxnLst/>
          <a:rect l="0" t="0" r="0" b="0"/>
          <a:pathLst/>
        </a:cu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ja-JP" alt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8753</TotalTime>
  <Words>1375</Words>
  <Application>Microsoft Macintosh PowerPoint</Application>
  <PresentationFormat>画面に合わせる (4:3)</PresentationFormat>
  <Paragraphs>396</Paragraphs>
  <Slides>20</Slides>
  <Notes>0</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10 September 2009</vt:lpstr>
      <vt:lpstr> Bluemixを活用したIoT基盤構成サンプル     </vt:lpstr>
      <vt:lpstr>IoT クラウド基盤の構成要素</vt:lpstr>
      <vt:lpstr>全体概念図</vt:lpstr>
      <vt:lpstr>(1) IOT Platform (Internet of Things Platform) </vt:lpstr>
      <vt:lpstr>(1) IOT Platform (Internet of Things Platform) </vt:lpstr>
      <vt:lpstr>(1) IOT Platform (Internet of Things Platform) </vt:lpstr>
      <vt:lpstr>PowerPoint プレゼンテーション</vt:lpstr>
      <vt:lpstr>(2) Node-RED</vt:lpstr>
      <vt:lpstr>(2) Node-RED</vt:lpstr>
      <vt:lpstr>(3) Cloudant </vt:lpstr>
      <vt:lpstr>(3) Cloudant </vt:lpstr>
      <vt:lpstr>(4) dashDB</vt:lpstr>
      <vt:lpstr>(4) dashDB</vt:lpstr>
      <vt:lpstr>(参考) SPSS Modeler</vt:lpstr>
      <vt:lpstr>(参考) SPSS Modeler (PC側ソフト)</vt:lpstr>
      <vt:lpstr>(5) Predictive Analytics</vt:lpstr>
      <vt:lpstr>(5)Predictive Analytics </vt:lpstr>
      <vt:lpstr>(5)Predictive Analytics </vt:lpstr>
      <vt:lpstr>(5)Predictive Analytics </vt:lpstr>
      <vt:lpstr>(備考) RStudio</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makaishi</dc:creator>
  <cp:lastModifiedBy>赤石 雅典</cp:lastModifiedBy>
  <cp:revision>602</cp:revision>
  <cp:lastPrinted>2016-06-07T00:19:26Z</cp:lastPrinted>
  <dcterms:created xsi:type="dcterms:W3CDTF">2004-10-30T01:29:06Z</dcterms:created>
  <dcterms:modified xsi:type="dcterms:W3CDTF">2016-06-15T09:17:11Z</dcterms:modified>
</cp:coreProperties>
</file>