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99" r:id="rId2"/>
    <p:sldId id="415" r:id="rId3"/>
    <p:sldId id="416" r:id="rId4"/>
    <p:sldId id="417" r:id="rId5"/>
    <p:sldId id="418" r:id="rId6"/>
    <p:sldId id="419" r:id="rId7"/>
    <p:sldId id="420" r:id="rId8"/>
    <p:sldId id="421" r:id="rId9"/>
  </p:sldIdLst>
  <p:sldSz cx="9144000" cy="6858000" type="screen4x3"/>
  <p:notesSz cx="6735763" cy="9866313"/>
  <p:defaultTextStyle>
    <a:defPPr>
      <a:defRPr lang="ja-JP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ED"/>
    <a:srgbClr val="AAC7FF"/>
    <a:srgbClr val="FFE6B2"/>
    <a:srgbClr val="CBFFF2"/>
    <a:srgbClr val="CAFFF5"/>
    <a:srgbClr val="FFF0A6"/>
    <a:srgbClr val="FF3300"/>
    <a:srgbClr val="99FF66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40" autoAdjust="0"/>
  </p:normalViewPr>
  <p:slideViewPr>
    <p:cSldViewPr snapToGrid="0">
      <p:cViewPr>
        <p:scale>
          <a:sx n="100" d="100"/>
          <a:sy n="100" d="100"/>
        </p:scale>
        <p:origin x="-102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140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algn="l" defTabSz="904875" eaLnBrk="1" hangingPunct="1">
              <a:defRPr kumimoji="1"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defTabSz="904875" eaLnBrk="1" hangingPunct="1">
              <a:defRPr kumimoji="1"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algn="l" defTabSz="904875" eaLnBrk="1" hangingPunct="1">
              <a:defRPr kumimoji="1"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defTabSz="904875" eaLnBrk="1" hangingPunct="1">
              <a:defRPr kumimoji="1" sz="1200"/>
            </a:lvl1pPr>
          </a:lstStyle>
          <a:p>
            <a:pPr>
              <a:defRPr/>
            </a:pPr>
            <a:fld id="{48F171A8-82F6-3A4F-9E75-A96AA8A5C5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008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algn="l" defTabSz="904875" eaLnBrk="1" hangingPunct="1">
              <a:defRPr kumimoji="1"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>
            <a:lvl1pPr defTabSz="904875" eaLnBrk="1" hangingPunct="1">
              <a:defRPr kumimoji="1"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algn="l" defTabSz="904875" eaLnBrk="1" hangingPunct="1">
              <a:defRPr kumimoji="1"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44" tIns="45272" rIns="90544" bIns="45272" numCol="1" anchor="b" anchorCtr="0" compatLnSpc="1">
            <a:prstTxWarp prst="textNoShape">
              <a:avLst/>
            </a:prstTxWarp>
          </a:bodyPr>
          <a:lstStyle>
            <a:lvl1pPr defTabSz="904875" eaLnBrk="1" hangingPunct="1">
              <a:defRPr kumimoji="1" sz="1200"/>
            </a:lvl1pPr>
          </a:lstStyle>
          <a:p>
            <a:pPr>
              <a:defRPr/>
            </a:pPr>
            <a:fld id="{881C15AD-7BBE-7F4C-9820-06BC7541CF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7099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wind turbines with blue sky and mountains in background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"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7104346" y="6553964"/>
            <a:ext cx="1857092" cy="1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ja-JP" sz="1000" dirty="0">
                <a:latin typeface="メイリオ"/>
                <a:ea typeface="メイリオ"/>
              </a:rPr>
              <a:t>© </a:t>
            </a:r>
            <a:r>
              <a:rPr lang="en-US" altLang="ja-JP" sz="1000" dirty="0" smtClean="0">
                <a:latin typeface="メイリオ"/>
                <a:ea typeface="メイリオ"/>
              </a:rPr>
              <a:t>2016 </a:t>
            </a:r>
            <a:r>
              <a:rPr lang="en-US" altLang="ja-JP" sz="1000" dirty="0">
                <a:latin typeface="メイリオ"/>
                <a:ea typeface="メイリオ"/>
              </a:rPr>
              <a:t>IBM Corporation</a:t>
            </a:r>
          </a:p>
        </p:txBody>
      </p:sp>
      <p:pic>
        <p:nvPicPr>
          <p:cNvPr id="6" name="Picture 7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671 w 2880"/>
                <a:gd name="T5" fmla="*/ 288 h 288"/>
                <a:gd name="T6" fmla="*/ 2631 w 2880"/>
                <a:gd name="T7" fmla="*/ 256 h 288"/>
                <a:gd name="T8" fmla="*/ 2466 w 2880"/>
                <a:gd name="T9" fmla="*/ 134 h 288"/>
                <a:gd name="T10" fmla="*/ 2254 w 2880"/>
                <a:gd name="T11" fmla="*/ 46 h 288"/>
                <a:gd name="T12" fmla="*/ 2069 w 2880"/>
                <a:gd name="T13" fmla="*/ 10 h 288"/>
                <a:gd name="T14" fmla="*/ 1959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0 h 290"/>
                <a:gd name="T4" fmla="*/ 2962 w 3194"/>
                <a:gd name="T5" fmla="*/ 302 h 290"/>
                <a:gd name="T6" fmla="*/ 2956 w 3194"/>
                <a:gd name="T7" fmla="*/ 268 h 290"/>
                <a:gd name="T8" fmla="*/ 2930 w 3194"/>
                <a:gd name="T9" fmla="*/ 158 h 290"/>
                <a:gd name="T10" fmla="*/ 2892 w 3194"/>
                <a:gd name="T11" fmla="*/ 34 h 290"/>
                <a:gd name="T12" fmla="*/ 2878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07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  <a:latin typeface="メイリオ"/>
                <a:ea typeface="メイリオ"/>
              </a:defRPr>
            </a:lvl1pPr>
          </a:lstStyle>
          <a:p>
            <a:pPr lvl="0"/>
            <a:r>
              <a:rPr lang="en-US" altLang="ja-JP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13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EBBFA-BC95-F844-A8D1-1272535919E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19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9D6C0-AF02-C747-B971-33D83FDAF2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49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C16B3-92C9-6347-9220-CA4437C457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54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BF32-2EC9-4640-A56F-AB6ACE7977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64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51B45-9476-5542-8649-639B17D156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70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1BE9-3E01-5944-98B5-B545C2147F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154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0632-4846-EA4C-B813-0555924AE0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17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681A2-287E-4B49-B08A-10CE6EA063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112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5DDE-1F6B-8A42-9EDA-0CAC4C31CC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54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72157-0EC5-D840-BE4C-42A1B2C04D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5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892314"/>
            <a:ext cx="8686800" cy="546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487717" y="6537324"/>
            <a:ext cx="1473721" cy="19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ja-JP" sz="800" dirty="0">
                <a:latin typeface="メイリオ"/>
                <a:ea typeface="メイリオ"/>
              </a:rPr>
              <a:t>© </a:t>
            </a:r>
            <a:r>
              <a:rPr lang="en-US" altLang="ja-JP" sz="800" dirty="0" smtClean="0">
                <a:latin typeface="メイリオ"/>
                <a:ea typeface="メイリオ"/>
              </a:rPr>
              <a:t>2016 </a:t>
            </a:r>
            <a:r>
              <a:rPr lang="en-US" altLang="ja-JP" sz="800" dirty="0">
                <a:latin typeface="メイリオ"/>
                <a:ea typeface="メイリオ"/>
              </a:rPr>
              <a:t>IBM Corporation</a:t>
            </a:r>
            <a:endParaRPr lang="en-US" altLang="ja-JP" sz="1800" dirty="0">
              <a:latin typeface="メイリオ"/>
              <a:ea typeface="メイリオ"/>
            </a:endParaRP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2" y="6501378"/>
            <a:ext cx="56021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メイリオ"/>
                <a:ea typeface="メイリオ"/>
                <a:cs typeface="Arial" charset="0"/>
              </a:defRPr>
            </a:lvl1pPr>
          </a:lstStyle>
          <a:p>
            <a:pPr>
              <a:defRPr/>
            </a:pPr>
            <a:fld id="{FD2F46B1-A510-D140-9276-BFE8FF808DA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0" name="Picture 8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38409"/>
            <a:ext cx="8686800" cy="44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メイリオ"/>
          <a:ea typeface="メイリオ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ＭＳ Ｐゴシック" charset="-128"/>
          <a:ea typeface="ＭＳ Ｐゴシック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ＭＳ Ｐゴシック" charset="-128"/>
          <a:ea typeface="ＭＳ Ｐゴシック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ＭＳ Ｐゴシック" charset="-128"/>
          <a:ea typeface="ＭＳ Ｐゴシック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ＭＳ Ｐゴシック" charset="-128"/>
          <a:ea typeface="ＭＳ Ｐゴシック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ＭＳ Ｐゴシック" charset="-128"/>
          <a:ea typeface="ＭＳ Ｐゴシック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ＭＳ Ｐゴシック" charset="-128"/>
          <a:ea typeface="ＭＳ Ｐゴシック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ＭＳ Ｐゴシック" charset="-128"/>
          <a:ea typeface="ＭＳ Ｐゴシック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ＭＳ Ｐゴシック" charset="-128"/>
          <a:ea typeface="ＭＳ Ｐゴシック" charset="-128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kumimoji="1" sz="1600">
          <a:solidFill>
            <a:schemeClr val="tx1"/>
          </a:solidFill>
          <a:latin typeface="メイリオ"/>
          <a:ea typeface="メイリオ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600">
          <a:solidFill>
            <a:schemeClr val="tx1"/>
          </a:solidFill>
          <a:latin typeface="メイリオ"/>
          <a:ea typeface="メイリオ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メイリオ"/>
          <a:ea typeface="メイリオ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kumimoji="1" sz="1600">
          <a:solidFill>
            <a:schemeClr val="bg1"/>
          </a:solidFill>
          <a:latin typeface="Arial" charset="0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kumimoji="1" sz="1600">
          <a:solidFill>
            <a:schemeClr val="bg1"/>
          </a:solidFill>
          <a:latin typeface="Arial" charset="0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3225800" y="789055"/>
            <a:ext cx="5236815" cy="5634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latin typeface="メイリオ"/>
                <a:ea typeface="メイリオ"/>
              </a:rPr>
              <a:t>Bluemix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全体概念図</a:t>
            </a:r>
            <a:endParaRPr kumimoji="1" lang="ja-JP" altLang="en-US" dirty="0"/>
          </a:p>
        </p:txBody>
      </p:sp>
      <p:pic>
        <p:nvPicPr>
          <p:cNvPr id="5" name="Picture 2" descr="http://cfnewsads.thomasnet.com/images/large/818/818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1" y="1626892"/>
            <a:ext cx="644633" cy="8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33918" y="2405118"/>
            <a:ext cx="131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機器・センサー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3500" y="1498600"/>
            <a:ext cx="1092199" cy="10541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クライアント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プログラム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smtClean="0">
                <a:latin typeface="メイリオ"/>
                <a:ea typeface="メイリオ"/>
              </a:rPr>
              <a:t>(</a:t>
            </a:r>
            <a:r>
              <a:rPr lang="ja-JP" altLang="en-US" sz="900" b="1" dirty="0" smtClean="0">
                <a:latin typeface="メイリオ"/>
                <a:ea typeface="メイリオ"/>
              </a:rPr>
              <a:t>お客様が開発</a:t>
            </a:r>
            <a:r>
              <a:rPr lang="en-US" altLang="ja-JP" sz="9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>
                <a:latin typeface="メイリオ"/>
                <a:ea typeface="メイリオ"/>
              </a:rPr>
              <a:t>(</a:t>
            </a: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MQTT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 </a:t>
            </a:r>
            <a:r>
              <a:rPr kumimoji="0" lang="ja-JP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サブスクライバ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)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" name="直線コネクタ 8"/>
          <p:cNvCxnSpPr>
            <a:stCxn id="5" idx="3"/>
            <a:endCxn id="7" idx="1"/>
          </p:cNvCxnSpPr>
          <p:nvPr/>
        </p:nvCxnSpPr>
        <p:spPr bwMode="auto">
          <a:xfrm flipV="1">
            <a:off x="1084664" y="2025650"/>
            <a:ext cx="248836" cy="1206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3352800" y="1597945"/>
            <a:ext cx="1536700" cy="878555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(1) IOT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Platform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14" name="直線コネクタ 13"/>
          <p:cNvCxnSpPr>
            <a:stCxn id="7" idx="3"/>
            <a:endCxn id="13" idx="1"/>
          </p:cNvCxnSpPr>
          <p:nvPr/>
        </p:nvCxnSpPr>
        <p:spPr bwMode="auto">
          <a:xfrm>
            <a:off x="2425699" y="2025650"/>
            <a:ext cx="927101" cy="1157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6"/>
          <p:cNvSpPr txBox="1"/>
          <p:nvPr/>
        </p:nvSpPr>
        <p:spPr>
          <a:xfrm>
            <a:off x="2514669" y="20051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67299" y="1294544"/>
            <a:ext cx="3033311" cy="2145244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(2) Node-RED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247714" y="389253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(3)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Cloudant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63377" y="522740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(4)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dashDB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3498" y="3896989"/>
            <a:ext cx="1998202" cy="763911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(5)Predictive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Analytics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93800" y="5067300"/>
            <a:ext cx="1571695" cy="10414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SPSS</a:t>
            </a:r>
            <a:br>
              <a:rPr lang="en-US" altLang="ja-JP" sz="1200" b="1" dirty="0" smtClean="0">
                <a:latin typeface="メイリオ"/>
                <a:ea typeface="メイリオ"/>
              </a:rPr>
            </a:br>
            <a:r>
              <a:rPr lang="en-US" altLang="ja-JP" sz="1200" b="1" dirty="0" smtClean="0">
                <a:latin typeface="メイリオ"/>
                <a:ea typeface="メイリオ"/>
              </a:rPr>
              <a:t>Modeler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421214" y="3888083"/>
            <a:ext cx="101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 API</a:t>
            </a: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3987800" y="4114800"/>
            <a:ext cx="1968500" cy="127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円柱 35"/>
          <p:cNvSpPr/>
          <p:nvPr/>
        </p:nvSpPr>
        <p:spPr bwMode="auto">
          <a:xfrm>
            <a:off x="6375400" y="41783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7" name="円柱 36"/>
          <p:cNvSpPr/>
          <p:nvPr/>
        </p:nvSpPr>
        <p:spPr bwMode="auto">
          <a:xfrm>
            <a:off x="6388100" y="54864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6356350" y="346710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362700" y="474345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6794569" y="4748373"/>
            <a:ext cx="12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複製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( Warehousing)</a:t>
            </a:r>
          </a:p>
        </p:txBody>
      </p:sp>
      <p:cxnSp>
        <p:nvCxnSpPr>
          <p:cNvPr id="41" name="直線コネクタ 40"/>
          <p:cNvCxnSpPr>
            <a:stCxn id="23" idx="1"/>
            <a:endCxn id="26" idx="3"/>
          </p:cNvCxnSpPr>
          <p:nvPr/>
        </p:nvCxnSpPr>
        <p:spPr bwMode="auto">
          <a:xfrm flipH="1" flipV="1">
            <a:off x="2765495" y="5588000"/>
            <a:ext cx="3497882" cy="41811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6" idx="3"/>
            <a:endCxn id="24" idx="1"/>
          </p:cNvCxnSpPr>
          <p:nvPr/>
        </p:nvCxnSpPr>
        <p:spPr bwMode="auto">
          <a:xfrm flipV="1">
            <a:off x="2765495" y="4278945"/>
            <a:ext cx="1218003" cy="130905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6"/>
          <p:cNvSpPr txBox="1"/>
          <p:nvPr/>
        </p:nvSpPr>
        <p:spPr>
          <a:xfrm>
            <a:off x="3797369" y="57135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分析用データ取得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3060769" y="4659473"/>
            <a:ext cx="118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モデル情報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のアップロード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6" name="図 55" descr="スクリーンショット 2016-05-30 11.0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768600"/>
            <a:ext cx="628650" cy="660400"/>
          </a:xfrm>
          <a:prstGeom prst="rect">
            <a:avLst/>
          </a:prstGeom>
        </p:spPr>
      </p:pic>
      <p:pic>
        <p:nvPicPr>
          <p:cNvPr id="57" name="図 56" descr="スクリーンショット 2016-05-30 10.5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4267201"/>
            <a:ext cx="490347" cy="431673"/>
          </a:xfrm>
          <a:prstGeom prst="rect">
            <a:avLst/>
          </a:prstGeom>
        </p:spPr>
      </p:pic>
      <p:pic>
        <p:nvPicPr>
          <p:cNvPr id="58" name="図 57" descr="スクリーンショット 2016-05-30 10.5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5588001"/>
            <a:ext cx="452628" cy="448437"/>
          </a:xfrm>
          <a:prstGeom prst="rect">
            <a:avLst/>
          </a:prstGeom>
        </p:spPr>
      </p:pic>
      <p:pic>
        <p:nvPicPr>
          <p:cNvPr id="63" name="図 62" descr="スクリーンショット 2016-05-30 11.00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32001"/>
            <a:ext cx="511302" cy="448437"/>
          </a:xfrm>
          <a:prstGeom prst="rect">
            <a:avLst/>
          </a:prstGeom>
        </p:spPr>
      </p:pic>
      <p:pic>
        <p:nvPicPr>
          <p:cNvPr id="69" name="図 68" descr="スクリーンショット 2016-05-30 10.59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229100"/>
            <a:ext cx="465201" cy="452628"/>
          </a:xfrm>
          <a:prstGeom prst="rect">
            <a:avLst/>
          </a:prstGeom>
        </p:spPr>
      </p:pic>
      <p:pic>
        <p:nvPicPr>
          <p:cNvPr id="71" name="Picture 3" descr="SilverHookModeling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5499100"/>
            <a:ext cx="1550324" cy="723207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 bwMode="auto">
          <a:xfrm>
            <a:off x="5422900" y="1816100"/>
            <a:ext cx="5969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IOT Node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330950" y="2882900"/>
            <a:ext cx="787400" cy="4064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err="1" smtClean="0">
                <a:latin typeface="メイリオ"/>
                <a:ea typeface="メイリオ"/>
              </a:rPr>
              <a:t>Cloudant</a:t>
            </a:r>
            <a:endParaRPr lang="en-US" altLang="ja-JP" sz="900" b="1" dirty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Node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75" name="直線コネクタ 74"/>
          <p:cNvCxnSpPr>
            <a:stCxn id="13" idx="3"/>
            <a:endCxn id="73" idx="1"/>
          </p:cNvCxnSpPr>
          <p:nvPr/>
        </p:nvCxnSpPr>
        <p:spPr bwMode="auto">
          <a:xfrm>
            <a:off x="4889500" y="2037223"/>
            <a:ext cx="533400" cy="1127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6"/>
          <p:cNvSpPr txBox="1"/>
          <p:nvPr/>
        </p:nvSpPr>
        <p:spPr>
          <a:xfrm>
            <a:off x="4800669" y="20305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6394450" y="1816100"/>
            <a:ext cx="6604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加工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80" name="直線コネクタ 79"/>
          <p:cNvCxnSpPr>
            <a:stCxn id="73" idx="3"/>
            <a:endCxn id="79" idx="1"/>
          </p:cNvCxnSpPr>
          <p:nvPr/>
        </p:nvCxnSpPr>
        <p:spPr bwMode="auto">
          <a:xfrm>
            <a:off x="6019800" y="2038350"/>
            <a:ext cx="374650" cy="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79" idx="2"/>
            <a:endCxn id="74" idx="0"/>
          </p:cNvCxnSpPr>
          <p:nvPr/>
        </p:nvCxnSpPr>
        <p:spPr bwMode="auto">
          <a:xfrm>
            <a:off x="6724650" y="2260600"/>
            <a:ext cx="0" cy="6223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6"/>
          <p:cNvSpPr txBox="1"/>
          <p:nvPr/>
        </p:nvSpPr>
        <p:spPr>
          <a:xfrm>
            <a:off x="6756469" y="3516473"/>
            <a:ext cx="1257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データ一次保存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219700" y="2654300"/>
            <a:ext cx="1003300" cy="6477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リアルタイム分析</a:t>
            </a:r>
            <a:endParaRPr lang="en-US" altLang="ja-JP" sz="10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b="1" dirty="0" smtClean="0">
                <a:latin typeface="メイリオ"/>
                <a:ea typeface="メイリオ"/>
              </a:rPr>
              <a:t>(API</a:t>
            </a:r>
            <a:r>
              <a:rPr lang="ja-JP" altLang="en-US" sz="1000" b="1" dirty="0" smtClean="0">
                <a:latin typeface="メイリオ"/>
                <a:ea typeface="メイリオ"/>
              </a:rPr>
              <a:t>呼出</a:t>
            </a:r>
            <a:r>
              <a:rPr lang="en-US" altLang="ja-JP" sz="10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flipH="1">
            <a:off x="6159500" y="2254250"/>
            <a:ext cx="355600" cy="37465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90" idx="1"/>
            <a:endCxn id="3" idx="3"/>
          </p:cNvCxnSpPr>
          <p:nvPr/>
        </p:nvCxnSpPr>
        <p:spPr bwMode="auto">
          <a:xfrm flipH="1">
            <a:off x="2733041" y="2978150"/>
            <a:ext cx="2486659" cy="90424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6"/>
          <p:cNvSpPr txBox="1"/>
          <p:nvPr/>
        </p:nvSpPr>
        <p:spPr>
          <a:xfrm>
            <a:off x="3492569" y="13574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 Broker</a:t>
            </a:r>
          </a:p>
        </p:txBody>
      </p:sp>
      <p:cxnSp>
        <p:nvCxnSpPr>
          <p:cNvPr id="100" name="直線コネクタ 99"/>
          <p:cNvCxnSpPr>
            <a:stCxn id="90" idx="2"/>
            <a:endCxn id="28" idx="0"/>
          </p:cNvCxnSpPr>
          <p:nvPr/>
        </p:nvCxnSpPr>
        <p:spPr bwMode="auto">
          <a:xfrm flipH="1">
            <a:off x="4929301" y="3302000"/>
            <a:ext cx="792049" cy="58608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Box 6"/>
          <p:cNvSpPr txBox="1"/>
          <p:nvPr/>
        </p:nvSpPr>
        <p:spPr>
          <a:xfrm>
            <a:off x="3060769" y="30846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分析結果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表示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0" name="Picture 34" descr="MC900433944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76814"/>
            <a:ext cx="663002" cy="61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6"/>
          <p:cNvSpPr txBox="1"/>
          <p:nvPr/>
        </p:nvSpPr>
        <p:spPr>
          <a:xfrm>
            <a:off x="139701" y="560070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分析者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スクリーンショット 2016-06-02 13.21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149600"/>
            <a:ext cx="2237740" cy="146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4" descr="icon-clement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42" y="5781789"/>
            <a:ext cx="483057" cy="4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87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3225800" y="789055"/>
            <a:ext cx="5236815" cy="5634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latin typeface="メイリオ"/>
                <a:ea typeface="メイリオ"/>
              </a:rPr>
              <a:t>Bluemix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(1) IOT Platform (Internet of Things Platform) </a:t>
            </a:r>
            <a:endParaRPr kumimoji="1" lang="ja-JP" altLang="en-US" dirty="0"/>
          </a:p>
        </p:txBody>
      </p:sp>
      <p:pic>
        <p:nvPicPr>
          <p:cNvPr id="5" name="Picture 2" descr="http://cfnewsads.thomasnet.com/images/large/818/818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1" y="1626892"/>
            <a:ext cx="644633" cy="8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33918" y="2405118"/>
            <a:ext cx="131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機器・センサー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3500" y="1498600"/>
            <a:ext cx="1092199" cy="10541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クライアント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プログラム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smtClean="0">
                <a:latin typeface="メイリオ"/>
                <a:ea typeface="メイリオ"/>
              </a:rPr>
              <a:t>(</a:t>
            </a:r>
            <a:r>
              <a:rPr lang="ja-JP" altLang="en-US" sz="900" b="1" dirty="0" smtClean="0">
                <a:latin typeface="メイリオ"/>
                <a:ea typeface="メイリオ"/>
              </a:rPr>
              <a:t>お客様が開発</a:t>
            </a:r>
            <a:r>
              <a:rPr lang="en-US" altLang="ja-JP" sz="9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>
                <a:latin typeface="メイリオ"/>
                <a:ea typeface="メイリオ"/>
              </a:rPr>
              <a:t>(</a:t>
            </a: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MQTT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 </a:t>
            </a:r>
            <a:r>
              <a:rPr kumimoji="0" lang="ja-JP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サブスクライバ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)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" name="直線コネクタ 8"/>
          <p:cNvCxnSpPr>
            <a:stCxn id="5" idx="3"/>
            <a:endCxn id="7" idx="1"/>
          </p:cNvCxnSpPr>
          <p:nvPr/>
        </p:nvCxnSpPr>
        <p:spPr bwMode="auto">
          <a:xfrm flipV="1">
            <a:off x="1084664" y="2025650"/>
            <a:ext cx="248836" cy="1206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3352800" y="1597945"/>
            <a:ext cx="1536700" cy="878555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(1) IOT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Platform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14" name="直線コネクタ 13"/>
          <p:cNvCxnSpPr>
            <a:stCxn id="7" idx="3"/>
            <a:endCxn id="13" idx="1"/>
          </p:cNvCxnSpPr>
          <p:nvPr/>
        </p:nvCxnSpPr>
        <p:spPr bwMode="auto">
          <a:xfrm>
            <a:off x="2425699" y="2025650"/>
            <a:ext cx="927101" cy="1157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6"/>
          <p:cNvSpPr txBox="1"/>
          <p:nvPr/>
        </p:nvSpPr>
        <p:spPr>
          <a:xfrm>
            <a:off x="2514669" y="20051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67299" y="1294544"/>
            <a:ext cx="3033311" cy="2145244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(2) Node-RED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247714" y="389253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(3)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Cloudant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63377" y="522740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(4)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dashDB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3498" y="3896989"/>
            <a:ext cx="1998202" cy="763911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(5)Predictive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Analytics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93800" y="5067300"/>
            <a:ext cx="1571695" cy="10414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SPSS</a:t>
            </a:r>
            <a:br>
              <a:rPr lang="en-US" altLang="ja-JP" sz="1200" b="1" dirty="0" smtClean="0">
                <a:latin typeface="メイリオ"/>
                <a:ea typeface="メイリオ"/>
              </a:rPr>
            </a:br>
            <a:r>
              <a:rPr lang="en-US" altLang="ja-JP" sz="1200" b="1" dirty="0" smtClean="0">
                <a:latin typeface="メイリオ"/>
                <a:ea typeface="メイリオ"/>
              </a:rPr>
              <a:t>Modeler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421214" y="3888083"/>
            <a:ext cx="101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 API</a:t>
            </a: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3987800" y="4114800"/>
            <a:ext cx="1968500" cy="127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円柱 35"/>
          <p:cNvSpPr/>
          <p:nvPr/>
        </p:nvSpPr>
        <p:spPr bwMode="auto">
          <a:xfrm>
            <a:off x="6375400" y="41783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7" name="円柱 36"/>
          <p:cNvSpPr/>
          <p:nvPr/>
        </p:nvSpPr>
        <p:spPr bwMode="auto">
          <a:xfrm>
            <a:off x="6388100" y="54864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6356350" y="346710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362700" y="474345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6794569" y="4748373"/>
            <a:ext cx="12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複製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( Warehousing)</a:t>
            </a:r>
          </a:p>
        </p:txBody>
      </p:sp>
      <p:cxnSp>
        <p:nvCxnSpPr>
          <p:cNvPr id="41" name="直線コネクタ 40"/>
          <p:cNvCxnSpPr>
            <a:stCxn id="23" idx="1"/>
            <a:endCxn id="26" idx="3"/>
          </p:cNvCxnSpPr>
          <p:nvPr/>
        </p:nvCxnSpPr>
        <p:spPr bwMode="auto">
          <a:xfrm flipH="1" flipV="1">
            <a:off x="2765495" y="5588000"/>
            <a:ext cx="3497882" cy="41811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6" idx="3"/>
            <a:endCxn id="24" idx="1"/>
          </p:cNvCxnSpPr>
          <p:nvPr/>
        </p:nvCxnSpPr>
        <p:spPr bwMode="auto">
          <a:xfrm flipV="1">
            <a:off x="2765495" y="4278945"/>
            <a:ext cx="1218003" cy="130905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6"/>
          <p:cNvSpPr txBox="1"/>
          <p:nvPr/>
        </p:nvSpPr>
        <p:spPr>
          <a:xfrm>
            <a:off x="3797369" y="57135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分析用データ取得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3060769" y="4659473"/>
            <a:ext cx="118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モデル情報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のアップロード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6" name="図 55" descr="スクリーンショット 2016-05-30 11.0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768600"/>
            <a:ext cx="628650" cy="660400"/>
          </a:xfrm>
          <a:prstGeom prst="rect">
            <a:avLst/>
          </a:prstGeom>
        </p:spPr>
      </p:pic>
      <p:pic>
        <p:nvPicPr>
          <p:cNvPr id="57" name="図 56" descr="スクリーンショット 2016-05-30 10.5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4267201"/>
            <a:ext cx="490347" cy="431673"/>
          </a:xfrm>
          <a:prstGeom prst="rect">
            <a:avLst/>
          </a:prstGeom>
        </p:spPr>
      </p:pic>
      <p:pic>
        <p:nvPicPr>
          <p:cNvPr id="58" name="図 57" descr="スクリーンショット 2016-05-30 10.5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5588001"/>
            <a:ext cx="452628" cy="448437"/>
          </a:xfrm>
          <a:prstGeom prst="rect">
            <a:avLst/>
          </a:prstGeom>
        </p:spPr>
      </p:pic>
      <p:pic>
        <p:nvPicPr>
          <p:cNvPr id="63" name="図 62" descr="スクリーンショット 2016-05-30 11.00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32001"/>
            <a:ext cx="511302" cy="448437"/>
          </a:xfrm>
          <a:prstGeom prst="rect">
            <a:avLst/>
          </a:prstGeom>
        </p:spPr>
      </p:pic>
      <p:pic>
        <p:nvPicPr>
          <p:cNvPr id="69" name="図 68" descr="スクリーンショット 2016-05-30 10.59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229100"/>
            <a:ext cx="465201" cy="452628"/>
          </a:xfrm>
          <a:prstGeom prst="rect">
            <a:avLst/>
          </a:prstGeom>
        </p:spPr>
      </p:pic>
      <p:pic>
        <p:nvPicPr>
          <p:cNvPr id="71" name="Picture 3" descr="SilverHookModeling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5499100"/>
            <a:ext cx="1550324" cy="723207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 bwMode="auto">
          <a:xfrm>
            <a:off x="5422900" y="1816100"/>
            <a:ext cx="5969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IOT Node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330950" y="2882900"/>
            <a:ext cx="787400" cy="4064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err="1" smtClean="0">
                <a:latin typeface="メイリオ"/>
                <a:ea typeface="メイリオ"/>
              </a:rPr>
              <a:t>Cloudant</a:t>
            </a:r>
            <a:endParaRPr lang="en-US" altLang="ja-JP" sz="900" b="1" dirty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Node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75" name="直線コネクタ 74"/>
          <p:cNvCxnSpPr>
            <a:stCxn id="13" idx="3"/>
            <a:endCxn id="73" idx="1"/>
          </p:cNvCxnSpPr>
          <p:nvPr/>
        </p:nvCxnSpPr>
        <p:spPr bwMode="auto">
          <a:xfrm>
            <a:off x="4889500" y="2037223"/>
            <a:ext cx="533400" cy="1127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6"/>
          <p:cNvSpPr txBox="1"/>
          <p:nvPr/>
        </p:nvSpPr>
        <p:spPr>
          <a:xfrm>
            <a:off x="4800669" y="20305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6394450" y="1816100"/>
            <a:ext cx="6604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加工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80" name="直線コネクタ 79"/>
          <p:cNvCxnSpPr>
            <a:stCxn id="73" idx="3"/>
            <a:endCxn id="79" idx="1"/>
          </p:cNvCxnSpPr>
          <p:nvPr/>
        </p:nvCxnSpPr>
        <p:spPr bwMode="auto">
          <a:xfrm>
            <a:off x="6019800" y="2038350"/>
            <a:ext cx="374650" cy="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79" idx="2"/>
            <a:endCxn id="74" idx="0"/>
          </p:cNvCxnSpPr>
          <p:nvPr/>
        </p:nvCxnSpPr>
        <p:spPr bwMode="auto">
          <a:xfrm>
            <a:off x="6724650" y="2260600"/>
            <a:ext cx="0" cy="6223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6"/>
          <p:cNvSpPr txBox="1"/>
          <p:nvPr/>
        </p:nvSpPr>
        <p:spPr>
          <a:xfrm>
            <a:off x="6756469" y="3516473"/>
            <a:ext cx="1257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データ一次保存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219700" y="2654300"/>
            <a:ext cx="1003300" cy="6477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リアルタイム分析</a:t>
            </a:r>
            <a:endParaRPr lang="en-US" altLang="ja-JP" sz="10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b="1" dirty="0" smtClean="0">
                <a:latin typeface="メイリオ"/>
                <a:ea typeface="メイリオ"/>
              </a:rPr>
              <a:t>(API</a:t>
            </a:r>
            <a:r>
              <a:rPr lang="ja-JP" altLang="en-US" sz="1000" b="1" dirty="0" smtClean="0">
                <a:latin typeface="メイリオ"/>
                <a:ea typeface="メイリオ"/>
              </a:rPr>
              <a:t>呼出</a:t>
            </a:r>
            <a:r>
              <a:rPr lang="en-US" altLang="ja-JP" sz="10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flipH="1">
            <a:off x="6159500" y="2254250"/>
            <a:ext cx="355600" cy="37465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90" idx="1"/>
            <a:endCxn id="3" idx="3"/>
          </p:cNvCxnSpPr>
          <p:nvPr/>
        </p:nvCxnSpPr>
        <p:spPr bwMode="auto">
          <a:xfrm flipH="1">
            <a:off x="2733041" y="2978150"/>
            <a:ext cx="2486659" cy="90424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6"/>
          <p:cNvSpPr txBox="1"/>
          <p:nvPr/>
        </p:nvSpPr>
        <p:spPr>
          <a:xfrm>
            <a:off x="3492569" y="13574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 Broker</a:t>
            </a:r>
          </a:p>
        </p:txBody>
      </p:sp>
      <p:cxnSp>
        <p:nvCxnSpPr>
          <p:cNvPr id="100" name="直線コネクタ 99"/>
          <p:cNvCxnSpPr>
            <a:stCxn id="90" idx="2"/>
            <a:endCxn id="28" idx="0"/>
          </p:cNvCxnSpPr>
          <p:nvPr/>
        </p:nvCxnSpPr>
        <p:spPr bwMode="auto">
          <a:xfrm flipH="1">
            <a:off x="4929301" y="3302000"/>
            <a:ext cx="792049" cy="58608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Box 6"/>
          <p:cNvSpPr txBox="1"/>
          <p:nvPr/>
        </p:nvSpPr>
        <p:spPr>
          <a:xfrm>
            <a:off x="3060769" y="30846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分析結果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表示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0" name="Picture 34" descr="MC900433944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76814"/>
            <a:ext cx="663002" cy="61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6"/>
          <p:cNvSpPr txBox="1"/>
          <p:nvPr/>
        </p:nvSpPr>
        <p:spPr>
          <a:xfrm>
            <a:off x="139701" y="560070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分析者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スクリーンショット 2016-06-02 13.21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149600"/>
            <a:ext cx="2237740" cy="146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4" descr="icon-clement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42" y="5781789"/>
            <a:ext cx="483057" cy="4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 bwMode="auto">
          <a:xfrm>
            <a:off x="1092200" y="1409700"/>
            <a:ext cx="5003800" cy="1219200"/>
          </a:xfrm>
          <a:prstGeom prst="rect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0041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3225800" y="789055"/>
            <a:ext cx="5236815" cy="5634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latin typeface="メイリオ"/>
                <a:ea typeface="メイリオ"/>
              </a:rPr>
              <a:t>Bluemix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(2) Node-RED</a:t>
            </a:r>
            <a:endParaRPr kumimoji="1" lang="ja-JP" altLang="en-US" dirty="0"/>
          </a:p>
        </p:txBody>
      </p:sp>
      <p:pic>
        <p:nvPicPr>
          <p:cNvPr id="5" name="Picture 2" descr="http://cfnewsads.thomasnet.com/images/large/818/818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1" y="1626892"/>
            <a:ext cx="644633" cy="8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33918" y="2405118"/>
            <a:ext cx="131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機器・センサー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3500" y="1498600"/>
            <a:ext cx="1092199" cy="10541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クライアント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プログラム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smtClean="0">
                <a:latin typeface="メイリオ"/>
                <a:ea typeface="メイリオ"/>
              </a:rPr>
              <a:t>(</a:t>
            </a:r>
            <a:r>
              <a:rPr lang="ja-JP" altLang="en-US" sz="900" b="1" dirty="0" smtClean="0">
                <a:latin typeface="メイリオ"/>
                <a:ea typeface="メイリオ"/>
              </a:rPr>
              <a:t>お客様が開発</a:t>
            </a:r>
            <a:r>
              <a:rPr lang="en-US" altLang="ja-JP" sz="9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>
                <a:latin typeface="メイリオ"/>
                <a:ea typeface="メイリオ"/>
              </a:rPr>
              <a:t>(</a:t>
            </a: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MQTT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 </a:t>
            </a:r>
            <a:r>
              <a:rPr kumimoji="0" lang="ja-JP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サブスクライバ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)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" name="直線コネクタ 8"/>
          <p:cNvCxnSpPr>
            <a:stCxn id="5" idx="3"/>
            <a:endCxn id="7" idx="1"/>
          </p:cNvCxnSpPr>
          <p:nvPr/>
        </p:nvCxnSpPr>
        <p:spPr bwMode="auto">
          <a:xfrm flipV="1">
            <a:off x="1084664" y="2025650"/>
            <a:ext cx="248836" cy="1206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3352800" y="1597945"/>
            <a:ext cx="1536700" cy="878555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(1) IOT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Platform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14" name="直線コネクタ 13"/>
          <p:cNvCxnSpPr>
            <a:stCxn id="7" idx="3"/>
            <a:endCxn id="13" idx="1"/>
          </p:cNvCxnSpPr>
          <p:nvPr/>
        </p:nvCxnSpPr>
        <p:spPr bwMode="auto">
          <a:xfrm>
            <a:off x="2425699" y="2025650"/>
            <a:ext cx="927101" cy="1157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6"/>
          <p:cNvSpPr txBox="1"/>
          <p:nvPr/>
        </p:nvSpPr>
        <p:spPr>
          <a:xfrm>
            <a:off x="2514669" y="20051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67299" y="1294544"/>
            <a:ext cx="3033311" cy="2145244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(2) Node-RED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247714" y="389253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(3)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Cloudant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63377" y="522740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(4)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dashDB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3498" y="3896989"/>
            <a:ext cx="1998202" cy="763911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(5)Predictive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Analytics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93800" y="5067300"/>
            <a:ext cx="1571695" cy="10414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SPSS</a:t>
            </a:r>
            <a:br>
              <a:rPr lang="en-US" altLang="ja-JP" sz="1200" b="1" dirty="0" smtClean="0">
                <a:latin typeface="メイリオ"/>
                <a:ea typeface="メイリオ"/>
              </a:rPr>
            </a:br>
            <a:r>
              <a:rPr lang="en-US" altLang="ja-JP" sz="1200" b="1" dirty="0" smtClean="0">
                <a:latin typeface="メイリオ"/>
                <a:ea typeface="メイリオ"/>
              </a:rPr>
              <a:t>Modeler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421214" y="3888083"/>
            <a:ext cx="101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 API</a:t>
            </a: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3987800" y="4114800"/>
            <a:ext cx="1968500" cy="127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円柱 35"/>
          <p:cNvSpPr/>
          <p:nvPr/>
        </p:nvSpPr>
        <p:spPr bwMode="auto">
          <a:xfrm>
            <a:off x="6375400" y="41783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7" name="円柱 36"/>
          <p:cNvSpPr/>
          <p:nvPr/>
        </p:nvSpPr>
        <p:spPr bwMode="auto">
          <a:xfrm>
            <a:off x="6388100" y="54864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6356350" y="346710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362700" y="474345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6794569" y="4748373"/>
            <a:ext cx="12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複製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( Warehousing)</a:t>
            </a:r>
          </a:p>
        </p:txBody>
      </p:sp>
      <p:cxnSp>
        <p:nvCxnSpPr>
          <p:cNvPr id="41" name="直線コネクタ 40"/>
          <p:cNvCxnSpPr>
            <a:stCxn id="23" idx="1"/>
            <a:endCxn id="26" idx="3"/>
          </p:cNvCxnSpPr>
          <p:nvPr/>
        </p:nvCxnSpPr>
        <p:spPr bwMode="auto">
          <a:xfrm flipH="1" flipV="1">
            <a:off x="2765495" y="5588000"/>
            <a:ext cx="3497882" cy="41811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6" idx="3"/>
            <a:endCxn id="24" idx="1"/>
          </p:cNvCxnSpPr>
          <p:nvPr/>
        </p:nvCxnSpPr>
        <p:spPr bwMode="auto">
          <a:xfrm flipV="1">
            <a:off x="2765495" y="4278945"/>
            <a:ext cx="1218003" cy="130905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6"/>
          <p:cNvSpPr txBox="1"/>
          <p:nvPr/>
        </p:nvSpPr>
        <p:spPr>
          <a:xfrm>
            <a:off x="3797369" y="57135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分析用データ取得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3060769" y="4659473"/>
            <a:ext cx="118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モデル情報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のアップロード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6" name="図 55" descr="スクリーンショット 2016-05-30 11.0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768600"/>
            <a:ext cx="628650" cy="660400"/>
          </a:xfrm>
          <a:prstGeom prst="rect">
            <a:avLst/>
          </a:prstGeom>
        </p:spPr>
      </p:pic>
      <p:pic>
        <p:nvPicPr>
          <p:cNvPr id="57" name="図 56" descr="スクリーンショット 2016-05-30 10.5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4267201"/>
            <a:ext cx="490347" cy="431673"/>
          </a:xfrm>
          <a:prstGeom prst="rect">
            <a:avLst/>
          </a:prstGeom>
        </p:spPr>
      </p:pic>
      <p:pic>
        <p:nvPicPr>
          <p:cNvPr id="58" name="図 57" descr="スクリーンショット 2016-05-30 10.5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5588001"/>
            <a:ext cx="452628" cy="448437"/>
          </a:xfrm>
          <a:prstGeom prst="rect">
            <a:avLst/>
          </a:prstGeom>
        </p:spPr>
      </p:pic>
      <p:pic>
        <p:nvPicPr>
          <p:cNvPr id="63" name="図 62" descr="スクリーンショット 2016-05-30 11.00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32001"/>
            <a:ext cx="511302" cy="448437"/>
          </a:xfrm>
          <a:prstGeom prst="rect">
            <a:avLst/>
          </a:prstGeom>
        </p:spPr>
      </p:pic>
      <p:pic>
        <p:nvPicPr>
          <p:cNvPr id="69" name="図 68" descr="スクリーンショット 2016-05-30 10.59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229100"/>
            <a:ext cx="465201" cy="452628"/>
          </a:xfrm>
          <a:prstGeom prst="rect">
            <a:avLst/>
          </a:prstGeom>
        </p:spPr>
      </p:pic>
      <p:pic>
        <p:nvPicPr>
          <p:cNvPr id="71" name="Picture 3" descr="SilverHookModeling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5499100"/>
            <a:ext cx="1550324" cy="723207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 bwMode="auto">
          <a:xfrm>
            <a:off x="5422900" y="1816100"/>
            <a:ext cx="5969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IOT Node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330950" y="2882900"/>
            <a:ext cx="787400" cy="4064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err="1" smtClean="0">
                <a:latin typeface="メイリオ"/>
                <a:ea typeface="メイリオ"/>
              </a:rPr>
              <a:t>Cloudant</a:t>
            </a:r>
            <a:endParaRPr lang="en-US" altLang="ja-JP" sz="900" b="1" dirty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Node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75" name="直線コネクタ 74"/>
          <p:cNvCxnSpPr>
            <a:stCxn id="13" idx="3"/>
            <a:endCxn id="73" idx="1"/>
          </p:cNvCxnSpPr>
          <p:nvPr/>
        </p:nvCxnSpPr>
        <p:spPr bwMode="auto">
          <a:xfrm>
            <a:off x="4889500" y="2037223"/>
            <a:ext cx="533400" cy="1127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6"/>
          <p:cNvSpPr txBox="1"/>
          <p:nvPr/>
        </p:nvSpPr>
        <p:spPr>
          <a:xfrm>
            <a:off x="4800669" y="20305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6394450" y="1816100"/>
            <a:ext cx="6604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加工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80" name="直線コネクタ 79"/>
          <p:cNvCxnSpPr>
            <a:stCxn id="73" idx="3"/>
            <a:endCxn id="79" idx="1"/>
          </p:cNvCxnSpPr>
          <p:nvPr/>
        </p:nvCxnSpPr>
        <p:spPr bwMode="auto">
          <a:xfrm>
            <a:off x="6019800" y="2038350"/>
            <a:ext cx="374650" cy="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79" idx="2"/>
            <a:endCxn id="74" idx="0"/>
          </p:cNvCxnSpPr>
          <p:nvPr/>
        </p:nvCxnSpPr>
        <p:spPr bwMode="auto">
          <a:xfrm>
            <a:off x="6724650" y="2260600"/>
            <a:ext cx="0" cy="6223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6"/>
          <p:cNvSpPr txBox="1"/>
          <p:nvPr/>
        </p:nvSpPr>
        <p:spPr>
          <a:xfrm>
            <a:off x="6756469" y="3516473"/>
            <a:ext cx="1257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データ一次保存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219700" y="2654300"/>
            <a:ext cx="1003300" cy="6477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リアルタイム分析</a:t>
            </a:r>
            <a:endParaRPr lang="en-US" altLang="ja-JP" sz="10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b="1" dirty="0" smtClean="0">
                <a:latin typeface="メイリオ"/>
                <a:ea typeface="メイリオ"/>
              </a:rPr>
              <a:t>(API</a:t>
            </a:r>
            <a:r>
              <a:rPr lang="ja-JP" altLang="en-US" sz="1000" b="1" dirty="0" smtClean="0">
                <a:latin typeface="メイリオ"/>
                <a:ea typeface="メイリオ"/>
              </a:rPr>
              <a:t>呼出</a:t>
            </a:r>
            <a:r>
              <a:rPr lang="en-US" altLang="ja-JP" sz="10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flipH="1">
            <a:off x="6159500" y="2254250"/>
            <a:ext cx="355600" cy="37465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90" idx="1"/>
            <a:endCxn id="3" idx="3"/>
          </p:cNvCxnSpPr>
          <p:nvPr/>
        </p:nvCxnSpPr>
        <p:spPr bwMode="auto">
          <a:xfrm flipH="1">
            <a:off x="2733041" y="2978150"/>
            <a:ext cx="2486659" cy="90424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6"/>
          <p:cNvSpPr txBox="1"/>
          <p:nvPr/>
        </p:nvSpPr>
        <p:spPr>
          <a:xfrm>
            <a:off x="3492569" y="13574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 Broker</a:t>
            </a:r>
          </a:p>
        </p:txBody>
      </p:sp>
      <p:cxnSp>
        <p:nvCxnSpPr>
          <p:cNvPr id="100" name="直線コネクタ 99"/>
          <p:cNvCxnSpPr>
            <a:stCxn id="90" idx="2"/>
            <a:endCxn id="28" idx="0"/>
          </p:cNvCxnSpPr>
          <p:nvPr/>
        </p:nvCxnSpPr>
        <p:spPr bwMode="auto">
          <a:xfrm flipH="1">
            <a:off x="4929301" y="3302000"/>
            <a:ext cx="792049" cy="58608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Box 6"/>
          <p:cNvSpPr txBox="1"/>
          <p:nvPr/>
        </p:nvSpPr>
        <p:spPr>
          <a:xfrm>
            <a:off x="3060769" y="30846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分析結果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表示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0" name="Picture 34" descr="MC900433944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76814"/>
            <a:ext cx="663002" cy="61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6"/>
          <p:cNvSpPr txBox="1"/>
          <p:nvPr/>
        </p:nvSpPr>
        <p:spPr>
          <a:xfrm>
            <a:off x="139701" y="560070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分析者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スクリーンショット 2016-06-02 13.21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149600"/>
            <a:ext cx="2237740" cy="146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4" descr="icon-clement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42" y="5781789"/>
            <a:ext cx="483057" cy="4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 bwMode="auto">
          <a:xfrm>
            <a:off x="4953000" y="1206500"/>
            <a:ext cx="3263900" cy="2336800"/>
          </a:xfrm>
          <a:prstGeom prst="rect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52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3225800" y="789055"/>
            <a:ext cx="5236815" cy="5634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latin typeface="メイリオ"/>
                <a:ea typeface="メイリオ"/>
              </a:rPr>
              <a:t>Bluemix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(3) </a:t>
            </a:r>
            <a:r>
              <a:rPr lang="en-US" altLang="ja-JP" dirty="0" err="1"/>
              <a:t>Cloudant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pic>
        <p:nvPicPr>
          <p:cNvPr id="5" name="Picture 2" descr="http://cfnewsads.thomasnet.com/images/large/818/818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1" y="1626892"/>
            <a:ext cx="644633" cy="8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33918" y="2405118"/>
            <a:ext cx="131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機器・センサー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3500" y="1498600"/>
            <a:ext cx="1092199" cy="10541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クライアント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プログラム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smtClean="0">
                <a:latin typeface="メイリオ"/>
                <a:ea typeface="メイリオ"/>
              </a:rPr>
              <a:t>(</a:t>
            </a:r>
            <a:r>
              <a:rPr lang="ja-JP" altLang="en-US" sz="900" b="1" dirty="0" smtClean="0">
                <a:latin typeface="メイリオ"/>
                <a:ea typeface="メイリオ"/>
              </a:rPr>
              <a:t>お客様が開発</a:t>
            </a:r>
            <a:r>
              <a:rPr lang="en-US" altLang="ja-JP" sz="9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>
                <a:latin typeface="メイリオ"/>
                <a:ea typeface="メイリオ"/>
              </a:rPr>
              <a:t>(</a:t>
            </a: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MQTT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 </a:t>
            </a:r>
            <a:r>
              <a:rPr kumimoji="0" lang="ja-JP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サブスクライバ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)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" name="直線コネクタ 8"/>
          <p:cNvCxnSpPr>
            <a:stCxn id="5" idx="3"/>
            <a:endCxn id="7" idx="1"/>
          </p:cNvCxnSpPr>
          <p:nvPr/>
        </p:nvCxnSpPr>
        <p:spPr bwMode="auto">
          <a:xfrm flipV="1">
            <a:off x="1084664" y="2025650"/>
            <a:ext cx="248836" cy="1206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3352800" y="1597945"/>
            <a:ext cx="1536700" cy="878555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(1) IOT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Platform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14" name="直線コネクタ 13"/>
          <p:cNvCxnSpPr>
            <a:stCxn id="7" idx="3"/>
            <a:endCxn id="13" idx="1"/>
          </p:cNvCxnSpPr>
          <p:nvPr/>
        </p:nvCxnSpPr>
        <p:spPr bwMode="auto">
          <a:xfrm>
            <a:off x="2425699" y="2025650"/>
            <a:ext cx="927101" cy="1157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6"/>
          <p:cNvSpPr txBox="1"/>
          <p:nvPr/>
        </p:nvSpPr>
        <p:spPr>
          <a:xfrm>
            <a:off x="2514669" y="20051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67299" y="1294544"/>
            <a:ext cx="3033311" cy="2145244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(2) Node-RED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247714" y="389253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(3)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Cloudant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63377" y="522740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(4)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dashDB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3498" y="3896989"/>
            <a:ext cx="1998202" cy="763911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(5)Predictive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Analytics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93800" y="5067300"/>
            <a:ext cx="1571695" cy="10414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SPSS</a:t>
            </a:r>
            <a:br>
              <a:rPr lang="en-US" altLang="ja-JP" sz="1200" b="1" dirty="0" smtClean="0">
                <a:latin typeface="メイリオ"/>
                <a:ea typeface="メイリオ"/>
              </a:rPr>
            </a:br>
            <a:r>
              <a:rPr lang="en-US" altLang="ja-JP" sz="1200" b="1" dirty="0" smtClean="0">
                <a:latin typeface="メイリオ"/>
                <a:ea typeface="メイリオ"/>
              </a:rPr>
              <a:t>Modeler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421214" y="3888083"/>
            <a:ext cx="101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 API</a:t>
            </a: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3987800" y="4114800"/>
            <a:ext cx="1968500" cy="127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円柱 35"/>
          <p:cNvSpPr/>
          <p:nvPr/>
        </p:nvSpPr>
        <p:spPr bwMode="auto">
          <a:xfrm>
            <a:off x="6375400" y="41783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7" name="円柱 36"/>
          <p:cNvSpPr/>
          <p:nvPr/>
        </p:nvSpPr>
        <p:spPr bwMode="auto">
          <a:xfrm>
            <a:off x="6388100" y="54864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6356350" y="346710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362700" y="474345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6794569" y="4748373"/>
            <a:ext cx="12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複製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( Warehousing)</a:t>
            </a:r>
          </a:p>
        </p:txBody>
      </p:sp>
      <p:cxnSp>
        <p:nvCxnSpPr>
          <p:cNvPr id="41" name="直線コネクタ 40"/>
          <p:cNvCxnSpPr>
            <a:stCxn id="23" idx="1"/>
            <a:endCxn id="26" idx="3"/>
          </p:cNvCxnSpPr>
          <p:nvPr/>
        </p:nvCxnSpPr>
        <p:spPr bwMode="auto">
          <a:xfrm flipH="1" flipV="1">
            <a:off x="2765495" y="5588000"/>
            <a:ext cx="3497882" cy="41811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6" idx="3"/>
            <a:endCxn id="24" idx="1"/>
          </p:cNvCxnSpPr>
          <p:nvPr/>
        </p:nvCxnSpPr>
        <p:spPr bwMode="auto">
          <a:xfrm flipV="1">
            <a:off x="2765495" y="4278945"/>
            <a:ext cx="1218003" cy="130905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6"/>
          <p:cNvSpPr txBox="1"/>
          <p:nvPr/>
        </p:nvSpPr>
        <p:spPr>
          <a:xfrm>
            <a:off x="3797369" y="57135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分析用データ取得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3060769" y="4659473"/>
            <a:ext cx="118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モデル情報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のアップロード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6" name="図 55" descr="スクリーンショット 2016-05-30 11.0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768600"/>
            <a:ext cx="628650" cy="660400"/>
          </a:xfrm>
          <a:prstGeom prst="rect">
            <a:avLst/>
          </a:prstGeom>
        </p:spPr>
      </p:pic>
      <p:pic>
        <p:nvPicPr>
          <p:cNvPr id="57" name="図 56" descr="スクリーンショット 2016-05-30 10.5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4267201"/>
            <a:ext cx="490347" cy="431673"/>
          </a:xfrm>
          <a:prstGeom prst="rect">
            <a:avLst/>
          </a:prstGeom>
        </p:spPr>
      </p:pic>
      <p:pic>
        <p:nvPicPr>
          <p:cNvPr id="58" name="図 57" descr="スクリーンショット 2016-05-30 10.5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5588001"/>
            <a:ext cx="452628" cy="448437"/>
          </a:xfrm>
          <a:prstGeom prst="rect">
            <a:avLst/>
          </a:prstGeom>
        </p:spPr>
      </p:pic>
      <p:pic>
        <p:nvPicPr>
          <p:cNvPr id="63" name="図 62" descr="スクリーンショット 2016-05-30 11.00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32001"/>
            <a:ext cx="511302" cy="448437"/>
          </a:xfrm>
          <a:prstGeom prst="rect">
            <a:avLst/>
          </a:prstGeom>
        </p:spPr>
      </p:pic>
      <p:pic>
        <p:nvPicPr>
          <p:cNvPr id="69" name="図 68" descr="スクリーンショット 2016-05-30 10.59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229100"/>
            <a:ext cx="465201" cy="452628"/>
          </a:xfrm>
          <a:prstGeom prst="rect">
            <a:avLst/>
          </a:prstGeom>
        </p:spPr>
      </p:pic>
      <p:pic>
        <p:nvPicPr>
          <p:cNvPr id="71" name="Picture 3" descr="SilverHookModeling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5499100"/>
            <a:ext cx="1550324" cy="723207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 bwMode="auto">
          <a:xfrm>
            <a:off x="5422900" y="1816100"/>
            <a:ext cx="5969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IOT Node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330950" y="2882900"/>
            <a:ext cx="787400" cy="4064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err="1" smtClean="0">
                <a:latin typeface="メイリオ"/>
                <a:ea typeface="メイリオ"/>
              </a:rPr>
              <a:t>Cloudant</a:t>
            </a:r>
            <a:endParaRPr lang="en-US" altLang="ja-JP" sz="900" b="1" dirty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Node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75" name="直線コネクタ 74"/>
          <p:cNvCxnSpPr>
            <a:stCxn id="13" idx="3"/>
            <a:endCxn id="73" idx="1"/>
          </p:cNvCxnSpPr>
          <p:nvPr/>
        </p:nvCxnSpPr>
        <p:spPr bwMode="auto">
          <a:xfrm>
            <a:off x="4889500" y="2037223"/>
            <a:ext cx="533400" cy="1127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6"/>
          <p:cNvSpPr txBox="1"/>
          <p:nvPr/>
        </p:nvSpPr>
        <p:spPr>
          <a:xfrm>
            <a:off x="4800669" y="20305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6394450" y="1816100"/>
            <a:ext cx="6604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加工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80" name="直線コネクタ 79"/>
          <p:cNvCxnSpPr>
            <a:stCxn id="73" idx="3"/>
            <a:endCxn id="79" idx="1"/>
          </p:cNvCxnSpPr>
          <p:nvPr/>
        </p:nvCxnSpPr>
        <p:spPr bwMode="auto">
          <a:xfrm>
            <a:off x="6019800" y="2038350"/>
            <a:ext cx="374650" cy="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79" idx="2"/>
            <a:endCxn id="74" idx="0"/>
          </p:cNvCxnSpPr>
          <p:nvPr/>
        </p:nvCxnSpPr>
        <p:spPr bwMode="auto">
          <a:xfrm>
            <a:off x="6724650" y="2260600"/>
            <a:ext cx="0" cy="6223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6"/>
          <p:cNvSpPr txBox="1"/>
          <p:nvPr/>
        </p:nvSpPr>
        <p:spPr>
          <a:xfrm>
            <a:off x="6756469" y="3516473"/>
            <a:ext cx="1257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データ一次保存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219700" y="2654300"/>
            <a:ext cx="1003300" cy="6477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リアルタイム分析</a:t>
            </a:r>
            <a:endParaRPr lang="en-US" altLang="ja-JP" sz="10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b="1" dirty="0" smtClean="0">
                <a:latin typeface="メイリオ"/>
                <a:ea typeface="メイリオ"/>
              </a:rPr>
              <a:t>(API</a:t>
            </a:r>
            <a:r>
              <a:rPr lang="ja-JP" altLang="en-US" sz="1000" b="1" dirty="0" smtClean="0">
                <a:latin typeface="メイリオ"/>
                <a:ea typeface="メイリオ"/>
              </a:rPr>
              <a:t>呼出</a:t>
            </a:r>
            <a:r>
              <a:rPr lang="en-US" altLang="ja-JP" sz="10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flipH="1">
            <a:off x="6159500" y="2254250"/>
            <a:ext cx="355600" cy="37465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90" idx="1"/>
            <a:endCxn id="3" idx="3"/>
          </p:cNvCxnSpPr>
          <p:nvPr/>
        </p:nvCxnSpPr>
        <p:spPr bwMode="auto">
          <a:xfrm flipH="1">
            <a:off x="2733041" y="2978150"/>
            <a:ext cx="2486659" cy="90424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6"/>
          <p:cNvSpPr txBox="1"/>
          <p:nvPr/>
        </p:nvSpPr>
        <p:spPr>
          <a:xfrm>
            <a:off x="3492569" y="13574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 Broker</a:t>
            </a:r>
          </a:p>
        </p:txBody>
      </p:sp>
      <p:cxnSp>
        <p:nvCxnSpPr>
          <p:cNvPr id="100" name="直線コネクタ 99"/>
          <p:cNvCxnSpPr>
            <a:stCxn id="90" idx="2"/>
            <a:endCxn id="28" idx="0"/>
          </p:cNvCxnSpPr>
          <p:nvPr/>
        </p:nvCxnSpPr>
        <p:spPr bwMode="auto">
          <a:xfrm flipH="1">
            <a:off x="4929301" y="3302000"/>
            <a:ext cx="792049" cy="58608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Box 6"/>
          <p:cNvSpPr txBox="1"/>
          <p:nvPr/>
        </p:nvSpPr>
        <p:spPr>
          <a:xfrm>
            <a:off x="3060769" y="30846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分析結果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表示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0" name="Picture 34" descr="MC900433944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76814"/>
            <a:ext cx="663002" cy="61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6"/>
          <p:cNvSpPr txBox="1"/>
          <p:nvPr/>
        </p:nvSpPr>
        <p:spPr>
          <a:xfrm>
            <a:off x="139701" y="560070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分析者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スクリーンショット 2016-06-02 13.21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149600"/>
            <a:ext cx="2237740" cy="146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4" descr="icon-clement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42" y="5781789"/>
            <a:ext cx="483057" cy="4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 bwMode="auto">
          <a:xfrm>
            <a:off x="6083300" y="3517900"/>
            <a:ext cx="2222500" cy="1651000"/>
          </a:xfrm>
          <a:prstGeom prst="rect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52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3225800" y="789055"/>
            <a:ext cx="5236815" cy="5634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latin typeface="メイリオ"/>
                <a:ea typeface="メイリオ"/>
              </a:rPr>
              <a:t>Bluemix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(4) </a:t>
            </a:r>
            <a:r>
              <a:rPr lang="en-US" altLang="ja-JP" dirty="0" err="1" smtClean="0"/>
              <a:t>dashDB</a:t>
            </a:r>
            <a:endParaRPr kumimoji="1" lang="ja-JP" altLang="en-US" dirty="0"/>
          </a:p>
        </p:txBody>
      </p:sp>
      <p:pic>
        <p:nvPicPr>
          <p:cNvPr id="5" name="Picture 2" descr="http://cfnewsads.thomasnet.com/images/large/818/818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1" y="1626892"/>
            <a:ext cx="644633" cy="8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33918" y="2405118"/>
            <a:ext cx="131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機器・センサー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3500" y="1498600"/>
            <a:ext cx="1092199" cy="10541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クライアント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プログラム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smtClean="0">
                <a:latin typeface="メイリオ"/>
                <a:ea typeface="メイリオ"/>
              </a:rPr>
              <a:t>(</a:t>
            </a:r>
            <a:r>
              <a:rPr lang="ja-JP" altLang="en-US" sz="900" b="1" dirty="0" smtClean="0">
                <a:latin typeface="メイリオ"/>
                <a:ea typeface="メイリオ"/>
              </a:rPr>
              <a:t>お客様が開発</a:t>
            </a:r>
            <a:r>
              <a:rPr lang="en-US" altLang="ja-JP" sz="9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>
                <a:latin typeface="メイリオ"/>
                <a:ea typeface="メイリオ"/>
              </a:rPr>
              <a:t>(</a:t>
            </a: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MQTT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 </a:t>
            </a:r>
            <a:r>
              <a:rPr kumimoji="0" lang="ja-JP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サブスクライバ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)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" name="直線コネクタ 8"/>
          <p:cNvCxnSpPr>
            <a:stCxn id="5" idx="3"/>
            <a:endCxn id="7" idx="1"/>
          </p:cNvCxnSpPr>
          <p:nvPr/>
        </p:nvCxnSpPr>
        <p:spPr bwMode="auto">
          <a:xfrm flipV="1">
            <a:off x="1084664" y="2025650"/>
            <a:ext cx="248836" cy="1206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3352800" y="1597945"/>
            <a:ext cx="1536700" cy="878555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(1) IOT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Platform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14" name="直線コネクタ 13"/>
          <p:cNvCxnSpPr>
            <a:stCxn id="7" idx="3"/>
            <a:endCxn id="13" idx="1"/>
          </p:cNvCxnSpPr>
          <p:nvPr/>
        </p:nvCxnSpPr>
        <p:spPr bwMode="auto">
          <a:xfrm>
            <a:off x="2425699" y="2025650"/>
            <a:ext cx="927101" cy="1157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6"/>
          <p:cNvSpPr txBox="1"/>
          <p:nvPr/>
        </p:nvSpPr>
        <p:spPr>
          <a:xfrm>
            <a:off x="2514669" y="20051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67299" y="1294544"/>
            <a:ext cx="3033311" cy="2145244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(2) Node-RED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247714" y="389253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(3)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Cloudant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63377" y="522740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(4)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dashDB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3498" y="3896989"/>
            <a:ext cx="1998202" cy="763911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(5)Predictive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Analytics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93800" y="5067300"/>
            <a:ext cx="1571695" cy="10414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SPSS</a:t>
            </a:r>
            <a:br>
              <a:rPr lang="en-US" altLang="ja-JP" sz="1200" b="1" dirty="0" smtClean="0">
                <a:latin typeface="メイリオ"/>
                <a:ea typeface="メイリオ"/>
              </a:rPr>
            </a:br>
            <a:r>
              <a:rPr lang="en-US" altLang="ja-JP" sz="1200" b="1" dirty="0" smtClean="0">
                <a:latin typeface="メイリオ"/>
                <a:ea typeface="メイリオ"/>
              </a:rPr>
              <a:t>Modeler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421214" y="3888083"/>
            <a:ext cx="101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 API</a:t>
            </a: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3987800" y="4114800"/>
            <a:ext cx="1968500" cy="127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円柱 35"/>
          <p:cNvSpPr/>
          <p:nvPr/>
        </p:nvSpPr>
        <p:spPr bwMode="auto">
          <a:xfrm>
            <a:off x="6375400" y="41783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7" name="円柱 36"/>
          <p:cNvSpPr/>
          <p:nvPr/>
        </p:nvSpPr>
        <p:spPr bwMode="auto">
          <a:xfrm>
            <a:off x="6388100" y="54864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6356350" y="346710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362700" y="474345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6794569" y="4748373"/>
            <a:ext cx="12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複製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( Warehousing)</a:t>
            </a:r>
          </a:p>
        </p:txBody>
      </p:sp>
      <p:cxnSp>
        <p:nvCxnSpPr>
          <p:cNvPr id="41" name="直線コネクタ 40"/>
          <p:cNvCxnSpPr>
            <a:stCxn id="23" idx="1"/>
            <a:endCxn id="26" idx="3"/>
          </p:cNvCxnSpPr>
          <p:nvPr/>
        </p:nvCxnSpPr>
        <p:spPr bwMode="auto">
          <a:xfrm flipH="1" flipV="1">
            <a:off x="2765495" y="5588000"/>
            <a:ext cx="3497882" cy="41811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6" idx="3"/>
            <a:endCxn id="24" idx="1"/>
          </p:cNvCxnSpPr>
          <p:nvPr/>
        </p:nvCxnSpPr>
        <p:spPr bwMode="auto">
          <a:xfrm flipV="1">
            <a:off x="2765495" y="4278945"/>
            <a:ext cx="1218003" cy="130905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6"/>
          <p:cNvSpPr txBox="1"/>
          <p:nvPr/>
        </p:nvSpPr>
        <p:spPr>
          <a:xfrm>
            <a:off x="3797369" y="57135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分析用データ取得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3060769" y="4659473"/>
            <a:ext cx="118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モデル情報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のアップロード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6" name="図 55" descr="スクリーンショット 2016-05-30 11.0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768600"/>
            <a:ext cx="628650" cy="660400"/>
          </a:xfrm>
          <a:prstGeom prst="rect">
            <a:avLst/>
          </a:prstGeom>
        </p:spPr>
      </p:pic>
      <p:pic>
        <p:nvPicPr>
          <p:cNvPr id="57" name="図 56" descr="スクリーンショット 2016-05-30 10.5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4267201"/>
            <a:ext cx="490347" cy="431673"/>
          </a:xfrm>
          <a:prstGeom prst="rect">
            <a:avLst/>
          </a:prstGeom>
        </p:spPr>
      </p:pic>
      <p:pic>
        <p:nvPicPr>
          <p:cNvPr id="58" name="図 57" descr="スクリーンショット 2016-05-30 10.5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5588001"/>
            <a:ext cx="452628" cy="448437"/>
          </a:xfrm>
          <a:prstGeom prst="rect">
            <a:avLst/>
          </a:prstGeom>
        </p:spPr>
      </p:pic>
      <p:pic>
        <p:nvPicPr>
          <p:cNvPr id="63" name="図 62" descr="スクリーンショット 2016-05-30 11.00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32001"/>
            <a:ext cx="511302" cy="448437"/>
          </a:xfrm>
          <a:prstGeom prst="rect">
            <a:avLst/>
          </a:prstGeom>
        </p:spPr>
      </p:pic>
      <p:pic>
        <p:nvPicPr>
          <p:cNvPr id="69" name="図 68" descr="スクリーンショット 2016-05-30 10.59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229100"/>
            <a:ext cx="465201" cy="452628"/>
          </a:xfrm>
          <a:prstGeom prst="rect">
            <a:avLst/>
          </a:prstGeom>
        </p:spPr>
      </p:pic>
      <p:pic>
        <p:nvPicPr>
          <p:cNvPr id="71" name="Picture 3" descr="SilverHookModeling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5499100"/>
            <a:ext cx="1550324" cy="723207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 bwMode="auto">
          <a:xfrm>
            <a:off x="5422900" y="1816100"/>
            <a:ext cx="5969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IOT Node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330950" y="2882900"/>
            <a:ext cx="787400" cy="4064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err="1" smtClean="0">
                <a:latin typeface="メイリオ"/>
                <a:ea typeface="メイリオ"/>
              </a:rPr>
              <a:t>Cloudant</a:t>
            </a:r>
            <a:endParaRPr lang="en-US" altLang="ja-JP" sz="900" b="1" dirty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Node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75" name="直線コネクタ 74"/>
          <p:cNvCxnSpPr>
            <a:stCxn id="13" idx="3"/>
            <a:endCxn id="73" idx="1"/>
          </p:cNvCxnSpPr>
          <p:nvPr/>
        </p:nvCxnSpPr>
        <p:spPr bwMode="auto">
          <a:xfrm>
            <a:off x="4889500" y="2037223"/>
            <a:ext cx="533400" cy="1127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6"/>
          <p:cNvSpPr txBox="1"/>
          <p:nvPr/>
        </p:nvSpPr>
        <p:spPr>
          <a:xfrm>
            <a:off x="4800669" y="20305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6394450" y="1816100"/>
            <a:ext cx="6604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加工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80" name="直線コネクタ 79"/>
          <p:cNvCxnSpPr>
            <a:stCxn id="73" idx="3"/>
            <a:endCxn id="79" idx="1"/>
          </p:cNvCxnSpPr>
          <p:nvPr/>
        </p:nvCxnSpPr>
        <p:spPr bwMode="auto">
          <a:xfrm>
            <a:off x="6019800" y="2038350"/>
            <a:ext cx="374650" cy="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79" idx="2"/>
            <a:endCxn id="74" idx="0"/>
          </p:cNvCxnSpPr>
          <p:nvPr/>
        </p:nvCxnSpPr>
        <p:spPr bwMode="auto">
          <a:xfrm>
            <a:off x="6724650" y="2260600"/>
            <a:ext cx="0" cy="6223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6"/>
          <p:cNvSpPr txBox="1"/>
          <p:nvPr/>
        </p:nvSpPr>
        <p:spPr>
          <a:xfrm>
            <a:off x="6756469" y="3516473"/>
            <a:ext cx="1257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データ一次保存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219700" y="2654300"/>
            <a:ext cx="1003300" cy="6477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リアルタイム分析</a:t>
            </a:r>
            <a:endParaRPr lang="en-US" altLang="ja-JP" sz="10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b="1" dirty="0" smtClean="0">
                <a:latin typeface="メイリオ"/>
                <a:ea typeface="メイリオ"/>
              </a:rPr>
              <a:t>(API</a:t>
            </a:r>
            <a:r>
              <a:rPr lang="ja-JP" altLang="en-US" sz="1000" b="1" dirty="0" smtClean="0">
                <a:latin typeface="メイリオ"/>
                <a:ea typeface="メイリオ"/>
              </a:rPr>
              <a:t>呼出</a:t>
            </a:r>
            <a:r>
              <a:rPr lang="en-US" altLang="ja-JP" sz="10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flipH="1">
            <a:off x="6159500" y="2254250"/>
            <a:ext cx="355600" cy="37465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90" idx="1"/>
            <a:endCxn id="3" idx="3"/>
          </p:cNvCxnSpPr>
          <p:nvPr/>
        </p:nvCxnSpPr>
        <p:spPr bwMode="auto">
          <a:xfrm flipH="1">
            <a:off x="2733041" y="2978150"/>
            <a:ext cx="2486659" cy="90424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6"/>
          <p:cNvSpPr txBox="1"/>
          <p:nvPr/>
        </p:nvSpPr>
        <p:spPr>
          <a:xfrm>
            <a:off x="3492569" y="13574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 Broker</a:t>
            </a:r>
          </a:p>
        </p:txBody>
      </p:sp>
      <p:cxnSp>
        <p:nvCxnSpPr>
          <p:cNvPr id="100" name="直線コネクタ 99"/>
          <p:cNvCxnSpPr>
            <a:stCxn id="90" idx="2"/>
            <a:endCxn id="28" idx="0"/>
          </p:cNvCxnSpPr>
          <p:nvPr/>
        </p:nvCxnSpPr>
        <p:spPr bwMode="auto">
          <a:xfrm flipH="1">
            <a:off x="4929301" y="3302000"/>
            <a:ext cx="792049" cy="58608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Box 6"/>
          <p:cNvSpPr txBox="1"/>
          <p:nvPr/>
        </p:nvSpPr>
        <p:spPr>
          <a:xfrm>
            <a:off x="3060769" y="30846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分析結果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表示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0" name="Picture 34" descr="MC900433944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76814"/>
            <a:ext cx="663002" cy="61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6"/>
          <p:cNvSpPr txBox="1"/>
          <p:nvPr/>
        </p:nvSpPr>
        <p:spPr>
          <a:xfrm>
            <a:off x="139701" y="560070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分析者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スクリーンショット 2016-06-02 13.21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149600"/>
            <a:ext cx="2237740" cy="146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4" descr="icon-clement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42" y="5781789"/>
            <a:ext cx="483057" cy="4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 bwMode="auto">
          <a:xfrm>
            <a:off x="6083300" y="4787900"/>
            <a:ext cx="2171700" cy="1435100"/>
          </a:xfrm>
          <a:prstGeom prst="rect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52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3225800" y="789055"/>
            <a:ext cx="5236815" cy="5634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latin typeface="メイリオ"/>
                <a:ea typeface="メイリオ"/>
              </a:rPr>
              <a:t>Bluemix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ja-JP" dirty="0"/>
              <a:t>(</a:t>
            </a:r>
            <a:r>
              <a:rPr lang="ja-JP" altLang="tr-TR" dirty="0"/>
              <a:t>参考</a:t>
            </a:r>
            <a:r>
              <a:rPr lang="tr-TR" altLang="ja-JP" dirty="0"/>
              <a:t>) SPSS </a:t>
            </a:r>
            <a:r>
              <a:rPr lang="tr-TR" altLang="ja-JP" dirty="0" smtClean="0"/>
              <a:t>Modeler</a:t>
            </a:r>
            <a:endParaRPr kumimoji="1" lang="ja-JP" altLang="en-US" dirty="0"/>
          </a:p>
        </p:txBody>
      </p:sp>
      <p:pic>
        <p:nvPicPr>
          <p:cNvPr id="5" name="Picture 2" descr="http://cfnewsads.thomasnet.com/images/large/818/818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1" y="1626892"/>
            <a:ext cx="644633" cy="8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33918" y="2405118"/>
            <a:ext cx="131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機器・センサー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3500" y="1498600"/>
            <a:ext cx="1092199" cy="10541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クライアント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プログラム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smtClean="0">
                <a:latin typeface="メイリオ"/>
                <a:ea typeface="メイリオ"/>
              </a:rPr>
              <a:t>(</a:t>
            </a:r>
            <a:r>
              <a:rPr lang="ja-JP" altLang="en-US" sz="900" b="1" dirty="0" smtClean="0">
                <a:latin typeface="メイリオ"/>
                <a:ea typeface="メイリオ"/>
              </a:rPr>
              <a:t>お客様が開発</a:t>
            </a:r>
            <a:r>
              <a:rPr lang="en-US" altLang="ja-JP" sz="9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>
                <a:latin typeface="メイリオ"/>
                <a:ea typeface="メイリオ"/>
              </a:rPr>
              <a:t>(</a:t>
            </a: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MQTT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 </a:t>
            </a:r>
            <a:r>
              <a:rPr kumimoji="0" lang="ja-JP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サブスクライバ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)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" name="直線コネクタ 8"/>
          <p:cNvCxnSpPr>
            <a:stCxn id="5" idx="3"/>
            <a:endCxn id="7" idx="1"/>
          </p:cNvCxnSpPr>
          <p:nvPr/>
        </p:nvCxnSpPr>
        <p:spPr bwMode="auto">
          <a:xfrm flipV="1">
            <a:off x="1084664" y="2025650"/>
            <a:ext cx="248836" cy="1206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3352800" y="1597945"/>
            <a:ext cx="1536700" cy="878555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(1) IOT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Platform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14" name="直線コネクタ 13"/>
          <p:cNvCxnSpPr>
            <a:stCxn id="7" idx="3"/>
            <a:endCxn id="13" idx="1"/>
          </p:cNvCxnSpPr>
          <p:nvPr/>
        </p:nvCxnSpPr>
        <p:spPr bwMode="auto">
          <a:xfrm>
            <a:off x="2425699" y="2025650"/>
            <a:ext cx="927101" cy="1157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6"/>
          <p:cNvSpPr txBox="1"/>
          <p:nvPr/>
        </p:nvSpPr>
        <p:spPr>
          <a:xfrm>
            <a:off x="2514669" y="20051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67299" y="1294544"/>
            <a:ext cx="3033311" cy="2145244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(2) Node-RED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247714" y="389253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(3)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Cloudant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63377" y="522740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(4)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dashDB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3498" y="3896989"/>
            <a:ext cx="1998202" cy="763911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(5)Predictive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Analytics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93800" y="5067300"/>
            <a:ext cx="1571695" cy="10414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SPSS</a:t>
            </a:r>
            <a:br>
              <a:rPr lang="en-US" altLang="ja-JP" sz="1200" b="1" dirty="0" smtClean="0">
                <a:latin typeface="メイリオ"/>
                <a:ea typeface="メイリオ"/>
              </a:rPr>
            </a:br>
            <a:r>
              <a:rPr lang="en-US" altLang="ja-JP" sz="1200" b="1" dirty="0" smtClean="0">
                <a:latin typeface="メイリオ"/>
                <a:ea typeface="メイリオ"/>
              </a:rPr>
              <a:t>Modeler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421214" y="3888083"/>
            <a:ext cx="101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 API</a:t>
            </a: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3987800" y="4114800"/>
            <a:ext cx="1968500" cy="127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円柱 35"/>
          <p:cNvSpPr/>
          <p:nvPr/>
        </p:nvSpPr>
        <p:spPr bwMode="auto">
          <a:xfrm>
            <a:off x="6375400" y="41783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7" name="円柱 36"/>
          <p:cNvSpPr/>
          <p:nvPr/>
        </p:nvSpPr>
        <p:spPr bwMode="auto">
          <a:xfrm>
            <a:off x="6388100" y="54864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6356350" y="346710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362700" y="474345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6794569" y="4748373"/>
            <a:ext cx="12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複製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( Warehousing)</a:t>
            </a:r>
          </a:p>
        </p:txBody>
      </p:sp>
      <p:cxnSp>
        <p:nvCxnSpPr>
          <p:cNvPr id="41" name="直線コネクタ 40"/>
          <p:cNvCxnSpPr>
            <a:stCxn id="23" idx="1"/>
            <a:endCxn id="26" idx="3"/>
          </p:cNvCxnSpPr>
          <p:nvPr/>
        </p:nvCxnSpPr>
        <p:spPr bwMode="auto">
          <a:xfrm flipH="1" flipV="1">
            <a:off x="2765495" y="5588000"/>
            <a:ext cx="3497882" cy="41811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6" idx="3"/>
            <a:endCxn id="24" idx="1"/>
          </p:cNvCxnSpPr>
          <p:nvPr/>
        </p:nvCxnSpPr>
        <p:spPr bwMode="auto">
          <a:xfrm flipV="1">
            <a:off x="2765495" y="4278945"/>
            <a:ext cx="1218003" cy="130905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6"/>
          <p:cNvSpPr txBox="1"/>
          <p:nvPr/>
        </p:nvSpPr>
        <p:spPr>
          <a:xfrm>
            <a:off x="3797369" y="57135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分析用データ取得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3060769" y="4659473"/>
            <a:ext cx="118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モデル情報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のアップロード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6" name="図 55" descr="スクリーンショット 2016-05-30 11.0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768600"/>
            <a:ext cx="628650" cy="660400"/>
          </a:xfrm>
          <a:prstGeom prst="rect">
            <a:avLst/>
          </a:prstGeom>
        </p:spPr>
      </p:pic>
      <p:pic>
        <p:nvPicPr>
          <p:cNvPr id="57" name="図 56" descr="スクリーンショット 2016-05-30 10.5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4267201"/>
            <a:ext cx="490347" cy="431673"/>
          </a:xfrm>
          <a:prstGeom prst="rect">
            <a:avLst/>
          </a:prstGeom>
        </p:spPr>
      </p:pic>
      <p:pic>
        <p:nvPicPr>
          <p:cNvPr id="58" name="図 57" descr="スクリーンショット 2016-05-30 10.5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5588001"/>
            <a:ext cx="452628" cy="448437"/>
          </a:xfrm>
          <a:prstGeom prst="rect">
            <a:avLst/>
          </a:prstGeom>
        </p:spPr>
      </p:pic>
      <p:pic>
        <p:nvPicPr>
          <p:cNvPr id="63" name="図 62" descr="スクリーンショット 2016-05-30 11.00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32001"/>
            <a:ext cx="511302" cy="448437"/>
          </a:xfrm>
          <a:prstGeom prst="rect">
            <a:avLst/>
          </a:prstGeom>
        </p:spPr>
      </p:pic>
      <p:pic>
        <p:nvPicPr>
          <p:cNvPr id="69" name="図 68" descr="スクリーンショット 2016-05-30 10.59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229100"/>
            <a:ext cx="465201" cy="452628"/>
          </a:xfrm>
          <a:prstGeom prst="rect">
            <a:avLst/>
          </a:prstGeom>
        </p:spPr>
      </p:pic>
      <p:pic>
        <p:nvPicPr>
          <p:cNvPr id="71" name="Picture 3" descr="SilverHookModeling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5499100"/>
            <a:ext cx="1550324" cy="723207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 bwMode="auto">
          <a:xfrm>
            <a:off x="5422900" y="1816100"/>
            <a:ext cx="5969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IOT Node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330950" y="2882900"/>
            <a:ext cx="787400" cy="4064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err="1" smtClean="0">
                <a:latin typeface="メイリオ"/>
                <a:ea typeface="メイリオ"/>
              </a:rPr>
              <a:t>Cloudant</a:t>
            </a:r>
            <a:endParaRPr lang="en-US" altLang="ja-JP" sz="900" b="1" dirty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Node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75" name="直線コネクタ 74"/>
          <p:cNvCxnSpPr>
            <a:stCxn id="13" idx="3"/>
            <a:endCxn id="73" idx="1"/>
          </p:cNvCxnSpPr>
          <p:nvPr/>
        </p:nvCxnSpPr>
        <p:spPr bwMode="auto">
          <a:xfrm>
            <a:off x="4889500" y="2037223"/>
            <a:ext cx="533400" cy="1127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6"/>
          <p:cNvSpPr txBox="1"/>
          <p:nvPr/>
        </p:nvSpPr>
        <p:spPr>
          <a:xfrm>
            <a:off x="4800669" y="20305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6394450" y="1816100"/>
            <a:ext cx="6604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加工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80" name="直線コネクタ 79"/>
          <p:cNvCxnSpPr>
            <a:stCxn id="73" idx="3"/>
            <a:endCxn id="79" idx="1"/>
          </p:cNvCxnSpPr>
          <p:nvPr/>
        </p:nvCxnSpPr>
        <p:spPr bwMode="auto">
          <a:xfrm>
            <a:off x="6019800" y="2038350"/>
            <a:ext cx="374650" cy="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79" idx="2"/>
            <a:endCxn id="74" idx="0"/>
          </p:cNvCxnSpPr>
          <p:nvPr/>
        </p:nvCxnSpPr>
        <p:spPr bwMode="auto">
          <a:xfrm>
            <a:off x="6724650" y="2260600"/>
            <a:ext cx="0" cy="6223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6"/>
          <p:cNvSpPr txBox="1"/>
          <p:nvPr/>
        </p:nvSpPr>
        <p:spPr>
          <a:xfrm>
            <a:off x="6756469" y="3516473"/>
            <a:ext cx="1257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データ一次保存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219700" y="2654300"/>
            <a:ext cx="1003300" cy="6477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リアルタイム分析</a:t>
            </a:r>
            <a:endParaRPr lang="en-US" altLang="ja-JP" sz="10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b="1" dirty="0" smtClean="0">
                <a:latin typeface="メイリオ"/>
                <a:ea typeface="メイリオ"/>
              </a:rPr>
              <a:t>(API</a:t>
            </a:r>
            <a:r>
              <a:rPr lang="ja-JP" altLang="en-US" sz="1000" b="1" dirty="0" smtClean="0">
                <a:latin typeface="メイリオ"/>
                <a:ea typeface="メイリオ"/>
              </a:rPr>
              <a:t>呼出</a:t>
            </a:r>
            <a:r>
              <a:rPr lang="en-US" altLang="ja-JP" sz="10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flipH="1">
            <a:off x="6159500" y="2254250"/>
            <a:ext cx="355600" cy="37465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90" idx="1"/>
            <a:endCxn id="3" idx="3"/>
          </p:cNvCxnSpPr>
          <p:nvPr/>
        </p:nvCxnSpPr>
        <p:spPr bwMode="auto">
          <a:xfrm flipH="1">
            <a:off x="2733041" y="2978150"/>
            <a:ext cx="2486659" cy="90424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6"/>
          <p:cNvSpPr txBox="1"/>
          <p:nvPr/>
        </p:nvSpPr>
        <p:spPr>
          <a:xfrm>
            <a:off x="3492569" y="13574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 Broker</a:t>
            </a:r>
          </a:p>
        </p:txBody>
      </p:sp>
      <p:cxnSp>
        <p:nvCxnSpPr>
          <p:cNvPr id="100" name="直線コネクタ 99"/>
          <p:cNvCxnSpPr>
            <a:stCxn id="90" idx="2"/>
            <a:endCxn id="28" idx="0"/>
          </p:cNvCxnSpPr>
          <p:nvPr/>
        </p:nvCxnSpPr>
        <p:spPr bwMode="auto">
          <a:xfrm flipH="1">
            <a:off x="4929301" y="3302000"/>
            <a:ext cx="792049" cy="58608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Box 6"/>
          <p:cNvSpPr txBox="1"/>
          <p:nvPr/>
        </p:nvSpPr>
        <p:spPr>
          <a:xfrm>
            <a:off x="3060769" y="30846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分析結果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表示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0" name="Picture 34" descr="MC900433944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76814"/>
            <a:ext cx="663002" cy="61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6"/>
          <p:cNvSpPr txBox="1"/>
          <p:nvPr/>
        </p:nvSpPr>
        <p:spPr>
          <a:xfrm>
            <a:off x="139701" y="560070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分析者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スクリーンショット 2016-06-02 13.21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149600"/>
            <a:ext cx="2237740" cy="146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4" descr="icon-clement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42" y="5781789"/>
            <a:ext cx="483057" cy="4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 bwMode="auto">
          <a:xfrm>
            <a:off x="1041400" y="4813300"/>
            <a:ext cx="1892300" cy="1562100"/>
          </a:xfrm>
          <a:prstGeom prst="rect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52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3225800" y="789055"/>
            <a:ext cx="5236815" cy="5634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latin typeface="メイリオ"/>
                <a:ea typeface="メイリオ"/>
              </a:rPr>
              <a:t>Bluemix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(5) Predictive </a:t>
            </a:r>
            <a:r>
              <a:rPr lang="en-US" altLang="ja-JP" dirty="0" smtClean="0"/>
              <a:t>Analytics</a:t>
            </a:r>
            <a:endParaRPr kumimoji="1" lang="ja-JP" altLang="en-US" dirty="0"/>
          </a:p>
        </p:txBody>
      </p:sp>
      <p:pic>
        <p:nvPicPr>
          <p:cNvPr id="5" name="Picture 2" descr="http://cfnewsads.thomasnet.com/images/large/818/818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1" y="1626892"/>
            <a:ext cx="644633" cy="8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33918" y="2405118"/>
            <a:ext cx="1314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機器・センサー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33500" y="1498600"/>
            <a:ext cx="1092199" cy="10541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クライアント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900" b="1" dirty="0" smtClean="0">
                <a:latin typeface="メイリオ"/>
                <a:ea typeface="メイリオ"/>
              </a:rPr>
              <a:t>プログラム</a:t>
            </a:r>
            <a:endParaRPr lang="en-US" altLang="ja-JP" sz="9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smtClean="0">
                <a:latin typeface="メイリオ"/>
                <a:ea typeface="メイリオ"/>
              </a:rPr>
              <a:t>(</a:t>
            </a:r>
            <a:r>
              <a:rPr lang="ja-JP" altLang="en-US" sz="900" b="1" dirty="0" smtClean="0">
                <a:latin typeface="メイリオ"/>
                <a:ea typeface="メイリオ"/>
              </a:rPr>
              <a:t>お客様が開発</a:t>
            </a:r>
            <a:r>
              <a:rPr lang="en-US" altLang="ja-JP" sz="9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>
                <a:latin typeface="メイリオ"/>
                <a:ea typeface="メイリオ"/>
              </a:rPr>
              <a:t>(</a:t>
            </a: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MQTT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 </a:t>
            </a:r>
            <a:r>
              <a:rPr kumimoji="0" lang="ja-JP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サブスクライバ</a:t>
            </a:r>
            <a:r>
              <a:rPr kumimoji="0" lang="en-US" altLang="ja-JP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)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" name="直線コネクタ 8"/>
          <p:cNvCxnSpPr>
            <a:stCxn id="5" idx="3"/>
            <a:endCxn id="7" idx="1"/>
          </p:cNvCxnSpPr>
          <p:nvPr/>
        </p:nvCxnSpPr>
        <p:spPr bwMode="auto">
          <a:xfrm flipV="1">
            <a:off x="1084664" y="2025650"/>
            <a:ext cx="248836" cy="1206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3352800" y="1597945"/>
            <a:ext cx="1536700" cy="878555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(1) IOT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Platform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14" name="直線コネクタ 13"/>
          <p:cNvCxnSpPr>
            <a:stCxn id="7" idx="3"/>
            <a:endCxn id="13" idx="1"/>
          </p:cNvCxnSpPr>
          <p:nvPr/>
        </p:nvCxnSpPr>
        <p:spPr bwMode="auto">
          <a:xfrm>
            <a:off x="2425699" y="2025650"/>
            <a:ext cx="927101" cy="1157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6"/>
          <p:cNvSpPr txBox="1"/>
          <p:nvPr/>
        </p:nvSpPr>
        <p:spPr>
          <a:xfrm>
            <a:off x="2514669" y="20051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067299" y="1294544"/>
            <a:ext cx="3033311" cy="2145244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(2) Node-RED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247714" y="389253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(3)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Cloudant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63377" y="5227406"/>
            <a:ext cx="1857339" cy="804809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(4) </a:t>
            </a:r>
            <a:r>
              <a:rPr lang="en-US" altLang="ja-JP" sz="1200" b="1" dirty="0" err="1" smtClean="0">
                <a:latin typeface="メイリオ"/>
                <a:ea typeface="メイリオ"/>
              </a:rPr>
              <a:t>dashDB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3498" y="3896989"/>
            <a:ext cx="1998202" cy="763911"/>
          </a:xfrm>
          <a:prstGeom prst="rect">
            <a:avLst/>
          </a:prstGeom>
          <a:solidFill>
            <a:srgbClr val="FFE6B2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(5)Predictive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Analytics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93800" y="5067300"/>
            <a:ext cx="1571695" cy="1041400"/>
          </a:xfrm>
          <a:prstGeom prst="rect">
            <a:avLst/>
          </a:prstGeom>
          <a:solidFill>
            <a:srgbClr val="FFD0ED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メイリオ"/>
                <a:ea typeface="メイリオ"/>
              </a:rPr>
              <a:t>SPSS</a:t>
            </a:r>
            <a:br>
              <a:rPr lang="en-US" altLang="ja-JP" sz="1200" b="1" dirty="0" smtClean="0">
                <a:latin typeface="メイリオ"/>
                <a:ea typeface="メイリオ"/>
              </a:rPr>
            </a:br>
            <a:r>
              <a:rPr lang="en-US" altLang="ja-JP" sz="1200" b="1" dirty="0" smtClean="0">
                <a:latin typeface="メイリオ"/>
                <a:ea typeface="メイリオ"/>
              </a:rPr>
              <a:t>Modeler</a:t>
            </a:r>
            <a:endParaRPr kumimoji="0" lang="ja-JP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421214" y="3888083"/>
            <a:ext cx="1016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 API</a:t>
            </a: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3987800" y="4114800"/>
            <a:ext cx="1968500" cy="127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円柱 35"/>
          <p:cNvSpPr/>
          <p:nvPr/>
        </p:nvSpPr>
        <p:spPr bwMode="auto">
          <a:xfrm>
            <a:off x="6375400" y="41783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7" name="円柱 36"/>
          <p:cNvSpPr/>
          <p:nvPr/>
        </p:nvSpPr>
        <p:spPr bwMode="auto">
          <a:xfrm>
            <a:off x="6388100" y="5486400"/>
            <a:ext cx="355600" cy="330200"/>
          </a:xfrm>
          <a:prstGeom prst="can">
            <a:avLst/>
          </a:prstGeom>
          <a:solidFill>
            <a:srgbClr val="AAC7FF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6356350" y="346710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362700" y="4743450"/>
            <a:ext cx="438150" cy="412750"/>
          </a:xfrm>
          <a:prstGeom prst="downArrow">
            <a:avLst>
              <a:gd name="adj1" fmla="val 34706"/>
              <a:gd name="adj2" fmla="val 31914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6794569" y="4748373"/>
            <a:ext cx="12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複製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( Warehousing)</a:t>
            </a:r>
          </a:p>
        </p:txBody>
      </p:sp>
      <p:cxnSp>
        <p:nvCxnSpPr>
          <p:cNvPr id="41" name="直線コネクタ 40"/>
          <p:cNvCxnSpPr>
            <a:stCxn id="23" idx="1"/>
            <a:endCxn id="26" idx="3"/>
          </p:cNvCxnSpPr>
          <p:nvPr/>
        </p:nvCxnSpPr>
        <p:spPr bwMode="auto">
          <a:xfrm flipH="1" flipV="1">
            <a:off x="2765495" y="5588000"/>
            <a:ext cx="3497882" cy="41811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6" idx="3"/>
            <a:endCxn id="24" idx="1"/>
          </p:cNvCxnSpPr>
          <p:nvPr/>
        </p:nvCxnSpPr>
        <p:spPr bwMode="auto">
          <a:xfrm flipV="1">
            <a:off x="2765495" y="4278945"/>
            <a:ext cx="1218003" cy="1309055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6"/>
          <p:cNvSpPr txBox="1"/>
          <p:nvPr/>
        </p:nvSpPr>
        <p:spPr>
          <a:xfrm>
            <a:off x="3797369" y="57135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分析用データ取得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3060769" y="4659473"/>
            <a:ext cx="118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モデル情報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のアップロード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6" name="図 55" descr="スクリーンショット 2016-05-30 11.0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768600"/>
            <a:ext cx="628650" cy="660400"/>
          </a:xfrm>
          <a:prstGeom prst="rect">
            <a:avLst/>
          </a:prstGeom>
        </p:spPr>
      </p:pic>
      <p:pic>
        <p:nvPicPr>
          <p:cNvPr id="57" name="図 56" descr="スクリーンショット 2016-05-30 10.58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1" y="4267201"/>
            <a:ext cx="490347" cy="431673"/>
          </a:xfrm>
          <a:prstGeom prst="rect">
            <a:avLst/>
          </a:prstGeom>
        </p:spPr>
      </p:pic>
      <p:pic>
        <p:nvPicPr>
          <p:cNvPr id="58" name="図 57" descr="スクリーンショット 2016-05-30 10.58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5588001"/>
            <a:ext cx="452628" cy="448437"/>
          </a:xfrm>
          <a:prstGeom prst="rect">
            <a:avLst/>
          </a:prstGeom>
        </p:spPr>
      </p:pic>
      <p:pic>
        <p:nvPicPr>
          <p:cNvPr id="63" name="図 62" descr="スクリーンショット 2016-05-30 11.00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032001"/>
            <a:ext cx="511302" cy="448437"/>
          </a:xfrm>
          <a:prstGeom prst="rect">
            <a:avLst/>
          </a:prstGeom>
        </p:spPr>
      </p:pic>
      <p:pic>
        <p:nvPicPr>
          <p:cNvPr id="69" name="図 68" descr="スクリーンショット 2016-05-30 10.59.4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229100"/>
            <a:ext cx="465201" cy="452628"/>
          </a:xfrm>
          <a:prstGeom prst="rect">
            <a:avLst/>
          </a:prstGeom>
        </p:spPr>
      </p:pic>
      <p:pic>
        <p:nvPicPr>
          <p:cNvPr id="71" name="Picture 3" descr="SilverHookModeling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5499100"/>
            <a:ext cx="1550324" cy="723207"/>
          </a:xfrm>
          <a:prstGeom prst="rect">
            <a:avLst/>
          </a:prstGeom>
        </p:spPr>
      </p:pic>
      <p:sp>
        <p:nvSpPr>
          <p:cNvPr id="73" name="角丸四角形 72"/>
          <p:cNvSpPr/>
          <p:nvPr/>
        </p:nvSpPr>
        <p:spPr bwMode="auto">
          <a:xfrm>
            <a:off x="5422900" y="1816100"/>
            <a:ext cx="5969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IOT Node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6330950" y="2882900"/>
            <a:ext cx="787400" cy="4064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900" b="1" dirty="0" err="1" smtClean="0">
                <a:latin typeface="メイリオ"/>
                <a:ea typeface="メイリオ"/>
              </a:rPr>
              <a:t>Cloudant</a:t>
            </a:r>
            <a:endParaRPr lang="en-US" altLang="ja-JP" sz="900" b="1" dirty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メイリオ"/>
                <a:ea typeface="メイリオ"/>
              </a:rPr>
              <a:t>Node</a:t>
            </a:r>
            <a:endParaRPr kumimoji="0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75" name="直線コネクタ 74"/>
          <p:cNvCxnSpPr>
            <a:stCxn id="13" idx="3"/>
            <a:endCxn id="73" idx="1"/>
          </p:cNvCxnSpPr>
          <p:nvPr/>
        </p:nvCxnSpPr>
        <p:spPr bwMode="auto">
          <a:xfrm>
            <a:off x="4889500" y="2037223"/>
            <a:ext cx="533400" cy="1127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6"/>
          <p:cNvSpPr txBox="1"/>
          <p:nvPr/>
        </p:nvSpPr>
        <p:spPr>
          <a:xfrm>
            <a:off x="4800669" y="2030573"/>
            <a:ext cx="700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6394450" y="1816100"/>
            <a:ext cx="660400" cy="4445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加工</a:t>
            </a: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80" name="直線コネクタ 79"/>
          <p:cNvCxnSpPr>
            <a:stCxn id="73" idx="3"/>
            <a:endCxn id="79" idx="1"/>
          </p:cNvCxnSpPr>
          <p:nvPr/>
        </p:nvCxnSpPr>
        <p:spPr bwMode="auto">
          <a:xfrm>
            <a:off x="6019800" y="2038350"/>
            <a:ext cx="374650" cy="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>
            <a:stCxn id="79" idx="2"/>
            <a:endCxn id="74" idx="0"/>
          </p:cNvCxnSpPr>
          <p:nvPr/>
        </p:nvCxnSpPr>
        <p:spPr bwMode="auto">
          <a:xfrm>
            <a:off x="6724650" y="2260600"/>
            <a:ext cx="0" cy="62230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6"/>
          <p:cNvSpPr txBox="1"/>
          <p:nvPr/>
        </p:nvSpPr>
        <p:spPr>
          <a:xfrm>
            <a:off x="6756469" y="3516473"/>
            <a:ext cx="1257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データ一次保存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219700" y="2654300"/>
            <a:ext cx="1003300" cy="647700"/>
          </a:xfrm>
          <a:prstGeom prst="roundRect">
            <a:avLst/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000" b="1" dirty="0" smtClean="0">
                <a:latin typeface="メイリオ"/>
                <a:ea typeface="メイリオ"/>
              </a:rPr>
              <a:t>リアルタイム分析</a:t>
            </a:r>
            <a:endParaRPr lang="en-US" altLang="ja-JP" sz="1000" b="1" dirty="0" smtClean="0">
              <a:latin typeface="メイリオ"/>
              <a:ea typeface="メイリオ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000" b="1" dirty="0" smtClean="0">
                <a:latin typeface="メイリオ"/>
                <a:ea typeface="メイリオ"/>
              </a:rPr>
              <a:t>(API</a:t>
            </a:r>
            <a:r>
              <a:rPr lang="ja-JP" altLang="en-US" sz="1000" b="1" dirty="0" smtClean="0">
                <a:latin typeface="メイリオ"/>
                <a:ea typeface="メイリオ"/>
              </a:rPr>
              <a:t>呼出</a:t>
            </a:r>
            <a:r>
              <a:rPr lang="en-US" altLang="ja-JP" sz="1000" b="1" dirty="0" smtClean="0">
                <a:latin typeface="メイリオ"/>
                <a:ea typeface="メイリオ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 bwMode="auto">
          <a:xfrm flipH="1">
            <a:off x="6159500" y="2254250"/>
            <a:ext cx="355600" cy="37465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>
            <a:stCxn id="90" idx="1"/>
            <a:endCxn id="3" idx="3"/>
          </p:cNvCxnSpPr>
          <p:nvPr/>
        </p:nvCxnSpPr>
        <p:spPr bwMode="auto">
          <a:xfrm flipH="1">
            <a:off x="2733041" y="2978150"/>
            <a:ext cx="2486659" cy="904240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6"/>
          <p:cNvSpPr txBox="1"/>
          <p:nvPr/>
        </p:nvSpPr>
        <p:spPr>
          <a:xfrm>
            <a:off x="3492569" y="13574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MQTT Broker</a:t>
            </a:r>
          </a:p>
        </p:txBody>
      </p:sp>
      <p:cxnSp>
        <p:nvCxnSpPr>
          <p:cNvPr id="100" name="直線コネクタ 99"/>
          <p:cNvCxnSpPr>
            <a:stCxn id="90" idx="2"/>
            <a:endCxn id="28" idx="0"/>
          </p:cNvCxnSpPr>
          <p:nvPr/>
        </p:nvCxnSpPr>
        <p:spPr bwMode="auto">
          <a:xfrm flipH="1">
            <a:off x="4929301" y="3302000"/>
            <a:ext cx="792049" cy="586083"/>
          </a:xfrm>
          <a:prstGeom prst="line">
            <a:avLst/>
          </a:prstGeom>
          <a:solidFill>
            <a:srgbClr val="FFCC00"/>
          </a:solidFill>
          <a:ln w="12700" cap="rnd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TextBox 6"/>
          <p:cNvSpPr txBox="1"/>
          <p:nvPr/>
        </p:nvSpPr>
        <p:spPr>
          <a:xfrm>
            <a:off x="3060769" y="3084673"/>
            <a:ext cx="1409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分析結果</a:t>
            </a:r>
            <a:r>
              <a:rPr kumimoji="1" lang="en-US" altLang="ja-JP" sz="1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表示</a:t>
            </a:r>
            <a:endParaRPr kumimoji="1" lang="en-US" altLang="ja-JP" sz="1000" b="1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0" name="Picture 34" descr="MC900433944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76814"/>
            <a:ext cx="663002" cy="61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6"/>
          <p:cNvSpPr txBox="1"/>
          <p:nvPr/>
        </p:nvSpPr>
        <p:spPr>
          <a:xfrm>
            <a:off x="139701" y="560070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latin typeface="メイリオ"/>
                <a:ea typeface="メイリオ"/>
                <a:cs typeface="メイリオ"/>
              </a:rPr>
              <a:t>分析者</a:t>
            </a:r>
            <a:endParaRPr kumimoji="1" lang="ja-JP" altLang="en-US" sz="1000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図 2" descr="スクリーンショット 2016-06-02 13.21.5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149600"/>
            <a:ext cx="2237740" cy="146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Picture 4" descr="icon-clement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42" y="5781789"/>
            <a:ext cx="483057" cy="4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 bwMode="auto">
          <a:xfrm>
            <a:off x="3835400" y="2578100"/>
            <a:ext cx="2425700" cy="2247900"/>
          </a:xfrm>
          <a:prstGeom prst="rect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52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lang="en-US" altLang="ja-JP" dirty="0"/>
              <a:t>5</a:t>
            </a:r>
            <a:r>
              <a:rPr lang="en-US" altLang="ja-JP" dirty="0" smtClean="0"/>
              <a:t>)Predictive </a:t>
            </a:r>
            <a:r>
              <a:rPr lang="en-US" altLang="ja-JP" dirty="0"/>
              <a:t>Analytics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2563" y="892315"/>
            <a:ext cx="8686800" cy="59358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リアルタイム分析を行うサンプルアプリの例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 descr="スクリーンショット 2016-06-02 13.2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549399"/>
            <a:ext cx="7069146" cy="4629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5334000" y="1993900"/>
            <a:ext cx="1981200" cy="330200"/>
          </a:xfrm>
          <a:prstGeom prst="rect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  <p:sp>
        <p:nvSpPr>
          <p:cNvPr id="4" name="角丸四角形吹き出し 3"/>
          <p:cNvSpPr/>
          <p:nvPr/>
        </p:nvSpPr>
        <p:spPr bwMode="auto">
          <a:xfrm>
            <a:off x="6477000" y="990600"/>
            <a:ext cx="2578100" cy="803148"/>
          </a:xfrm>
          <a:prstGeom prst="wedgeRoundRectCallout">
            <a:avLst>
              <a:gd name="adj1" fmla="val -71397"/>
              <a:gd name="adj2" fmla="val 69596"/>
              <a:gd name="adj3" fmla="val 16667"/>
            </a:avLst>
          </a:prstGeom>
          <a:solidFill>
            <a:schemeClr val="bg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latin typeface="メイリオ"/>
                <a:ea typeface="メイリオ"/>
              </a:rPr>
              <a:t>リアルタイムに</a:t>
            </a:r>
            <a:r>
              <a:rPr lang="en-US" altLang="ja-JP" sz="1400" dirty="0" smtClean="0">
                <a:latin typeface="メイリオ"/>
                <a:ea typeface="メイリオ"/>
              </a:rPr>
              <a:t>SPSS</a:t>
            </a:r>
            <a:r>
              <a:rPr lang="ja-JP" altLang="en-US" sz="1400" dirty="0" smtClean="0">
                <a:latin typeface="メイリオ"/>
                <a:ea typeface="メイリオ"/>
              </a:rPr>
              <a:t>で作った予測モデルを使って分析を行っている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0938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メイリオ"/>
            <a:ea typeface="メイリオ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12700" cap="rnd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8600</TotalTime>
  <Words>601</Words>
  <Application>Microsoft Macintosh PowerPoint</Application>
  <PresentationFormat>画面に合わせる (4:3)</PresentationFormat>
  <Paragraphs>248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10 September 2009</vt:lpstr>
      <vt:lpstr>全体概念図</vt:lpstr>
      <vt:lpstr>(1) IOT Platform (Internet of Things Platform) </vt:lpstr>
      <vt:lpstr>(2) Node-RED</vt:lpstr>
      <vt:lpstr>(3) Cloudant </vt:lpstr>
      <vt:lpstr>(4) dashDB</vt:lpstr>
      <vt:lpstr>(参考) SPSS Modeler</vt:lpstr>
      <vt:lpstr>(5) Predictive Analytics</vt:lpstr>
      <vt:lpstr>(5)Predictive Analytics 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makaishi</dc:creator>
  <cp:lastModifiedBy>赤石 雅典</cp:lastModifiedBy>
  <cp:revision>595</cp:revision>
  <dcterms:created xsi:type="dcterms:W3CDTF">2004-10-30T01:29:06Z</dcterms:created>
  <dcterms:modified xsi:type="dcterms:W3CDTF">2016-06-03T00:26:54Z</dcterms:modified>
</cp:coreProperties>
</file>