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376" r:id="rId2"/>
    <p:sldId id="400" r:id="rId3"/>
    <p:sldId id="399" r:id="rId4"/>
    <p:sldId id="415" r:id="rId5"/>
    <p:sldId id="425" r:id="rId6"/>
    <p:sldId id="401" r:id="rId7"/>
    <p:sldId id="407" r:id="rId8"/>
    <p:sldId id="416" r:id="rId9"/>
    <p:sldId id="402" r:id="rId10"/>
    <p:sldId id="417" r:id="rId11"/>
    <p:sldId id="403" r:id="rId12"/>
    <p:sldId id="418" r:id="rId13"/>
    <p:sldId id="404" r:id="rId14"/>
    <p:sldId id="419" r:id="rId15"/>
    <p:sldId id="405" r:id="rId16"/>
    <p:sldId id="420" r:id="rId17"/>
    <p:sldId id="414" r:id="rId18"/>
    <p:sldId id="421" r:id="rId19"/>
    <p:sldId id="423" r:id="rId20"/>
    <p:sldId id="424" r:id="rId21"/>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0" autoAdjust="0"/>
  </p:normalViewPr>
  <p:slideViewPr>
    <p:cSldViewPr snapToGrid="0">
      <p:cViewPr>
        <p:scale>
          <a:sx n="100" d="100"/>
          <a:sy n="100" d="100"/>
        </p:scale>
        <p:origin x="-1016"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cs typeface="メイリオ"/>
              </a:rPr>
              <a:t/>
            </a:r>
            <a:br>
              <a:rPr kumimoji="0" lang="en-US" altLang="ja-JP" sz="2800" dirty="0" smtClean="0">
                <a:cs typeface="メイリオ"/>
              </a:rPr>
            </a:br>
            <a:r>
              <a:rPr kumimoji="0" lang="en-US" altLang="ja-JP" sz="2800" dirty="0" smtClean="0">
                <a:cs typeface="メイリオ"/>
              </a:rPr>
              <a:t>Bluemix</a:t>
            </a:r>
            <a:r>
              <a:rPr kumimoji="0" lang="ja-JP" altLang="en-US" sz="2800" dirty="0" smtClean="0">
                <a:cs typeface="メイリオ"/>
              </a:rPr>
              <a:t>を活用した</a:t>
            </a:r>
            <a:r>
              <a:rPr kumimoji="0" lang="en-US" altLang="ja-JP" sz="2800" dirty="0" err="1" smtClean="0">
                <a:cs typeface="メイリオ"/>
              </a:rPr>
              <a:t>IoT</a:t>
            </a:r>
            <a:r>
              <a:rPr kumimoji="0" lang="ja-JP" altLang="en-US" sz="2800" dirty="0" smtClean="0">
                <a:cs typeface="メイリオ"/>
              </a:rPr>
              <a:t>基盤構成</a:t>
            </a:r>
            <a:r>
              <a:rPr kumimoji="0" lang="ja-JP" altLang="en-US" sz="2800" dirty="0" smtClean="0">
                <a:cs typeface="メイリオ"/>
              </a:rPr>
              <a:t>サンプル</a:t>
            </a:r>
            <a:r>
              <a:rPr kumimoji="0" lang="en-US" altLang="ja-JP" sz="2800" dirty="0" smtClean="0">
                <a:cs typeface="メイリオ"/>
              </a:rPr>
              <a:t/>
            </a:r>
            <a:br>
              <a:rPr kumimoji="0" lang="en-US" altLang="ja-JP" sz="2800" dirty="0" smtClean="0">
                <a:cs typeface="メイリオ"/>
              </a:rPr>
            </a:br>
            <a:r>
              <a:rPr kumimoji="0" lang="en-US" altLang="ja-JP" sz="2800" dirty="0" smtClean="0">
                <a:cs typeface="メイリオ"/>
              </a:rPr>
              <a:t> </a:t>
            </a:r>
            <a:r>
              <a:rPr kumimoji="0" lang="en-US" altLang="ja-JP" sz="2000" dirty="0" smtClean="0">
                <a:cs typeface="メイリオ"/>
              </a:rPr>
              <a:t>2016</a:t>
            </a:r>
            <a:r>
              <a:rPr kumimoji="0" lang="ja-JP" altLang="en-US" sz="2000" dirty="0" smtClean="0">
                <a:cs typeface="メイリオ"/>
              </a:rPr>
              <a:t>年</a:t>
            </a:r>
            <a:r>
              <a:rPr kumimoji="0" lang="en-US" altLang="ja-JP" sz="2000" dirty="0" smtClean="0">
                <a:cs typeface="メイリオ"/>
              </a:rPr>
              <a:t>6</a:t>
            </a:r>
            <a:r>
              <a:rPr kumimoji="0" lang="ja-JP" altLang="en-US" sz="2000" dirty="0" smtClean="0">
                <a:cs typeface="メイリオ"/>
              </a:rPr>
              <a:t>月</a:t>
            </a:r>
            <a:r>
              <a:rPr kumimoji="0" lang="en-US" altLang="ja-JP" sz="2000" dirty="0" smtClean="0">
                <a:cs typeface="メイリオ"/>
              </a:rPr>
              <a:t>16</a:t>
            </a:r>
            <a:r>
              <a:rPr kumimoji="0" lang="ja-JP" altLang="en-US" sz="2000" dirty="0" smtClean="0">
                <a:cs typeface="メイリオ"/>
              </a:rPr>
              <a:t>日版</a:t>
            </a:r>
            <a:r>
              <a:rPr kumimoji="0" lang="en-US" altLang="ja-JP" sz="2800" dirty="0" smtClean="0">
                <a:cs typeface="メイリオ"/>
              </a:rPr>
              <a:t/>
            </a:r>
            <a:br>
              <a:rPr kumimoji="0" lang="en-US" altLang="ja-JP" sz="2800" dirty="0" smtClean="0">
                <a:cs typeface="メイリオ"/>
              </a:rPr>
            </a:br>
            <a:r>
              <a:rPr kumimoji="0" lang="en-US" altLang="ja-JP" sz="2800" dirty="0" smtClean="0">
                <a:cs typeface="メイリオ"/>
              </a:rPr>
              <a:t/>
            </a:r>
            <a:br>
              <a:rPr kumimoji="0" lang="en-US" altLang="ja-JP" sz="2800" dirty="0" smtClean="0">
                <a:cs typeface="メイリオ"/>
              </a:rPr>
            </a:br>
            <a:r>
              <a:rPr kumimoji="0" lang="en-US" altLang="ja-JP" sz="2400" dirty="0" smtClean="0">
                <a:cs typeface="メイリオ"/>
              </a:rPr>
              <a:t/>
            </a:r>
            <a:br>
              <a:rPr kumimoji="0" lang="en-US" altLang="ja-JP" sz="2400" dirty="0" smtClean="0">
                <a:cs typeface="メイリオ"/>
              </a:rPr>
            </a:br>
            <a:endParaRPr kumimoji="0" lang="en-US" altLang="ja-JP" sz="2000" dirty="0">
              <a:cs typeface="メイリオ"/>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smtClean="0"/>
              <a:t>参考</a:t>
            </a:r>
            <a:r>
              <a:rPr lang="en-US" altLang="ja-JP" dirty="0" smtClean="0"/>
              <a:t>) </a:t>
            </a:r>
            <a:r>
              <a:rPr lang="en-US" altLang="ja-JP" dirty="0"/>
              <a:t>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pic>
        <p:nvPicPr>
          <p:cNvPr id="6" name="図 5" descr="スクリーンショット 2016-06-02 13.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49399"/>
            <a:ext cx="7069146" cy="4629849"/>
          </a:xfrm>
          <a:prstGeom prst="rect">
            <a:avLst/>
          </a:prstGeom>
          <a:ln>
            <a:solidFill>
              <a:schemeClr val="tx1"/>
            </a:solidFill>
          </a:ln>
        </p:spPr>
      </p:pic>
      <p:sp>
        <p:nvSpPr>
          <p:cNvPr id="5" name="正方形/長方形 4"/>
          <p:cNvSpPr/>
          <p:nvPr/>
        </p:nvSpPr>
        <p:spPr bwMode="auto">
          <a:xfrm>
            <a:off x="5334000" y="1993900"/>
            <a:ext cx="1981200" cy="330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 name="角丸四角形吹き出し 3"/>
          <p:cNvSpPr/>
          <p:nvPr/>
        </p:nvSpPr>
        <p:spPr bwMode="auto">
          <a:xfrm>
            <a:off x="6477000" y="990600"/>
            <a:ext cx="2578100" cy="803148"/>
          </a:xfrm>
          <a:prstGeom prst="wedgeRoundRectCallout">
            <a:avLst>
              <a:gd name="adj1" fmla="val -71397"/>
              <a:gd name="adj2" fmla="val 6959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400" dirty="0" smtClean="0">
                <a:latin typeface="メイリオ"/>
                <a:ea typeface="メイリオ"/>
              </a:rPr>
              <a:t>リアルタイムに</a:t>
            </a:r>
            <a:r>
              <a:rPr lang="en-US" altLang="ja-JP" sz="1400" dirty="0" smtClean="0">
                <a:latin typeface="メイリオ"/>
                <a:ea typeface="メイリオ"/>
              </a:rPr>
              <a:t>SPSS</a:t>
            </a:r>
            <a:r>
              <a:rPr lang="ja-JP" altLang="en-US" sz="1400" dirty="0" smtClean="0">
                <a:latin typeface="メイリオ"/>
                <a:ea typeface="メイリオ"/>
              </a:rPr>
              <a:t>で作った予測モデルを使って分析を行っている</a:t>
            </a:r>
            <a:endParaRPr kumimoji="0" lang="ja-JP" altLang="en-US" sz="14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en-US" altLang="ja-JP" dirty="0" smtClean="0"/>
              <a:t>Node-RED</a:t>
            </a:r>
            <a:r>
              <a:rPr lang="ja-JP" altLang="en-US" dirty="0" smtClean="0"/>
              <a:t>から</a:t>
            </a:r>
            <a:r>
              <a:rPr lang="en-US" altLang="ja-JP" dirty="0" smtClean="0"/>
              <a:t>Predictive Analytics</a:t>
            </a:r>
            <a:r>
              <a:rPr lang="ja-JP" altLang="en-US" dirty="0" smtClean="0"/>
              <a:t>機能の呼び出しを行っている部分</a:t>
            </a:r>
            <a:endParaRPr kumimoji="1" lang="ja-JP" altLang="en-US" dirty="0"/>
          </a:p>
        </p:txBody>
      </p:sp>
      <p:pic>
        <p:nvPicPr>
          <p:cNvPr id="7" name="図 6" descr="スクリーンショット 2016-06-07 11.4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39900"/>
            <a:ext cx="5268707" cy="2296439"/>
          </a:xfrm>
          <a:prstGeom prst="rect">
            <a:avLst/>
          </a:prstGeom>
          <a:ln>
            <a:solidFill>
              <a:schemeClr val="tx1"/>
            </a:solidFill>
          </a:ln>
        </p:spPr>
      </p:pic>
      <p:pic>
        <p:nvPicPr>
          <p:cNvPr id="8" name="図 7" descr="スクリーンショット 2016-06-07 11.4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1" y="4432300"/>
            <a:ext cx="4902557" cy="1409237"/>
          </a:xfrm>
          <a:prstGeom prst="rect">
            <a:avLst/>
          </a:prstGeom>
          <a:ln>
            <a:solidFill>
              <a:schemeClr val="tx1"/>
            </a:solidFill>
          </a:ln>
        </p:spPr>
      </p:pic>
      <p:pic>
        <p:nvPicPr>
          <p:cNvPr id="9" name="図 8" descr="スクリーンショット 2016-06-07 11.43.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301" y="4175896"/>
            <a:ext cx="4013200" cy="1424804"/>
          </a:xfrm>
          <a:prstGeom prst="rect">
            <a:avLst/>
          </a:prstGeom>
          <a:ln>
            <a:solidFill>
              <a:schemeClr val="tx1"/>
            </a:solidFill>
          </a:ln>
        </p:spPr>
      </p:pic>
      <p:sp>
        <p:nvSpPr>
          <p:cNvPr id="10" name="正方形/長方形 9"/>
          <p:cNvSpPr/>
          <p:nvPr/>
        </p:nvSpPr>
        <p:spPr bwMode="auto">
          <a:xfrm>
            <a:off x="317500" y="3187700"/>
            <a:ext cx="5486400" cy="508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11" name="テキスト ボックス 10"/>
          <p:cNvSpPr txBox="1"/>
          <p:nvPr/>
        </p:nvSpPr>
        <p:spPr>
          <a:xfrm>
            <a:off x="1766094" y="5956300"/>
            <a:ext cx="1415772" cy="276999"/>
          </a:xfrm>
          <a:prstGeom prst="rect">
            <a:avLst/>
          </a:prstGeom>
          <a:noFill/>
        </p:spPr>
        <p:txBody>
          <a:bodyPr wrap="none" rtlCol="0">
            <a:spAutoFit/>
          </a:bodyPr>
          <a:lstStyle/>
          <a:p>
            <a:r>
              <a:rPr kumimoji="1" lang="ja-JP" altLang="en-US" sz="1200" b="1" dirty="0" smtClean="0">
                <a:latin typeface="メイリオ"/>
                <a:ea typeface="メイリオ"/>
                <a:cs typeface="メイリオ"/>
              </a:rPr>
              <a:t>パラメータ組立て</a:t>
            </a:r>
            <a:endParaRPr kumimoji="1" lang="ja-JP" altLang="en-US" sz="1200" b="1" dirty="0">
              <a:latin typeface="メイリオ"/>
              <a:ea typeface="メイリオ"/>
              <a:cs typeface="メイリオ"/>
            </a:endParaRPr>
          </a:p>
        </p:txBody>
      </p:sp>
      <p:sp>
        <p:nvSpPr>
          <p:cNvPr id="12" name="テキスト ボックス 11"/>
          <p:cNvSpPr txBox="1"/>
          <p:nvPr/>
        </p:nvSpPr>
        <p:spPr>
          <a:xfrm>
            <a:off x="6378999" y="5702300"/>
            <a:ext cx="1666968" cy="276999"/>
          </a:xfrm>
          <a:prstGeom prst="rect">
            <a:avLst/>
          </a:prstGeom>
          <a:noFill/>
        </p:spPr>
        <p:txBody>
          <a:bodyPr wrap="none" rtlCol="0">
            <a:spAutoFit/>
          </a:bodyPr>
          <a:lstStyle/>
          <a:p>
            <a:r>
              <a:rPr kumimoji="1" lang="en-US" altLang="ja-JP" sz="1200" b="1" dirty="0" smtClean="0">
                <a:latin typeface="メイリオ"/>
                <a:ea typeface="メイリオ"/>
                <a:cs typeface="メイリオ"/>
              </a:rPr>
              <a:t>API</a:t>
            </a:r>
            <a:r>
              <a:rPr kumimoji="1" lang="ja-JP" altLang="en-US" sz="1200" b="1" dirty="0" smtClean="0">
                <a:latin typeface="メイリオ"/>
                <a:ea typeface="メイリオ"/>
                <a:cs typeface="メイリオ"/>
              </a:rPr>
              <a:t>呼び出し</a:t>
            </a:r>
            <a:r>
              <a:rPr kumimoji="1" lang="en-US" altLang="ja-JP" sz="1200" b="1" dirty="0" smtClean="0">
                <a:latin typeface="メイリオ"/>
                <a:ea typeface="メイリオ"/>
                <a:cs typeface="メイリオ"/>
              </a:rPr>
              <a:t>(REST)</a:t>
            </a:r>
            <a:endParaRPr kumimoji="1" lang="ja-JP" altLang="en-US" sz="1200" b="1" dirty="0">
              <a:latin typeface="メイリオ"/>
              <a:ea typeface="メイリオ"/>
              <a:cs typeface="メイリオ"/>
            </a:endParaRPr>
          </a:p>
        </p:txBody>
      </p:sp>
      <p:cxnSp>
        <p:nvCxnSpPr>
          <p:cNvPr id="14" name="直線コネクタ 13"/>
          <p:cNvCxnSpPr>
            <a:endCxn id="8" idx="0"/>
          </p:cNvCxnSpPr>
          <p:nvPr/>
        </p:nvCxnSpPr>
        <p:spPr bwMode="auto">
          <a:xfrm>
            <a:off x="2260600" y="3568700"/>
            <a:ext cx="287270" cy="863600"/>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endCxn id="9" idx="0"/>
          </p:cNvCxnSpPr>
          <p:nvPr/>
        </p:nvCxnSpPr>
        <p:spPr bwMode="auto">
          <a:xfrm>
            <a:off x="3644900" y="3517900"/>
            <a:ext cx="3302001" cy="657996"/>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9450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備考</a:t>
            </a:r>
            <a:r>
              <a:rPr kumimoji="1" lang="en-US" altLang="ja-JP" dirty="0" smtClean="0"/>
              <a:t>) </a:t>
            </a:r>
            <a:r>
              <a:rPr kumimoji="1" lang="en-US" altLang="ja-JP" dirty="0" err="1" smtClean="0"/>
              <a:t>RStudio</a:t>
            </a:r>
            <a:endParaRPr kumimoji="1" lang="ja-JP" altLang="en-US" dirty="0"/>
          </a:p>
        </p:txBody>
      </p:sp>
      <p:sp>
        <p:nvSpPr>
          <p:cNvPr id="3" name="コンテンツ プレースホルダー 2"/>
          <p:cNvSpPr>
            <a:spLocks noGrp="1"/>
          </p:cNvSpPr>
          <p:nvPr>
            <p:ph idx="1"/>
          </p:nvPr>
        </p:nvSpPr>
        <p:spPr>
          <a:xfrm>
            <a:off x="182563" y="892315"/>
            <a:ext cx="8686800" cy="644385"/>
          </a:xfrm>
        </p:spPr>
        <p:txBody>
          <a:bodyPr/>
          <a:lstStyle/>
          <a:p>
            <a:pPr marL="0" indent="0">
              <a:buNone/>
            </a:pPr>
            <a:r>
              <a:rPr kumimoji="1" lang="en-US" altLang="ja-JP" dirty="0" smtClean="0"/>
              <a:t>R</a:t>
            </a:r>
            <a:r>
              <a:rPr kumimoji="1" lang="ja-JP" altLang="en-US" dirty="0" smtClean="0"/>
              <a:t>言語</a:t>
            </a:r>
            <a:r>
              <a:rPr lang="ja-JP" altLang="en-US" dirty="0" smtClean="0"/>
              <a:t>が使えるユーザー</a:t>
            </a:r>
            <a:r>
              <a:rPr kumimoji="1" lang="ja-JP" altLang="en-US" dirty="0" smtClean="0"/>
              <a:t>であれば、</a:t>
            </a:r>
            <a:r>
              <a:rPr kumimoji="1" lang="en-US" altLang="ja-JP" dirty="0" err="1" smtClean="0"/>
              <a:t>dashDB</a:t>
            </a:r>
            <a:r>
              <a:rPr kumimoji="1" lang="ja-JP" altLang="en-US" dirty="0" smtClean="0"/>
              <a:t>付属の</a:t>
            </a:r>
            <a:r>
              <a:rPr kumimoji="1" lang="en-US" altLang="ja-JP" dirty="0" err="1" smtClean="0"/>
              <a:t>RStudio</a:t>
            </a:r>
            <a:r>
              <a:rPr kumimoji="1" lang="ja-JP" altLang="en-US" dirty="0" smtClean="0"/>
              <a:t>を活用して、クラウド上で</a:t>
            </a:r>
            <a:r>
              <a:rPr kumimoji="1" lang="en-US" altLang="ja-JP" dirty="0" smtClean="0"/>
              <a:t>R</a:t>
            </a:r>
            <a:r>
              <a:rPr kumimoji="1" lang="ja-JP" altLang="en-US" dirty="0" smtClean="0"/>
              <a:t>言語による分析を行うことも可能です。</a:t>
            </a:r>
            <a:endParaRPr kumimoji="1" lang="ja-JP" altLang="en-US" dirty="0"/>
          </a:p>
        </p:txBody>
      </p:sp>
      <p:pic>
        <p:nvPicPr>
          <p:cNvPr id="5" name="図 4" descr="スクリーンショット 2016-06-14 14.09.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549400"/>
            <a:ext cx="6521479" cy="3187700"/>
          </a:xfrm>
          <a:prstGeom prst="rect">
            <a:avLst/>
          </a:prstGeom>
          <a:ln>
            <a:solidFill>
              <a:schemeClr val="tx1"/>
            </a:solidFill>
          </a:ln>
        </p:spPr>
      </p:pic>
      <p:pic>
        <p:nvPicPr>
          <p:cNvPr id="4" name="図 3" descr="スクリーンショット 2016-06-14 14.08.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2754042"/>
            <a:ext cx="7759700" cy="3762653"/>
          </a:xfrm>
          <a:prstGeom prst="rect">
            <a:avLst/>
          </a:prstGeom>
          <a:ln>
            <a:solidFill>
              <a:schemeClr val="tx1"/>
            </a:solidFill>
          </a:ln>
        </p:spPr>
      </p:pic>
      <p:sp>
        <p:nvSpPr>
          <p:cNvPr id="6" name="正方形/長方形 5"/>
          <p:cNvSpPr/>
          <p:nvPr/>
        </p:nvSpPr>
        <p:spPr bwMode="auto">
          <a:xfrm>
            <a:off x="1308100" y="2387600"/>
            <a:ext cx="857250" cy="342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p:nvPr/>
        </p:nvCxnSpPr>
        <p:spPr bwMode="auto">
          <a:xfrm>
            <a:off x="2184400" y="2514600"/>
            <a:ext cx="565150" cy="596900"/>
          </a:xfrm>
          <a:prstGeom prst="straightConnector1">
            <a:avLst/>
          </a:prstGeom>
          <a:solidFill>
            <a:srgbClr val="FFCC00"/>
          </a:solidFill>
          <a:ln w="38100" cap="rnd"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80870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39116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892315"/>
            <a:ext cx="8686800" cy="517385"/>
          </a:xfrm>
        </p:spPr>
        <p:txBody>
          <a:bodyPr/>
          <a:lstStyle/>
          <a:p>
            <a:pPr marL="0" indent="0">
              <a:buNone/>
            </a:pPr>
            <a:r>
              <a:rPr kumimoji="1" lang="en-US" altLang="ja-JP" dirty="0" smtClean="0"/>
              <a:t>IOT Platform </a:t>
            </a:r>
            <a:r>
              <a:rPr kumimoji="1" lang="ja-JP" altLang="en-US" dirty="0" smtClean="0"/>
              <a:t>デモ画面</a:t>
            </a:r>
            <a:endParaRPr kumimoji="1" lang="ja-JP" altLang="en-US" dirty="0"/>
          </a:p>
        </p:txBody>
      </p:sp>
      <p:pic>
        <p:nvPicPr>
          <p:cNvPr id="4" name="図 3" descr="スクリーンショット 2016-06-16 17.39.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448013"/>
            <a:ext cx="8483600" cy="4407680"/>
          </a:xfrm>
          <a:prstGeom prst="rect">
            <a:avLst/>
          </a:prstGeom>
          <a:ln>
            <a:solidFill>
              <a:schemeClr val="tx1"/>
            </a:solidFill>
          </a:ln>
        </p:spPr>
      </p:pic>
    </p:spTree>
    <p:extLst>
      <p:ext uri="{BB962C8B-B14F-4D97-AF65-F5344CB8AC3E}">
        <p14:creationId xmlns:p14="http://schemas.microsoft.com/office/powerpoint/2010/main" val="164359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8804</TotalTime>
  <Words>1387</Words>
  <Application>Microsoft Macintosh PowerPoint</Application>
  <PresentationFormat>画面に合わせる (4:3)</PresentationFormat>
  <Paragraphs>397</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10 September 2009</vt:lpstr>
      <vt:lpstr> Bluemixを活用したIoT基盤構成サンプル  2016年6月16日版   </vt:lpstr>
      <vt:lpstr>IoT クラウド基盤の構成要素</vt:lpstr>
      <vt:lpstr>全体概念図</vt:lpstr>
      <vt:lpstr>(1) IOT Platform (Internet of Things Platform) </vt:lpstr>
      <vt:lpstr>(1) IOT Platform (Internet of Things Platform) </vt:lpstr>
      <vt:lpstr>(1) IOT Platform (Internet of Things Platform) </vt:lpstr>
      <vt:lpstr>(1) IOT Platform (Internet of Things Platform) </vt:lpstr>
      <vt:lpstr>(2) Node-RED</vt:lpstr>
      <vt:lpstr>(2) Node-RED</vt:lpstr>
      <vt:lpstr>(3) Cloudant </vt:lpstr>
      <vt:lpstr>(3) Cloudant </vt:lpstr>
      <vt:lpstr>(4) dashDB</vt:lpstr>
      <vt:lpstr>(4) dashDB</vt:lpstr>
      <vt:lpstr>(参考) SPSS Modeler</vt:lpstr>
      <vt:lpstr>(参考) SPSS Modeler (PC側ソフト)</vt:lpstr>
      <vt:lpstr>(5) Predictive Analytics</vt:lpstr>
      <vt:lpstr>(5)Predictive Analytics </vt:lpstr>
      <vt:lpstr>(5)Predictive Analytics </vt:lpstr>
      <vt:lpstr>(5)Predictive Analytics </vt:lpstr>
      <vt:lpstr>(備考) RStudio</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605</cp:revision>
  <cp:lastPrinted>2016-06-07T00:19:26Z</cp:lastPrinted>
  <dcterms:created xsi:type="dcterms:W3CDTF">2004-10-30T01:29:06Z</dcterms:created>
  <dcterms:modified xsi:type="dcterms:W3CDTF">2016-06-16T08:45:07Z</dcterms:modified>
</cp:coreProperties>
</file>