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81" r:id="rId16"/>
    <p:sldId id="280" r:id="rId17"/>
    <p:sldId id="271" r:id="rId18"/>
    <p:sldId id="272" r:id="rId19"/>
    <p:sldId id="273" r:id="rId20"/>
    <p:sldId id="274" r:id="rId21"/>
    <p:sldId id="275" r:id="rId22"/>
    <p:sldId id="276" r:id="rId23"/>
    <p:sldId id="277" r:id="rId24"/>
    <p:sldId id="278" r:id="rId25"/>
    <p:sldId id="279" r:id="rId26"/>
    <p:sldId id="258" r:id="rId27"/>
  </p:sldIdLst>
  <p:sldSz cx="9144000" cy="6858000" type="screen4x3"/>
  <p:notesSz cx="13004800" cy="9753600"/>
  <p:defaultTextStyle>
    <a:defPPr>
      <a:defRPr lang="de-DE"/>
    </a:defPPr>
    <a:lvl1pPr marL="0" algn="l" defTabSz="324703" rtl="0" eaLnBrk="1" latinLnBrk="0" hangingPunct="1">
      <a:defRPr sz="1278" kern="1200">
        <a:solidFill>
          <a:schemeClr val="tx1"/>
        </a:solidFill>
        <a:latin typeface="+mn-lt"/>
        <a:ea typeface="+mn-ea"/>
        <a:cs typeface="+mn-cs"/>
      </a:defRPr>
    </a:lvl1pPr>
    <a:lvl2pPr marL="324703" algn="l" defTabSz="324703" rtl="0" eaLnBrk="1" latinLnBrk="0" hangingPunct="1">
      <a:defRPr sz="1278" kern="1200">
        <a:solidFill>
          <a:schemeClr val="tx1"/>
        </a:solidFill>
        <a:latin typeface="+mn-lt"/>
        <a:ea typeface="+mn-ea"/>
        <a:cs typeface="+mn-cs"/>
      </a:defRPr>
    </a:lvl2pPr>
    <a:lvl3pPr marL="649407" algn="l" defTabSz="324703" rtl="0" eaLnBrk="1" latinLnBrk="0" hangingPunct="1">
      <a:defRPr sz="1278" kern="1200">
        <a:solidFill>
          <a:schemeClr val="tx1"/>
        </a:solidFill>
        <a:latin typeface="+mn-lt"/>
        <a:ea typeface="+mn-ea"/>
        <a:cs typeface="+mn-cs"/>
      </a:defRPr>
    </a:lvl3pPr>
    <a:lvl4pPr marL="974110" algn="l" defTabSz="324703" rtl="0" eaLnBrk="1" latinLnBrk="0" hangingPunct="1">
      <a:defRPr sz="1278" kern="1200">
        <a:solidFill>
          <a:schemeClr val="tx1"/>
        </a:solidFill>
        <a:latin typeface="+mn-lt"/>
        <a:ea typeface="+mn-ea"/>
        <a:cs typeface="+mn-cs"/>
      </a:defRPr>
    </a:lvl4pPr>
    <a:lvl5pPr marL="1298814" algn="l" defTabSz="324703" rtl="0" eaLnBrk="1" latinLnBrk="0" hangingPunct="1">
      <a:defRPr sz="1278" kern="1200">
        <a:solidFill>
          <a:schemeClr val="tx1"/>
        </a:solidFill>
        <a:latin typeface="+mn-lt"/>
        <a:ea typeface="+mn-ea"/>
        <a:cs typeface="+mn-cs"/>
      </a:defRPr>
    </a:lvl5pPr>
    <a:lvl6pPr marL="1623517" algn="l" defTabSz="324703" rtl="0" eaLnBrk="1" latinLnBrk="0" hangingPunct="1">
      <a:defRPr sz="1278" kern="1200">
        <a:solidFill>
          <a:schemeClr val="tx1"/>
        </a:solidFill>
        <a:latin typeface="+mn-lt"/>
        <a:ea typeface="+mn-ea"/>
        <a:cs typeface="+mn-cs"/>
      </a:defRPr>
    </a:lvl6pPr>
    <a:lvl7pPr marL="1948221" algn="l" defTabSz="324703" rtl="0" eaLnBrk="1" latinLnBrk="0" hangingPunct="1">
      <a:defRPr sz="1278" kern="1200">
        <a:solidFill>
          <a:schemeClr val="tx1"/>
        </a:solidFill>
        <a:latin typeface="+mn-lt"/>
        <a:ea typeface="+mn-ea"/>
        <a:cs typeface="+mn-cs"/>
      </a:defRPr>
    </a:lvl7pPr>
    <a:lvl8pPr marL="2272924" algn="l" defTabSz="324703" rtl="0" eaLnBrk="1" latinLnBrk="0" hangingPunct="1">
      <a:defRPr sz="1278" kern="1200">
        <a:solidFill>
          <a:schemeClr val="tx1"/>
        </a:solidFill>
        <a:latin typeface="+mn-lt"/>
        <a:ea typeface="+mn-ea"/>
        <a:cs typeface="+mn-cs"/>
      </a:defRPr>
    </a:lvl8pPr>
    <a:lvl9pPr marL="2597628" algn="l" defTabSz="324703" rtl="0" eaLnBrk="1" latinLnBrk="0" hangingPunct="1">
      <a:defRPr sz="127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2" userDrawn="1">
          <p15:clr>
            <a:srgbClr val="A4A3A4"/>
          </p15:clr>
        </p15:guide>
        <p15:guide id="2" pos="5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6D4"/>
    <a:srgbClr val="1F497D"/>
    <a:srgbClr val="F5F4F0"/>
    <a:srgbClr val="F4F2EA"/>
    <a:srgbClr val="4F334E"/>
    <a:srgbClr val="8390FF"/>
    <a:srgbClr val="948B6C"/>
    <a:srgbClr val="FBC1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41" autoAdjust="0"/>
    <p:restoredTop sz="94689" autoAdjust="0"/>
  </p:normalViewPr>
  <p:slideViewPr>
    <p:cSldViewPr>
      <p:cViewPr varScale="1">
        <p:scale>
          <a:sx n="82" d="100"/>
          <a:sy n="82" d="100"/>
        </p:scale>
        <p:origin x="1608" y="58"/>
      </p:cViewPr>
      <p:guideLst>
        <p:guide orient="horz" pos="202"/>
        <p:guide pos="518"/>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5635625" cy="4873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7366000" y="0"/>
            <a:ext cx="5635625" cy="487363"/>
          </a:xfrm>
          <a:prstGeom prst="rect">
            <a:avLst/>
          </a:prstGeom>
        </p:spPr>
        <p:txBody>
          <a:bodyPr vert="horz" lIns="91440" tIns="45720" rIns="91440" bIns="45720" rtlCol="0"/>
          <a:lstStyle>
            <a:lvl1pPr algn="r">
              <a:defRPr sz="1200"/>
            </a:lvl1pPr>
          </a:lstStyle>
          <a:p>
            <a:fld id="{442DDC49-609A-3B44-A1C6-133788245302}" type="datetime1">
              <a:rPr lang="de-DE" smtClean="0"/>
              <a:pPr/>
              <a:t>04.04.2023</a:t>
            </a:fld>
            <a:endParaRPr lang="de-DE"/>
          </a:p>
        </p:txBody>
      </p:sp>
      <p:sp>
        <p:nvSpPr>
          <p:cNvPr id="4" name="Fußzeilenplatzhalter 3"/>
          <p:cNvSpPr>
            <a:spLocks noGrp="1"/>
          </p:cNvSpPr>
          <p:nvPr>
            <p:ph type="ftr" sz="quarter" idx="2"/>
          </p:nvPr>
        </p:nvSpPr>
        <p:spPr>
          <a:xfrm>
            <a:off x="0" y="9264650"/>
            <a:ext cx="5635625" cy="487363"/>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7366000" y="9264650"/>
            <a:ext cx="5635625" cy="487363"/>
          </a:xfrm>
          <a:prstGeom prst="rect">
            <a:avLst/>
          </a:prstGeom>
        </p:spPr>
        <p:txBody>
          <a:bodyPr vert="horz" lIns="91440" tIns="45720" rIns="91440" bIns="45720" rtlCol="0" anchor="b"/>
          <a:lstStyle>
            <a:lvl1pPr algn="r">
              <a:defRPr sz="1200"/>
            </a:lvl1pPr>
          </a:lstStyle>
          <a:p>
            <a:fld id="{747525CF-7212-804E-9855-29706471529B}" type="slidenum">
              <a:rPr lang="de-DE" smtClean="0"/>
              <a:pPr/>
              <a:t>‹#›</a:t>
            </a:fld>
            <a:endParaRPr lang="de-DE"/>
          </a:p>
        </p:txBody>
      </p:sp>
    </p:spTree>
    <p:extLst>
      <p:ext uri="{BB962C8B-B14F-4D97-AF65-F5344CB8AC3E}">
        <p14:creationId xmlns:p14="http://schemas.microsoft.com/office/powerpoint/2010/main" val="420645022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5635625" cy="4873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7366000" y="0"/>
            <a:ext cx="5635625" cy="487363"/>
          </a:xfrm>
          <a:prstGeom prst="rect">
            <a:avLst/>
          </a:prstGeom>
        </p:spPr>
        <p:txBody>
          <a:bodyPr vert="horz" lIns="91440" tIns="45720" rIns="91440" bIns="45720" rtlCol="0"/>
          <a:lstStyle>
            <a:lvl1pPr algn="r">
              <a:defRPr sz="1200"/>
            </a:lvl1pPr>
          </a:lstStyle>
          <a:p>
            <a:fld id="{66C661A5-9AB9-1949-9B9A-C46C190AE8BF}" type="datetime1">
              <a:rPr lang="de-DE" smtClean="0"/>
              <a:pPr/>
              <a:t>04.04.2023</a:t>
            </a:fld>
            <a:endParaRPr lang="de-DE"/>
          </a:p>
        </p:txBody>
      </p:sp>
      <p:sp>
        <p:nvSpPr>
          <p:cNvPr id="4" name="Folienbildplatzhalter 3"/>
          <p:cNvSpPr>
            <a:spLocks noGrp="1" noRot="1" noChangeAspect="1"/>
          </p:cNvSpPr>
          <p:nvPr>
            <p:ph type="sldImg" idx="2"/>
          </p:nvPr>
        </p:nvSpPr>
        <p:spPr>
          <a:xfrm>
            <a:off x="4064000" y="731838"/>
            <a:ext cx="4876800" cy="36576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1300163" y="4632325"/>
            <a:ext cx="10404475" cy="43894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264650"/>
            <a:ext cx="5635625" cy="4873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7366000" y="9264650"/>
            <a:ext cx="5635625" cy="487363"/>
          </a:xfrm>
          <a:prstGeom prst="rect">
            <a:avLst/>
          </a:prstGeom>
        </p:spPr>
        <p:txBody>
          <a:bodyPr vert="horz" lIns="91440" tIns="45720" rIns="91440" bIns="45720" rtlCol="0" anchor="b"/>
          <a:lstStyle>
            <a:lvl1pPr algn="r">
              <a:defRPr sz="1200"/>
            </a:lvl1pPr>
          </a:lstStyle>
          <a:p>
            <a:fld id="{584A433B-D369-FE47-BCB2-D5C24AAD91F8}" type="slidenum">
              <a:rPr lang="de-DE" smtClean="0"/>
              <a:pPr/>
              <a:t>‹#›</a:t>
            </a:fld>
            <a:endParaRPr lang="de-DE"/>
          </a:p>
        </p:txBody>
      </p:sp>
    </p:spTree>
    <p:extLst>
      <p:ext uri="{BB962C8B-B14F-4D97-AF65-F5344CB8AC3E}">
        <p14:creationId xmlns:p14="http://schemas.microsoft.com/office/powerpoint/2010/main" val="3781872226"/>
      </p:ext>
    </p:extLst>
  </p:cSld>
  <p:clrMap bg1="lt1" tx1="dk1" bg2="lt2" tx2="dk2" accent1="accent1" accent2="accent2" accent3="accent3" accent4="accent4" accent5="accent5" accent6="accent6" hlink="hlink" folHlink="folHlink"/>
  <p:hf sldNum="0" hdr="0" ftr="0" dt="0"/>
  <p:notesStyle>
    <a:lvl1pPr marL="0" algn="l" defTabSz="324703" rtl="0" eaLnBrk="1" latinLnBrk="0" hangingPunct="1">
      <a:defRPr sz="852" kern="1200">
        <a:solidFill>
          <a:schemeClr val="tx1"/>
        </a:solidFill>
        <a:latin typeface="+mn-lt"/>
        <a:ea typeface="+mn-ea"/>
        <a:cs typeface="+mn-cs"/>
      </a:defRPr>
    </a:lvl1pPr>
    <a:lvl2pPr marL="324703" algn="l" defTabSz="324703" rtl="0" eaLnBrk="1" latinLnBrk="0" hangingPunct="1">
      <a:defRPr sz="852" kern="1200">
        <a:solidFill>
          <a:schemeClr val="tx1"/>
        </a:solidFill>
        <a:latin typeface="+mn-lt"/>
        <a:ea typeface="+mn-ea"/>
        <a:cs typeface="+mn-cs"/>
      </a:defRPr>
    </a:lvl2pPr>
    <a:lvl3pPr marL="649407" algn="l" defTabSz="324703" rtl="0" eaLnBrk="1" latinLnBrk="0" hangingPunct="1">
      <a:defRPr sz="852" kern="1200">
        <a:solidFill>
          <a:schemeClr val="tx1"/>
        </a:solidFill>
        <a:latin typeface="+mn-lt"/>
        <a:ea typeface="+mn-ea"/>
        <a:cs typeface="+mn-cs"/>
      </a:defRPr>
    </a:lvl3pPr>
    <a:lvl4pPr marL="974110" algn="l" defTabSz="324703" rtl="0" eaLnBrk="1" latinLnBrk="0" hangingPunct="1">
      <a:defRPr sz="852" kern="1200">
        <a:solidFill>
          <a:schemeClr val="tx1"/>
        </a:solidFill>
        <a:latin typeface="+mn-lt"/>
        <a:ea typeface="+mn-ea"/>
        <a:cs typeface="+mn-cs"/>
      </a:defRPr>
    </a:lvl4pPr>
    <a:lvl5pPr marL="1298814" algn="l" defTabSz="324703" rtl="0" eaLnBrk="1" latinLnBrk="0" hangingPunct="1">
      <a:defRPr sz="852" kern="1200">
        <a:solidFill>
          <a:schemeClr val="tx1"/>
        </a:solidFill>
        <a:latin typeface="+mn-lt"/>
        <a:ea typeface="+mn-ea"/>
        <a:cs typeface="+mn-cs"/>
      </a:defRPr>
    </a:lvl5pPr>
    <a:lvl6pPr marL="1623517" algn="l" defTabSz="324703" rtl="0" eaLnBrk="1" latinLnBrk="0" hangingPunct="1">
      <a:defRPr sz="852" kern="1200">
        <a:solidFill>
          <a:schemeClr val="tx1"/>
        </a:solidFill>
        <a:latin typeface="+mn-lt"/>
        <a:ea typeface="+mn-ea"/>
        <a:cs typeface="+mn-cs"/>
      </a:defRPr>
    </a:lvl6pPr>
    <a:lvl7pPr marL="1948221" algn="l" defTabSz="324703" rtl="0" eaLnBrk="1" latinLnBrk="0" hangingPunct="1">
      <a:defRPr sz="852" kern="1200">
        <a:solidFill>
          <a:schemeClr val="tx1"/>
        </a:solidFill>
        <a:latin typeface="+mn-lt"/>
        <a:ea typeface="+mn-ea"/>
        <a:cs typeface="+mn-cs"/>
      </a:defRPr>
    </a:lvl7pPr>
    <a:lvl8pPr marL="2272924" algn="l" defTabSz="324703" rtl="0" eaLnBrk="1" latinLnBrk="0" hangingPunct="1">
      <a:defRPr sz="852" kern="1200">
        <a:solidFill>
          <a:schemeClr val="tx1"/>
        </a:solidFill>
        <a:latin typeface="+mn-lt"/>
        <a:ea typeface="+mn-ea"/>
        <a:cs typeface="+mn-cs"/>
      </a:defRPr>
    </a:lvl8pPr>
    <a:lvl9pPr marL="2597628" algn="l" defTabSz="324703" rtl="0" eaLnBrk="1" latinLnBrk="0" hangingPunct="1">
      <a:defRPr sz="852"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81" name="object 2"/>
          <p:cNvSpPr/>
          <p:nvPr userDrawn="1"/>
        </p:nvSpPr>
        <p:spPr>
          <a:xfrm>
            <a:off x="0" y="6375797"/>
            <a:ext cx="9144000" cy="482203"/>
          </a:xfrm>
          <a:custGeom>
            <a:avLst/>
            <a:gdLst/>
            <a:ahLst/>
            <a:cxnLst/>
            <a:rect l="l" t="t" r="r" b="b"/>
            <a:pathLst>
              <a:path w="13004800" h="6896100">
                <a:moveTo>
                  <a:pt x="0" y="6896100"/>
                </a:moveTo>
                <a:lnTo>
                  <a:pt x="13004800" y="6896100"/>
                </a:lnTo>
                <a:lnTo>
                  <a:pt x="13004800" y="0"/>
                </a:lnTo>
                <a:lnTo>
                  <a:pt x="0" y="0"/>
                </a:lnTo>
                <a:lnTo>
                  <a:pt x="0" y="6896100"/>
                </a:lnTo>
                <a:close/>
              </a:path>
            </a:pathLst>
          </a:custGeom>
          <a:solidFill>
            <a:schemeClr val="bg1">
              <a:lumMod val="95000"/>
            </a:schemeClr>
          </a:solidFill>
        </p:spPr>
        <p:txBody>
          <a:bodyPr wrap="square" lIns="0" tIns="0" rIns="0" bIns="0" rtlCol="0"/>
          <a:lstStyle/>
          <a:p>
            <a:endParaRPr sz="878" dirty="0">
              <a:solidFill>
                <a:schemeClr val="bg1">
                  <a:lumMod val="85000"/>
                </a:schemeClr>
              </a:solidFill>
            </a:endParaRPr>
          </a:p>
        </p:txBody>
      </p:sp>
      <p:sp>
        <p:nvSpPr>
          <p:cNvPr id="8" name="Holder 4"/>
          <p:cNvSpPr>
            <a:spLocks noGrp="1"/>
          </p:cNvSpPr>
          <p:nvPr>
            <p:ph type="ftr" sz="quarter" idx="3"/>
          </p:nvPr>
        </p:nvSpPr>
        <p:spPr>
          <a:xfrm>
            <a:off x="1732359" y="6502956"/>
            <a:ext cx="6054328" cy="194310"/>
          </a:xfrm>
          <a:prstGeom prst="rect">
            <a:avLst/>
          </a:prstGeom>
        </p:spPr>
        <p:txBody>
          <a:bodyPr lIns="0" tIns="0" rIns="0" bIns="0"/>
          <a:lstStyle>
            <a:lvl1pPr algn="ctr">
              <a:defRPr sz="1031">
                <a:solidFill>
                  <a:schemeClr val="tx2">
                    <a:lumMod val="75000"/>
                  </a:schemeClr>
                </a:solidFill>
              </a:defRPr>
            </a:lvl1pPr>
          </a:lstStyle>
          <a:p>
            <a:r>
              <a:rPr lang="de-DE" dirty="0"/>
              <a:t>Georg-August-Universität Göttingen</a:t>
            </a:r>
          </a:p>
        </p:txBody>
      </p:sp>
      <p:sp>
        <p:nvSpPr>
          <p:cNvPr id="9" name="Holder 5"/>
          <p:cNvSpPr>
            <a:spLocks noGrp="1"/>
          </p:cNvSpPr>
          <p:nvPr>
            <p:ph type="dt" sz="half" idx="2"/>
          </p:nvPr>
        </p:nvSpPr>
        <p:spPr>
          <a:xfrm>
            <a:off x="218599" y="6500812"/>
            <a:ext cx="1031558" cy="196454"/>
          </a:xfrm>
          <a:prstGeom prst="rect">
            <a:avLst/>
          </a:prstGeom>
        </p:spPr>
        <p:txBody>
          <a:bodyPr lIns="0" tIns="0" rIns="0" bIns="0"/>
          <a:lstStyle>
            <a:lvl1pPr algn="l">
              <a:defRPr sz="1031">
                <a:solidFill>
                  <a:schemeClr val="tx1">
                    <a:tint val="75000"/>
                  </a:schemeClr>
                </a:solidFill>
              </a:defRPr>
            </a:lvl1pPr>
          </a:lstStyle>
          <a:p>
            <a:fld id="{C5DFC1A0-EAC7-FF46-B484-6832FF4081D7}" type="datetime1">
              <a:rPr lang="de-DE" smtClean="0"/>
              <a:pPr/>
              <a:t>04.04.2023</a:t>
            </a:fld>
            <a:endParaRPr lang="en-US" dirty="0"/>
          </a:p>
        </p:txBody>
      </p:sp>
      <p:sp>
        <p:nvSpPr>
          <p:cNvPr id="10" name="Holder 6"/>
          <p:cNvSpPr>
            <a:spLocks noGrp="1"/>
          </p:cNvSpPr>
          <p:nvPr>
            <p:ph type="sldNum" sz="quarter" idx="10"/>
          </p:nvPr>
        </p:nvSpPr>
        <p:spPr>
          <a:xfrm>
            <a:off x="8322470" y="6526032"/>
            <a:ext cx="602933" cy="171233"/>
          </a:xfrm>
          <a:prstGeom prst="rect">
            <a:avLst/>
          </a:prstGeom>
        </p:spPr>
        <p:txBody>
          <a:bodyPr lIns="0" tIns="0" rIns="0" bIns="0"/>
          <a:lstStyle>
            <a:lvl1pPr algn="r">
              <a:defRPr sz="1031">
                <a:solidFill>
                  <a:schemeClr val="tx1">
                    <a:tint val="75000"/>
                  </a:schemeClr>
                </a:solidFill>
              </a:defRPr>
            </a:lvl1pPr>
          </a:lstStyle>
          <a:p>
            <a:fld id="{B6F15528-21DE-4FAA-801E-634DDDAF4B2B}" type="slidenum">
              <a:rPr lang="de-DE" smtClean="0"/>
              <a:pPr/>
              <a:t>‹#›</a:t>
            </a:fld>
            <a:endParaRPr lang="de-DE" dirty="0"/>
          </a:p>
        </p:txBody>
      </p:sp>
      <p:sp>
        <p:nvSpPr>
          <p:cNvPr id="15" name="Titel 14"/>
          <p:cNvSpPr>
            <a:spLocks noGrp="1"/>
          </p:cNvSpPr>
          <p:nvPr>
            <p:ph type="title"/>
          </p:nvPr>
        </p:nvSpPr>
        <p:spPr>
          <a:xfrm>
            <a:off x="636683" y="3268266"/>
            <a:ext cx="7623279" cy="649216"/>
          </a:xfrm>
        </p:spPr>
        <p:txBody>
          <a:bodyPr vert="horz"/>
          <a:lstStyle>
            <a:lvl1pPr>
              <a:defRPr sz="4122">
                <a:solidFill>
                  <a:schemeClr val="tx2"/>
                </a:solidFill>
                <a:latin typeface="+mj-lt"/>
              </a:defRPr>
            </a:lvl1pPr>
          </a:lstStyle>
          <a:p>
            <a:r>
              <a:rPr lang="de-DE" dirty="0"/>
              <a:t>Mastertitelformat bearbeiten</a:t>
            </a:r>
          </a:p>
        </p:txBody>
      </p:sp>
      <p:sp>
        <p:nvSpPr>
          <p:cNvPr id="74" name="Holder 3"/>
          <p:cNvSpPr>
            <a:spLocks noGrp="1"/>
          </p:cNvSpPr>
          <p:nvPr>
            <p:ph type="body" idx="1"/>
          </p:nvPr>
        </p:nvSpPr>
        <p:spPr>
          <a:xfrm>
            <a:off x="660797" y="2946797"/>
            <a:ext cx="5786438" cy="259687"/>
          </a:xfrm>
        </p:spPr>
        <p:txBody>
          <a:bodyPr lIns="0" tIns="0" rIns="0" bIns="0"/>
          <a:lstStyle>
            <a:lvl1pPr>
              <a:defRPr sz="1648" b="0" i="0" cap="small">
                <a:solidFill>
                  <a:schemeClr val="accent6"/>
                </a:solidFill>
                <a:latin typeface="+mj-lt"/>
                <a:cs typeface="DINPro"/>
              </a:defRPr>
            </a:lvl1pPr>
          </a:lstStyle>
          <a:p>
            <a:endParaRPr dirty="0"/>
          </a:p>
        </p:txBody>
      </p:sp>
      <p:sp>
        <p:nvSpPr>
          <p:cNvPr id="13" name="Textplatzhalter 30"/>
          <p:cNvSpPr>
            <a:spLocks noGrp="1"/>
          </p:cNvSpPr>
          <p:nvPr>
            <p:ph type="body" sz="quarter" idx="12" hasCustomPrompt="1"/>
          </p:nvPr>
        </p:nvSpPr>
        <p:spPr>
          <a:xfrm>
            <a:off x="5965032" y="352652"/>
            <a:ext cx="2839641" cy="215444"/>
          </a:xfrm>
        </p:spPr>
        <p:txBody>
          <a:bodyPr vert="horz"/>
          <a:lstStyle>
            <a:lvl1pPr algn="r">
              <a:defRPr sz="1400" baseline="0">
                <a:solidFill>
                  <a:srgbClr val="7F7F7F"/>
                </a:solidFill>
                <a:latin typeface="Calibri"/>
                <a:cs typeface="Calibri"/>
              </a:defRPr>
            </a:lvl1pPr>
          </a:lstStyle>
          <a:p>
            <a:pPr lvl="0"/>
            <a:r>
              <a:rPr lang="de-DE" dirty="0"/>
              <a:t>Institut/Zentrum für</a:t>
            </a:r>
          </a:p>
        </p:txBody>
      </p:sp>
      <p:sp>
        <p:nvSpPr>
          <p:cNvPr id="11" name="Untertitel 1"/>
          <p:cNvSpPr>
            <a:spLocks noGrp="1"/>
          </p:cNvSpPr>
          <p:nvPr>
            <p:ph type="subTitle" idx="4"/>
          </p:nvPr>
        </p:nvSpPr>
        <p:spPr>
          <a:xfrm>
            <a:off x="660797" y="4071939"/>
            <a:ext cx="6400800" cy="276999"/>
          </a:xfrm>
        </p:spPr>
        <p:txBody>
          <a:bodyPr/>
          <a:lstStyle>
            <a:lvl1pPr>
              <a:defRPr>
                <a:solidFill>
                  <a:schemeClr val="accent6"/>
                </a:solidFill>
                <a:latin typeface="Calibri" panose="020F0502020204030204" pitchFamily="34" charset="0"/>
                <a:cs typeface="Calibri" panose="020F0502020204030204" pitchFamily="34" charset="0"/>
              </a:defRPr>
            </a:lvl1pPr>
          </a:lstStyle>
          <a:p>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75" name="object 2"/>
          <p:cNvSpPr/>
          <p:nvPr userDrawn="1"/>
        </p:nvSpPr>
        <p:spPr>
          <a:xfrm>
            <a:off x="0" y="6375797"/>
            <a:ext cx="9144000" cy="482203"/>
          </a:xfrm>
          <a:custGeom>
            <a:avLst/>
            <a:gdLst/>
            <a:ahLst/>
            <a:cxnLst/>
            <a:rect l="l" t="t" r="r" b="b"/>
            <a:pathLst>
              <a:path w="13004800" h="6896100">
                <a:moveTo>
                  <a:pt x="0" y="6896100"/>
                </a:moveTo>
                <a:lnTo>
                  <a:pt x="13004800" y="6896100"/>
                </a:lnTo>
                <a:lnTo>
                  <a:pt x="13004800" y="0"/>
                </a:lnTo>
                <a:lnTo>
                  <a:pt x="0" y="0"/>
                </a:lnTo>
                <a:lnTo>
                  <a:pt x="0" y="6896100"/>
                </a:lnTo>
                <a:close/>
              </a:path>
            </a:pathLst>
          </a:custGeom>
          <a:solidFill>
            <a:schemeClr val="bg1">
              <a:lumMod val="95000"/>
            </a:schemeClr>
          </a:solidFill>
        </p:spPr>
        <p:txBody>
          <a:bodyPr wrap="square" lIns="0" tIns="0" rIns="0" bIns="0" rtlCol="0"/>
          <a:lstStyle/>
          <a:p>
            <a:endParaRPr sz="878" dirty="0">
              <a:solidFill>
                <a:schemeClr val="bg1">
                  <a:lumMod val="85000"/>
                </a:schemeClr>
              </a:solidFill>
            </a:endParaRPr>
          </a:p>
        </p:txBody>
      </p:sp>
      <p:sp>
        <p:nvSpPr>
          <p:cNvPr id="2" name="Holder 2"/>
          <p:cNvSpPr>
            <a:spLocks noGrp="1"/>
          </p:cNvSpPr>
          <p:nvPr>
            <p:ph type="title"/>
          </p:nvPr>
        </p:nvSpPr>
        <p:spPr>
          <a:xfrm>
            <a:off x="660798" y="1318347"/>
            <a:ext cx="7623279" cy="476092"/>
          </a:xfrm>
        </p:spPr>
        <p:txBody>
          <a:bodyPr lIns="0" tIns="0" rIns="0" bIns="0"/>
          <a:lstStyle>
            <a:lvl1pPr>
              <a:defRPr sz="3023" b="0" i="0">
                <a:solidFill>
                  <a:schemeClr val="tx2"/>
                </a:solidFill>
                <a:latin typeface="+mj-lt"/>
                <a:cs typeface="DINPro"/>
              </a:defRPr>
            </a:lvl1pPr>
          </a:lstStyle>
          <a:p>
            <a:endParaRPr dirty="0"/>
          </a:p>
        </p:txBody>
      </p:sp>
      <p:sp>
        <p:nvSpPr>
          <p:cNvPr id="3" name="Holder 3"/>
          <p:cNvSpPr>
            <a:spLocks noGrp="1"/>
          </p:cNvSpPr>
          <p:nvPr>
            <p:ph type="body" idx="1"/>
          </p:nvPr>
        </p:nvSpPr>
        <p:spPr>
          <a:xfrm>
            <a:off x="1696711" y="2102866"/>
            <a:ext cx="5786438" cy="307777"/>
          </a:xfrm>
        </p:spPr>
        <p:txBody>
          <a:bodyPr lIns="0" tIns="0" rIns="0" bIns="0"/>
          <a:lstStyle>
            <a:lvl1pPr>
              <a:defRPr sz="2000" b="0" i="0">
                <a:solidFill>
                  <a:schemeClr val="accent6"/>
                </a:solidFill>
                <a:latin typeface="+mj-lt"/>
                <a:cs typeface=""/>
              </a:defRPr>
            </a:lvl1pPr>
          </a:lstStyle>
          <a:p>
            <a:endParaRPr dirty="0"/>
          </a:p>
        </p:txBody>
      </p:sp>
      <p:sp>
        <p:nvSpPr>
          <p:cNvPr id="8" name="Holder 4"/>
          <p:cNvSpPr>
            <a:spLocks noGrp="1"/>
          </p:cNvSpPr>
          <p:nvPr>
            <p:ph type="ftr" sz="quarter" idx="3"/>
          </p:nvPr>
        </p:nvSpPr>
        <p:spPr>
          <a:xfrm>
            <a:off x="1732359" y="6502956"/>
            <a:ext cx="6054328" cy="194310"/>
          </a:xfrm>
          <a:prstGeom prst="rect">
            <a:avLst/>
          </a:prstGeom>
        </p:spPr>
        <p:txBody>
          <a:bodyPr lIns="0" tIns="0" rIns="0" bIns="0"/>
          <a:lstStyle>
            <a:lvl1pPr algn="ctr">
              <a:defRPr sz="1031">
                <a:solidFill>
                  <a:schemeClr val="tx2">
                    <a:lumMod val="75000"/>
                  </a:schemeClr>
                </a:solidFill>
              </a:defRPr>
            </a:lvl1pPr>
          </a:lstStyle>
          <a:p>
            <a:r>
              <a:rPr lang="de-DE" dirty="0"/>
              <a:t>Georg-August-Universität Göttingen</a:t>
            </a:r>
          </a:p>
        </p:txBody>
      </p:sp>
      <p:sp>
        <p:nvSpPr>
          <p:cNvPr id="9" name="Holder 5"/>
          <p:cNvSpPr>
            <a:spLocks noGrp="1"/>
          </p:cNvSpPr>
          <p:nvPr>
            <p:ph type="dt" sz="half" idx="2"/>
          </p:nvPr>
        </p:nvSpPr>
        <p:spPr>
          <a:xfrm>
            <a:off x="218599" y="6500812"/>
            <a:ext cx="1031558" cy="196454"/>
          </a:xfrm>
          <a:prstGeom prst="rect">
            <a:avLst/>
          </a:prstGeom>
        </p:spPr>
        <p:txBody>
          <a:bodyPr lIns="0" tIns="0" rIns="0" bIns="0"/>
          <a:lstStyle>
            <a:lvl1pPr algn="l">
              <a:defRPr sz="1031">
                <a:solidFill>
                  <a:schemeClr val="tx1">
                    <a:tint val="75000"/>
                  </a:schemeClr>
                </a:solidFill>
              </a:defRPr>
            </a:lvl1pPr>
          </a:lstStyle>
          <a:p>
            <a:fld id="{ACF5EF15-2C16-6A49-87B6-C5AFB945A04B}" type="datetime1">
              <a:rPr lang="de-DE" smtClean="0"/>
              <a:pPr/>
              <a:t>04.04.2023</a:t>
            </a:fld>
            <a:endParaRPr lang="en-US" dirty="0"/>
          </a:p>
        </p:txBody>
      </p:sp>
      <p:sp>
        <p:nvSpPr>
          <p:cNvPr id="10" name="Holder 6"/>
          <p:cNvSpPr>
            <a:spLocks noGrp="1"/>
          </p:cNvSpPr>
          <p:nvPr>
            <p:ph type="sldNum" sz="quarter" idx="4"/>
          </p:nvPr>
        </p:nvSpPr>
        <p:spPr>
          <a:xfrm>
            <a:off x="8322470" y="6526032"/>
            <a:ext cx="602933" cy="171233"/>
          </a:xfrm>
          <a:prstGeom prst="rect">
            <a:avLst/>
          </a:prstGeom>
        </p:spPr>
        <p:txBody>
          <a:bodyPr lIns="0" tIns="0" rIns="0" bIns="0"/>
          <a:lstStyle>
            <a:lvl1pPr algn="r">
              <a:defRPr sz="1031">
                <a:solidFill>
                  <a:schemeClr val="tx1">
                    <a:tint val="75000"/>
                  </a:schemeClr>
                </a:solidFill>
              </a:defRPr>
            </a:lvl1pPr>
          </a:lstStyle>
          <a:p>
            <a:fld id="{B6F15528-21DE-4FAA-801E-634DDDAF4B2B}" type="slidenum">
              <a:rPr lang="de-DE" smtClean="0"/>
              <a:pPr/>
              <a:t>‹#›</a:t>
            </a:fld>
            <a:endParaRPr lang="de-DE" dirty="0"/>
          </a:p>
        </p:txBody>
      </p:sp>
      <p:sp>
        <p:nvSpPr>
          <p:cNvPr id="11" name="Holder 2"/>
          <p:cNvSpPr txBox="1">
            <a:spLocks/>
          </p:cNvSpPr>
          <p:nvPr userDrawn="1"/>
        </p:nvSpPr>
        <p:spPr>
          <a:xfrm>
            <a:off x="681332" y="1302514"/>
            <a:ext cx="7623279" cy="465173"/>
          </a:xfrm>
          <a:prstGeom prst="rect">
            <a:avLst/>
          </a:prstGeom>
        </p:spPr>
        <p:txBody>
          <a:bodyPr wrap="square" lIns="0" tIns="0" rIns="0" bIns="0">
            <a:spAutoFit/>
          </a:bodyPr>
          <a:lstStyle>
            <a:lvl1pPr>
              <a:defRPr sz="4400" b="0" i="0">
                <a:solidFill>
                  <a:srgbClr val="17375E"/>
                </a:solidFill>
                <a:latin typeface="+mj-lt"/>
                <a:ea typeface="+mj-ea"/>
                <a:cs typeface="DINPro"/>
              </a:defRPr>
            </a:lvl1pPr>
          </a:lstStyle>
          <a:p>
            <a:pPr defTabSz="628064"/>
            <a:endParaRPr lang="de-DE" sz="3023" kern="0" dirty="0"/>
          </a:p>
        </p:txBody>
      </p:sp>
      <p:sp>
        <p:nvSpPr>
          <p:cNvPr id="13" name="Textplatzhalter 30"/>
          <p:cNvSpPr>
            <a:spLocks noGrp="1"/>
          </p:cNvSpPr>
          <p:nvPr>
            <p:ph type="body" sz="quarter" idx="12" hasCustomPrompt="1"/>
          </p:nvPr>
        </p:nvSpPr>
        <p:spPr>
          <a:xfrm>
            <a:off x="5965032" y="352652"/>
            <a:ext cx="2839641" cy="215444"/>
          </a:xfrm>
        </p:spPr>
        <p:txBody>
          <a:bodyPr vert="horz"/>
          <a:lstStyle>
            <a:lvl1pPr algn="r">
              <a:defRPr sz="1400" baseline="0">
                <a:solidFill>
                  <a:srgbClr val="7F7F7F"/>
                </a:solidFill>
                <a:latin typeface="Calibri"/>
                <a:cs typeface="Calibri"/>
              </a:defRPr>
            </a:lvl1pPr>
          </a:lstStyle>
          <a:p>
            <a:pPr lvl="0"/>
            <a:r>
              <a:rPr lang="de-DE" dirty="0"/>
              <a:t>Institut/Zentrum für</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ufzählung">
    <p:spTree>
      <p:nvGrpSpPr>
        <p:cNvPr id="1" name=""/>
        <p:cNvGrpSpPr/>
        <p:nvPr/>
      </p:nvGrpSpPr>
      <p:grpSpPr>
        <a:xfrm>
          <a:off x="0" y="0"/>
          <a:ext cx="0" cy="0"/>
          <a:chOff x="0" y="0"/>
          <a:chExt cx="0" cy="0"/>
        </a:xfrm>
      </p:grpSpPr>
      <p:sp>
        <p:nvSpPr>
          <p:cNvPr id="74" name="object 2"/>
          <p:cNvSpPr/>
          <p:nvPr userDrawn="1"/>
        </p:nvSpPr>
        <p:spPr>
          <a:xfrm>
            <a:off x="0" y="6411516"/>
            <a:ext cx="9144000" cy="482203"/>
          </a:xfrm>
          <a:custGeom>
            <a:avLst/>
            <a:gdLst/>
            <a:ahLst/>
            <a:cxnLst/>
            <a:rect l="l" t="t" r="r" b="b"/>
            <a:pathLst>
              <a:path w="13004800" h="6896100">
                <a:moveTo>
                  <a:pt x="0" y="6896100"/>
                </a:moveTo>
                <a:lnTo>
                  <a:pt x="13004800" y="6896100"/>
                </a:lnTo>
                <a:lnTo>
                  <a:pt x="13004800" y="0"/>
                </a:lnTo>
                <a:lnTo>
                  <a:pt x="0" y="0"/>
                </a:lnTo>
                <a:lnTo>
                  <a:pt x="0" y="6896100"/>
                </a:lnTo>
                <a:close/>
              </a:path>
            </a:pathLst>
          </a:custGeom>
          <a:solidFill>
            <a:schemeClr val="bg1">
              <a:lumMod val="95000"/>
            </a:schemeClr>
          </a:solidFill>
        </p:spPr>
        <p:txBody>
          <a:bodyPr wrap="square" lIns="0" tIns="0" rIns="0" bIns="0" rtlCol="0"/>
          <a:lstStyle/>
          <a:p>
            <a:endParaRPr sz="878" dirty="0">
              <a:solidFill>
                <a:schemeClr val="bg1">
                  <a:lumMod val="85000"/>
                </a:schemeClr>
              </a:solidFill>
            </a:endParaRPr>
          </a:p>
        </p:txBody>
      </p:sp>
      <p:sp>
        <p:nvSpPr>
          <p:cNvPr id="3" name="Holder 3"/>
          <p:cNvSpPr>
            <a:spLocks noGrp="1"/>
          </p:cNvSpPr>
          <p:nvPr>
            <p:ph type="body" idx="1"/>
          </p:nvPr>
        </p:nvSpPr>
        <p:spPr>
          <a:xfrm>
            <a:off x="1469660" y="2105961"/>
            <a:ext cx="5811749" cy="307777"/>
          </a:xfrm>
        </p:spPr>
        <p:txBody>
          <a:bodyPr lIns="0" tIns="0" rIns="0" bIns="0"/>
          <a:lstStyle>
            <a:lvl1pPr marL="235524" indent="-235524">
              <a:spcBef>
                <a:spcPts val="412"/>
              </a:spcBef>
              <a:spcAft>
                <a:spcPts val="412"/>
              </a:spcAft>
              <a:buClr>
                <a:schemeClr val="tx2"/>
              </a:buClr>
              <a:buSzPct val="104000"/>
              <a:buFont typeface="Calibri" panose="020F0502020204030204" pitchFamily="34" charset="0"/>
              <a:buChar char="•"/>
              <a:defRPr sz="2000" b="0" i="0" baseline="0">
                <a:solidFill>
                  <a:schemeClr val="accent6"/>
                </a:solidFill>
                <a:latin typeface="+mj-lt"/>
                <a:cs typeface=""/>
              </a:defRPr>
            </a:lvl1pPr>
          </a:lstStyle>
          <a:p>
            <a:endParaRPr lang="de-DE" dirty="0"/>
          </a:p>
        </p:txBody>
      </p:sp>
      <p:sp>
        <p:nvSpPr>
          <p:cNvPr id="8" name="Holder 4"/>
          <p:cNvSpPr>
            <a:spLocks noGrp="1"/>
          </p:cNvSpPr>
          <p:nvPr>
            <p:ph type="ftr" sz="quarter" idx="3"/>
          </p:nvPr>
        </p:nvSpPr>
        <p:spPr>
          <a:xfrm>
            <a:off x="1732359" y="6502956"/>
            <a:ext cx="6054328" cy="194310"/>
          </a:xfrm>
          <a:prstGeom prst="rect">
            <a:avLst/>
          </a:prstGeom>
        </p:spPr>
        <p:txBody>
          <a:bodyPr lIns="0" tIns="0" rIns="0" bIns="0"/>
          <a:lstStyle>
            <a:lvl1pPr algn="ctr">
              <a:defRPr sz="1031">
                <a:solidFill>
                  <a:srgbClr val="17375E"/>
                </a:solidFill>
              </a:defRPr>
            </a:lvl1pPr>
          </a:lstStyle>
          <a:p>
            <a:r>
              <a:rPr lang="de-DE" dirty="0"/>
              <a:t>Georg-August-Universität Göttingen</a:t>
            </a:r>
          </a:p>
        </p:txBody>
      </p:sp>
      <p:sp>
        <p:nvSpPr>
          <p:cNvPr id="9" name="Holder 5"/>
          <p:cNvSpPr>
            <a:spLocks noGrp="1"/>
          </p:cNvSpPr>
          <p:nvPr>
            <p:ph type="dt" sz="half" idx="2"/>
          </p:nvPr>
        </p:nvSpPr>
        <p:spPr>
          <a:xfrm>
            <a:off x="218599" y="6500812"/>
            <a:ext cx="1031558" cy="196454"/>
          </a:xfrm>
          <a:prstGeom prst="rect">
            <a:avLst/>
          </a:prstGeom>
        </p:spPr>
        <p:txBody>
          <a:bodyPr lIns="0" tIns="0" rIns="0" bIns="0"/>
          <a:lstStyle>
            <a:lvl1pPr algn="l">
              <a:defRPr sz="1031">
                <a:solidFill>
                  <a:schemeClr val="tx1">
                    <a:tint val="75000"/>
                  </a:schemeClr>
                </a:solidFill>
              </a:defRPr>
            </a:lvl1pPr>
          </a:lstStyle>
          <a:p>
            <a:fld id="{088E676C-4406-3640-8397-3968334A8A8E}" type="datetime1">
              <a:rPr lang="de-DE" smtClean="0"/>
              <a:pPr/>
              <a:t>04.04.2023</a:t>
            </a:fld>
            <a:endParaRPr lang="en-US" dirty="0"/>
          </a:p>
        </p:txBody>
      </p:sp>
      <p:sp>
        <p:nvSpPr>
          <p:cNvPr id="10" name="Holder 6"/>
          <p:cNvSpPr>
            <a:spLocks noGrp="1"/>
          </p:cNvSpPr>
          <p:nvPr>
            <p:ph type="sldNum" sz="quarter" idx="4"/>
          </p:nvPr>
        </p:nvSpPr>
        <p:spPr>
          <a:xfrm>
            <a:off x="8322470" y="6526032"/>
            <a:ext cx="602933" cy="171233"/>
          </a:xfrm>
          <a:prstGeom prst="rect">
            <a:avLst/>
          </a:prstGeom>
        </p:spPr>
        <p:txBody>
          <a:bodyPr lIns="0" tIns="0" rIns="0" bIns="0"/>
          <a:lstStyle>
            <a:lvl1pPr algn="r">
              <a:defRPr sz="1031">
                <a:solidFill>
                  <a:schemeClr val="tx1">
                    <a:tint val="75000"/>
                  </a:schemeClr>
                </a:solidFill>
              </a:defRPr>
            </a:lvl1pPr>
          </a:lstStyle>
          <a:p>
            <a:fld id="{B6F15528-21DE-4FAA-801E-634DDDAF4B2B}" type="slidenum">
              <a:rPr lang="de-DE" smtClean="0"/>
              <a:pPr/>
              <a:t>‹#›</a:t>
            </a:fld>
            <a:endParaRPr lang="de-DE" dirty="0"/>
          </a:p>
        </p:txBody>
      </p:sp>
      <p:sp>
        <p:nvSpPr>
          <p:cNvPr id="11" name="Holder 2"/>
          <p:cNvSpPr>
            <a:spLocks noGrp="1"/>
          </p:cNvSpPr>
          <p:nvPr>
            <p:ph type="title"/>
          </p:nvPr>
        </p:nvSpPr>
        <p:spPr>
          <a:xfrm>
            <a:off x="660798" y="1318347"/>
            <a:ext cx="7623279" cy="476092"/>
          </a:xfrm>
        </p:spPr>
        <p:txBody>
          <a:bodyPr lIns="0" tIns="0" rIns="0" bIns="0"/>
          <a:lstStyle>
            <a:lvl1pPr>
              <a:defRPr sz="3023" b="0" i="0">
                <a:solidFill>
                  <a:schemeClr val="tx2"/>
                </a:solidFill>
                <a:latin typeface="+mj-lt"/>
                <a:cs typeface="DINPro"/>
              </a:defRPr>
            </a:lvl1pPr>
          </a:lstStyle>
          <a:p>
            <a:endParaRPr dirty="0"/>
          </a:p>
        </p:txBody>
      </p:sp>
      <p:sp>
        <p:nvSpPr>
          <p:cNvPr id="12" name="Textplatzhalter 30"/>
          <p:cNvSpPr>
            <a:spLocks noGrp="1"/>
          </p:cNvSpPr>
          <p:nvPr>
            <p:ph type="body" sz="quarter" idx="12" hasCustomPrompt="1"/>
          </p:nvPr>
        </p:nvSpPr>
        <p:spPr>
          <a:xfrm>
            <a:off x="5965032" y="352652"/>
            <a:ext cx="2839641" cy="215444"/>
          </a:xfrm>
        </p:spPr>
        <p:txBody>
          <a:bodyPr vert="horz"/>
          <a:lstStyle>
            <a:lvl1pPr algn="r">
              <a:defRPr sz="1400" baseline="0">
                <a:solidFill>
                  <a:srgbClr val="7F7F7F"/>
                </a:solidFill>
                <a:latin typeface="Calibri"/>
                <a:cs typeface="Calibri"/>
              </a:defRPr>
            </a:lvl1pPr>
          </a:lstStyle>
          <a:p>
            <a:pPr lvl="0"/>
            <a:r>
              <a:rPr lang="de-DE" dirty="0"/>
              <a:t>Institut/Zentrum für</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Großes Bild">
    <p:spTree>
      <p:nvGrpSpPr>
        <p:cNvPr id="1" name=""/>
        <p:cNvGrpSpPr/>
        <p:nvPr/>
      </p:nvGrpSpPr>
      <p:grpSpPr>
        <a:xfrm>
          <a:off x="0" y="0"/>
          <a:ext cx="0" cy="0"/>
          <a:chOff x="0" y="0"/>
          <a:chExt cx="0" cy="0"/>
        </a:xfrm>
      </p:grpSpPr>
      <p:sp>
        <p:nvSpPr>
          <p:cNvPr id="24" name="Bildplatzhalter 23"/>
          <p:cNvSpPr>
            <a:spLocks noGrp="1"/>
          </p:cNvSpPr>
          <p:nvPr>
            <p:ph type="pic" sz="quarter" idx="11"/>
          </p:nvPr>
        </p:nvSpPr>
        <p:spPr>
          <a:xfrm>
            <a:off x="1" y="964404"/>
            <a:ext cx="9144000" cy="276999"/>
          </a:xfrm>
        </p:spPr>
        <p:txBody>
          <a:bodyPr vert="horz"/>
          <a:lstStyle/>
          <a:p>
            <a:endParaRPr lang="de-DE"/>
          </a:p>
        </p:txBody>
      </p:sp>
      <p:sp>
        <p:nvSpPr>
          <p:cNvPr id="5" name="Holder 4"/>
          <p:cNvSpPr>
            <a:spLocks noGrp="1"/>
          </p:cNvSpPr>
          <p:nvPr>
            <p:ph type="ftr" sz="quarter" idx="3"/>
          </p:nvPr>
        </p:nvSpPr>
        <p:spPr>
          <a:xfrm>
            <a:off x="1732359" y="6502956"/>
            <a:ext cx="6054328" cy="194310"/>
          </a:xfrm>
          <a:prstGeom prst="rect">
            <a:avLst/>
          </a:prstGeom>
        </p:spPr>
        <p:txBody>
          <a:bodyPr lIns="0" tIns="0" rIns="0" bIns="0"/>
          <a:lstStyle>
            <a:lvl1pPr algn="ctr">
              <a:defRPr sz="1031">
                <a:solidFill>
                  <a:srgbClr val="17375E"/>
                </a:solidFill>
              </a:defRPr>
            </a:lvl1pPr>
          </a:lstStyle>
          <a:p>
            <a:r>
              <a:rPr lang="de-DE" dirty="0"/>
              <a:t>Georg-August-Universität Göttingen</a:t>
            </a:r>
          </a:p>
        </p:txBody>
      </p:sp>
      <p:sp>
        <p:nvSpPr>
          <p:cNvPr id="7" name="Holder 5"/>
          <p:cNvSpPr>
            <a:spLocks noGrp="1"/>
          </p:cNvSpPr>
          <p:nvPr>
            <p:ph type="dt" sz="half" idx="2"/>
          </p:nvPr>
        </p:nvSpPr>
        <p:spPr>
          <a:xfrm>
            <a:off x="218599" y="6500812"/>
            <a:ext cx="1031558" cy="196454"/>
          </a:xfrm>
          <a:prstGeom prst="rect">
            <a:avLst/>
          </a:prstGeom>
        </p:spPr>
        <p:txBody>
          <a:bodyPr lIns="0" tIns="0" rIns="0" bIns="0"/>
          <a:lstStyle>
            <a:lvl1pPr algn="l">
              <a:defRPr sz="1031">
                <a:solidFill>
                  <a:schemeClr val="tx1">
                    <a:tint val="75000"/>
                  </a:schemeClr>
                </a:solidFill>
              </a:defRPr>
            </a:lvl1pPr>
          </a:lstStyle>
          <a:p>
            <a:fld id="{088E676C-4406-3640-8397-3968334A8A8E}" type="datetime1">
              <a:rPr lang="de-DE" smtClean="0"/>
              <a:pPr/>
              <a:t>04.04.2023</a:t>
            </a:fld>
            <a:endParaRPr lang="en-US" dirty="0"/>
          </a:p>
        </p:txBody>
      </p:sp>
      <p:sp>
        <p:nvSpPr>
          <p:cNvPr id="8" name="Holder 6"/>
          <p:cNvSpPr>
            <a:spLocks noGrp="1"/>
          </p:cNvSpPr>
          <p:nvPr>
            <p:ph type="sldNum" sz="quarter" idx="4"/>
          </p:nvPr>
        </p:nvSpPr>
        <p:spPr>
          <a:xfrm>
            <a:off x="8322470" y="6526032"/>
            <a:ext cx="602933" cy="171233"/>
          </a:xfrm>
          <a:prstGeom prst="rect">
            <a:avLst/>
          </a:prstGeom>
        </p:spPr>
        <p:txBody>
          <a:bodyPr lIns="0" tIns="0" rIns="0" bIns="0"/>
          <a:lstStyle>
            <a:lvl1pPr algn="r">
              <a:defRPr sz="1031">
                <a:solidFill>
                  <a:schemeClr val="tx1">
                    <a:tint val="75000"/>
                  </a:schemeClr>
                </a:solidFill>
              </a:defRPr>
            </a:lvl1pPr>
          </a:lstStyle>
          <a:p>
            <a:fld id="{B6F15528-21DE-4FAA-801E-634DDDAF4B2B}" type="slidenum">
              <a:rPr lang="de-DE" smtClean="0"/>
              <a:pPr/>
              <a:t>‹#›</a:t>
            </a:fld>
            <a:endParaRPr lang="de-DE" dirty="0"/>
          </a:p>
        </p:txBody>
      </p:sp>
      <p:sp>
        <p:nvSpPr>
          <p:cNvPr id="9" name="Textplatzhalter 30"/>
          <p:cNvSpPr>
            <a:spLocks noGrp="1"/>
          </p:cNvSpPr>
          <p:nvPr>
            <p:ph type="body" sz="quarter" idx="12" hasCustomPrompt="1"/>
          </p:nvPr>
        </p:nvSpPr>
        <p:spPr>
          <a:xfrm>
            <a:off x="5965032" y="352652"/>
            <a:ext cx="2839641" cy="215444"/>
          </a:xfrm>
        </p:spPr>
        <p:txBody>
          <a:bodyPr vert="horz"/>
          <a:lstStyle>
            <a:lvl1pPr algn="r">
              <a:defRPr sz="1400" baseline="0">
                <a:solidFill>
                  <a:srgbClr val="7F7F7F"/>
                </a:solidFill>
                <a:latin typeface="Calibri"/>
                <a:cs typeface="Calibri"/>
              </a:defRPr>
            </a:lvl1pPr>
          </a:lstStyle>
          <a:p>
            <a:pPr lvl="0"/>
            <a:r>
              <a:rPr lang="de-DE" dirty="0"/>
              <a:t>Institut/Zentrum für</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Bild 9"/>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285" y="12349"/>
            <a:ext cx="9135429" cy="6833301"/>
          </a:xfrm>
          <a:prstGeom prst="rect">
            <a:avLst/>
          </a:prstGeom>
        </p:spPr>
      </p:pic>
      <p:sp>
        <p:nvSpPr>
          <p:cNvPr id="2" name="Holder 2"/>
          <p:cNvSpPr>
            <a:spLocks noGrp="1"/>
          </p:cNvSpPr>
          <p:nvPr>
            <p:ph type="title"/>
          </p:nvPr>
        </p:nvSpPr>
        <p:spPr>
          <a:xfrm>
            <a:off x="760362" y="1318348"/>
            <a:ext cx="7623279" cy="461665"/>
          </a:xfrm>
          <a:prstGeom prst="rect">
            <a:avLst/>
          </a:prstGeom>
        </p:spPr>
        <p:txBody>
          <a:bodyPr wrap="square" lIns="0" tIns="0" rIns="0" bIns="0">
            <a:spAutoFit/>
          </a:bodyPr>
          <a:lstStyle>
            <a:lvl1pPr>
              <a:defRPr sz="3000" b="0" i="0">
                <a:solidFill>
                  <a:schemeClr val="bg1"/>
                </a:solidFill>
                <a:latin typeface="DINPro"/>
                <a:cs typeface="DINPro"/>
              </a:defRPr>
            </a:lvl1pPr>
          </a:lstStyle>
          <a:p>
            <a:endParaRPr/>
          </a:p>
        </p:txBody>
      </p:sp>
      <p:sp>
        <p:nvSpPr>
          <p:cNvPr id="3" name="Holder 3"/>
          <p:cNvSpPr>
            <a:spLocks noGrp="1"/>
          </p:cNvSpPr>
          <p:nvPr>
            <p:ph type="body" idx="1"/>
          </p:nvPr>
        </p:nvSpPr>
        <p:spPr>
          <a:xfrm>
            <a:off x="2310558" y="2317183"/>
            <a:ext cx="4522887" cy="276999"/>
          </a:xfrm>
          <a:prstGeom prst="rect">
            <a:avLst/>
          </a:prstGeom>
        </p:spPr>
        <p:txBody>
          <a:bodyPr wrap="square" lIns="0" tIns="0" rIns="0" bIns="0">
            <a:spAutoFit/>
          </a:bodyPr>
          <a:lstStyle>
            <a:lvl1pPr>
              <a:defRPr sz="1800" b="0" i="0">
                <a:solidFill>
                  <a:srgbClr val="575756"/>
                </a:solidFill>
                <a:latin typeface="DINPro"/>
                <a:cs typeface="DINPro"/>
              </a:defRPr>
            </a:lvl1pPr>
          </a:lstStyle>
          <a:p>
            <a:endParaRPr dirty="0"/>
          </a:p>
        </p:txBody>
      </p:sp>
      <p:sp>
        <p:nvSpPr>
          <p:cNvPr id="7" name="Holder 4"/>
          <p:cNvSpPr>
            <a:spLocks noGrp="1"/>
          </p:cNvSpPr>
          <p:nvPr>
            <p:ph type="ftr" sz="quarter" idx="3"/>
          </p:nvPr>
        </p:nvSpPr>
        <p:spPr>
          <a:xfrm>
            <a:off x="1732359" y="6502956"/>
            <a:ext cx="6054328" cy="194310"/>
          </a:xfrm>
          <a:prstGeom prst="rect">
            <a:avLst/>
          </a:prstGeom>
        </p:spPr>
        <p:txBody>
          <a:bodyPr lIns="0" tIns="0" rIns="0" bIns="0"/>
          <a:lstStyle>
            <a:lvl1pPr algn="ctr">
              <a:defRPr sz="1031">
                <a:solidFill>
                  <a:srgbClr val="17375E"/>
                </a:solidFill>
              </a:defRPr>
            </a:lvl1pPr>
          </a:lstStyle>
          <a:p>
            <a:r>
              <a:rPr lang="de-DE" dirty="0"/>
              <a:t>Georg-August-Universität Göttingen</a:t>
            </a:r>
          </a:p>
        </p:txBody>
      </p:sp>
      <p:sp>
        <p:nvSpPr>
          <p:cNvPr id="8" name="Holder 5"/>
          <p:cNvSpPr>
            <a:spLocks noGrp="1"/>
          </p:cNvSpPr>
          <p:nvPr>
            <p:ph type="dt" sz="half" idx="2"/>
          </p:nvPr>
        </p:nvSpPr>
        <p:spPr>
          <a:xfrm>
            <a:off x="218599" y="6500812"/>
            <a:ext cx="1031558" cy="196454"/>
          </a:xfrm>
          <a:prstGeom prst="rect">
            <a:avLst/>
          </a:prstGeom>
        </p:spPr>
        <p:txBody>
          <a:bodyPr lIns="0" tIns="0" rIns="0" bIns="0"/>
          <a:lstStyle>
            <a:lvl1pPr algn="l">
              <a:defRPr sz="1031">
                <a:solidFill>
                  <a:schemeClr val="tx1">
                    <a:tint val="75000"/>
                  </a:schemeClr>
                </a:solidFill>
              </a:defRPr>
            </a:lvl1pPr>
          </a:lstStyle>
          <a:p>
            <a:fld id="{C8A51442-76F6-0047-9EC6-9C35C6FEA6B1}" type="datetime1">
              <a:rPr lang="de-DE" smtClean="0"/>
              <a:pPr/>
              <a:t>04.04.2023</a:t>
            </a:fld>
            <a:endParaRPr lang="en-US" dirty="0"/>
          </a:p>
        </p:txBody>
      </p:sp>
      <p:sp>
        <p:nvSpPr>
          <p:cNvPr id="9" name="Holder 6"/>
          <p:cNvSpPr>
            <a:spLocks noGrp="1"/>
          </p:cNvSpPr>
          <p:nvPr>
            <p:ph type="sldNum" sz="quarter" idx="4"/>
          </p:nvPr>
        </p:nvSpPr>
        <p:spPr>
          <a:xfrm>
            <a:off x="8322470" y="6526032"/>
            <a:ext cx="602933" cy="171233"/>
          </a:xfrm>
          <a:prstGeom prst="rect">
            <a:avLst/>
          </a:prstGeom>
        </p:spPr>
        <p:txBody>
          <a:bodyPr lIns="0" tIns="0" rIns="0" bIns="0"/>
          <a:lstStyle>
            <a:lvl1pPr algn="r">
              <a:defRPr sz="1031">
                <a:solidFill>
                  <a:schemeClr val="tx1">
                    <a:tint val="75000"/>
                  </a:schemeClr>
                </a:solidFill>
              </a:defRPr>
            </a:lvl1pPr>
          </a:lstStyle>
          <a:p>
            <a:fld id="{B6F15528-21DE-4FAA-801E-634DDDAF4B2B}"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668" r:id="rId4"/>
  </p:sldLayoutIdLst>
  <p:hf hdr="0"/>
  <p:txStyles>
    <p:titleStyle>
      <a:lvl1pPr>
        <a:defRPr>
          <a:latin typeface="+mj-lt"/>
          <a:ea typeface="+mj-ea"/>
          <a:cs typeface="+mj-cs"/>
        </a:defRPr>
      </a:lvl1pPr>
    </p:titleStyle>
    <p:bodyStyle>
      <a:lvl1pPr marL="0">
        <a:defRPr>
          <a:latin typeface="+mn-lt"/>
          <a:ea typeface="+mn-ea"/>
          <a:cs typeface="+mn-cs"/>
        </a:defRPr>
      </a:lvl1pPr>
      <a:lvl2pPr marL="314031">
        <a:defRPr>
          <a:latin typeface="+mn-lt"/>
          <a:ea typeface="+mn-ea"/>
          <a:cs typeface="+mn-cs"/>
        </a:defRPr>
      </a:lvl2pPr>
      <a:lvl3pPr marL="628064">
        <a:defRPr>
          <a:latin typeface="+mn-lt"/>
          <a:ea typeface="+mn-ea"/>
          <a:cs typeface="+mn-cs"/>
        </a:defRPr>
      </a:lvl3pPr>
      <a:lvl4pPr marL="942095">
        <a:defRPr>
          <a:latin typeface="+mn-lt"/>
          <a:ea typeface="+mn-ea"/>
          <a:cs typeface="+mn-cs"/>
        </a:defRPr>
      </a:lvl4pPr>
      <a:lvl5pPr marL="1256126">
        <a:defRPr>
          <a:latin typeface="+mn-lt"/>
          <a:ea typeface="+mn-ea"/>
          <a:cs typeface="+mn-cs"/>
        </a:defRPr>
      </a:lvl5pPr>
      <a:lvl6pPr marL="1570159">
        <a:defRPr>
          <a:latin typeface="+mn-lt"/>
          <a:ea typeface="+mn-ea"/>
          <a:cs typeface="+mn-cs"/>
        </a:defRPr>
      </a:lvl6pPr>
      <a:lvl7pPr marL="1884190">
        <a:defRPr>
          <a:latin typeface="+mn-lt"/>
          <a:ea typeface="+mn-ea"/>
          <a:cs typeface="+mn-cs"/>
        </a:defRPr>
      </a:lvl7pPr>
      <a:lvl8pPr marL="2198221">
        <a:defRPr>
          <a:latin typeface="+mn-lt"/>
          <a:ea typeface="+mn-ea"/>
          <a:cs typeface="+mn-cs"/>
        </a:defRPr>
      </a:lvl8pPr>
      <a:lvl9pPr marL="2512254">
        <a:defRPr>
          <a:latin typeface="+mn-lt"/>
          <a:ea typeface="+mn-ea"/>
          <a:cs typeface="+mn-cs"/>
        </a:defRPr>
      </a:lvl9pPr>
    </p:bodyStyle>
    <p:otherStyle>
      <a:lvl1pPr marL="0">
        <a:defRPr>
          <a:latin typeface="+mn-lt"/>
          <a:ea typeface="+mn-ea"/>
          <a:cs typeface="+mn-cs"/>
        </a:defRPr>
      </a:lvl1pPr>
      <a:lvl2pPr marL="314031">
        <a:defRPr>
          <a:latin typeface="+mn-lt"/>
          <a:ea typeface="+mn-ea"/>
          <a:cs typeface="+mn-cs"/>
        </a:defRPr>
      </a:lvl2pPr>
      <a:lvl3pPr marL="628064">
        <a:defRPr>
          <a:latin typeface="+mn-lt"/>
          <a:ea typeface="+mn-ea"/>
          <a:cs typeface="+mn-cs"/>
        </a:defRPr>
      </a:lvl3pPr>
      <a:lvl4pPr marL="942095">
        <a:defRPr>
          <a:latin typeface="+mn-lt"/>
          <a:ea typeface="+mn-ea"/>
          <a:cs typeface="+mn-cs"/>
        </a:defRPr>
      </a:lvl4pPr>
      <a:lvl5pPr marL="1256126">
        <a:defRPr>
          <a:latin typeface="+mn-lt"/>
          <a:ea typeface="+mn-ea"/>
          <a:cs typeface="+mn-cs"/>
        </a:defRPr>
      </a:lvl5pPr>
      <a:lvl6pPr marL="1570159">
        <a:defRPr>
          <a:latin typeface="+mn-lt"/>
          <a:ea typeface="+mn-ea"/>
          <a:cs typeface="+mn-cs"/>
        </a:defRPr>
      </a:lvl6pPr>
      <a:lvl7pPr marL="1884190">
        <a:defRPr>
          <a:latin typeface="+mn-lt"/>
          <a:ea typeface="+mn-ea"/>
          <a:cs typeface="+mn-cs"/>
        </a:defRPr>
      </a:lvl7pPr>
      <a:lvl8pPr marL="2198221">
        <a:defRPr>
          <a:latin typeface="+mn-lt"/>
          <a:ea typeface="+mn-ea"/>
          <a:cs typeface="+mn-cs"/>
        </a:defRPr>
      </a:lvl8pPr>
      <a:lvl9pPr marL="2512254">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fao.org/state-of-food-security-nutrition/2021/en/#:~:text=In%202020%2C%20between%20720%20and%20811%20million%20people%20faced%20hunger&amp;text=After%20remaining%20virtually%20unchanged%20from,8.4%20percent%20a%20year%20earlier"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636683" y="2852936"/>
            <a:ext cx="7623279" cy="615553"/>
          </a:xfrm>
        </p:spPr>
        <p:txBody>
          <a:bodyPr/>
          <a:lstStyle/>
          <a:p>
            <a:pPr algn="ctr"/>
            <a:r>
              <a:rPr lang="de-DE" sz="2000" b="1" dirty="0">
                <a:solidFill>
                  <a:schemeClr val="tx1"/>
                </a:solidFill>
              </a:rPr>
              <a:t>Titled: Do Social Protection Programs reduce food insecurity? A case study from Malawi</a:t>
            </a:r>
          </a:p>
        </p:txBody>
      </p:sp>
      <p:sp>
        <p:nvSpPr>
          <p:cNvPr id="3" name="Textplatzhalter 2"/>
          <p:cNvSpPr>
            <a:spLocks noGrp="1"/>
          </p:cNvSpPr>
          <p:nvPr>
            <p:ph type="body" idx="1"/>
          </p:nvPr>
        </p:nvSpPr>
        <p:spPr>
          <a:xfrm>
            <a:off x="178594" y="1689271"/>
            <a:ext cx="5786438" cy="259687"/>
          </a:xfrm>
        </p:spPr>
        <p:txBody>
          <a:bodyPr/>
          <a:lstStyle/>
          <a:p>
            <a:r>
              <a:rPr lang="de-DE" b="1" dirty="0">
                <a:solidFill>
                  <a:schemeClr val="tx1"/>
                </a:solidFill>
              </a:rPr>
              <a:t>Colloquim: Msc Sustainable International Agriculture</a:t>
            </a:r>
          </a:p>
        </p:txBody>
      </p:sp>
      <p:sp>
        <p:nvSpPr>
          <p:cNvPr id="4" name="Textplatzhalter 3"/>
          <p:cNvSpPr>
            <a:spLocks noGrp="1"/>
          </p:cNvSpPr>
          <p:nvPr>
            <p:ph type="body" sz="quarter" idx="12"/>
          </p:nvPr>
        </p:nvSpPr>
        <p:spPr>
          <a:xfrm>
            <a:off x="5965032" y="352652"/>
            <a:ext cx="2839641" cy="276999"/>
          </a:xfrm>
          <a:solidFill>
            <a:schemeClr val="bg1"/>
          </a:solidFill>
        </p:spPr>
        <p:txBody>
          <a:bodyPr/>
          <a:lstStyle/>
          <a:p>
            <a:r>
              <a:rPr lang="de-DE" sz="1800" b="1" dirty="0">
                <a:solidFill>
                  <a:schemeClr val="tx1"/>
                </a:solidFill>
              </a:rPr>
              <a:t>Faculty of Agriculture</a:t>
            </a:r>
          </a:p>
        </p:txBody>
      </p:sp>
      <p:sp>
        <p:nvSpPr>
          <p:cNvPr id="5" name="Untertitel 4"/>
          <p:cNvSpPr>
            <a:spLocks noGrp="1"/>
          </p:cNvSpPr>
          <p:nvPr>
            <p:ph type="subTitle" idx="4"/>
          </p:nvPr>
        </p:nvSpPr>
        <p:spPr>
          <a:xfrm>
            <a:off x="2195736" y="4033743"/>
            <a:ext cx="6400800" cy="307777"/>
          </a:xfrm>
        </p:spPr>
        <p:txBody>
          <a:bodyPr/>
          <a:lstStyle/>
          <a:p>
            <a:r>
              <a:rPr lang="de-DE" sz="2000" b="1" i="1" dirty="0">
                <a:solidFill>
                  <a:schemeClr val="tx1"/>
                </a:solidFill>
              </a:rPr>
              <a:t>Presented by: Akuine Obumneme Chineme</a:t>
            </a:r>
          </a:p>
        </p:txBody>
      </p:sp>
      <p:sp>
        <p:nvSpPr>
          <p:cNvPr id="6" name="TextBox 5">
            <a:extLst>
              <a:ext uri="{FF2B5EF4-FFF2-40B4-BE49-F238E27FC236}">
                <a16:creationId xmlns:a16="http://schemas.microsoft.com/office/drawing/2014/main" id="{0E54A97B-1BEF-77C6-EE42-BE53F7B9319D}"/>
              </a:ext>
            </a:extLst>
          </p:cNvPr>
          <p:cNvSpPr txBox="1"/>
          <p:nvPr/>
        </p:nvSpPr>
        <p:spPr>
          <a:xfrm>
            <a:off x="2123728" y="4436299"/>
            <a:ext cx="5904656" cy="584775"/>
          </a:xfrm>
          <a:prstGeom prst="rect">
            <a:avLst/>
          </a:prstGeom>
          <a:noFill/>
        </p:spPr>
        <p:txBody>
          <a:bodyPr wrap="square" rtlCol="0">
            <a:spAutoFit/>
          </a:bodyPr>
          <a:lstStyle/>
          <a:p>
            <a:r>
              <a:rPr lang="de-DE" sz="1600" b="1" i="1" dirty="0"/>
              <a:t>Supervised by: Dr. Legesse Bethelhem Debela</a:t>
            </a:r>
          </a:p>
          <a:p>
            <a:r>
              <a:rPr lang="de-DE" sz="1600" b="1" i="1" dirty="0"/>
              <a:t>				Mr Astewale Melaku</a:t>
            </a:r>
            <a:endParaRPr lang="en-US" sz="1600" b="1" i="1" dirty="0"/>
          </a:p>
        </p:txBody>
      </p:sp>
    </p:spTree>
    <p:extLst>
      <p:ext uri="{BB962C8B-B14F-4D97-AF65-F5344CB8AC3E}">
        <p14:creationId xmlns:p14="http://schemas.microsoft.com/office/powerpoint/2010/main" val="241286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7146E-85F7-F19D-A3F9-34DA41285612}"/>
              </a:ext>
            </a:extLst>
          </p:cNvPr>
          <p:cNvSpPr>
            <a:spLocks noGrp="1"/>
          </p:cNvSpPr>
          <p:nvPr>
            <p:ph type="title"/>
          </p:nvPr>
        </p:nvSpPr>
        <p:spPr/>
        <p:txBody>
          <a:bodyPr/>
          <a:lstStyle/>
          <a:p>
            <a:r>
              <a:rPr lang="de-DE" b="1" dirty="0"/>
              <a:t>Materials and Methodology</a:t>
            </a:r>
            <a:endParaRPr lang="en-US" b="1" dirty="0"/>
          </a:p>
        </p:txBody>
      </p:sp>
      <p:sp>
        <p:nvSpPr>
          <p:cNvPr id="7" name="Text Placeholder 6">
            <a:extLst>
              <a:ext uri="{FF2B5EF4-FFF2-40B4-BE49-F238E27FC236}">
                <a16:creationId xmlns:a16="http://schemas.microsoft.com/office/drawing/2014/main" id="{303F93CE-2CDE-F7EB-4793-1FB8363AFF7A}"/>
              </a:ext>
            </a:extLst>
          </p:cNvPr>
          <p:cNvSpPr>
            <a:spLocks noGrp="1"/>
          </p:cNvSpPr>
          <p:nvPr>
            <p:ph type="body" idx="1"/>
          </p:nvPr>
        </p:nvSpPr>
        <p:spPr/>
        <p:txBody>
          <a:bodyPr/>
          <a:lstStyle/>
          <a:p>
            <a:r>
              <a:rPr lang="de-DE" dirty="0"/>
              <a:t>Faculty of Agriculture</a:t>
            </a:r>
            <a:endParaRPr lang="en-US" dirty="0"/>
          </a:p>
        </p:txBody>
      </p:sp>
      <p:sp>
        <p:nvSpPr>
          <p:cNvPr id="4" name="Footer Placeholder 3">
            <a:extLst>
              <a:ext uri="{FF2B5EF4-FFF2-40B4-BE49-F238E27FC236}">
                <a16:creationId xmlns:a16="http://schemas.microsoft.com/office/drawing/2014/main" id="{57333ED7-DBD6-986A-B07E-017B3FDF1A76}"/>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79087912-D9F3-9EB0-ADBF-4C6D9FE190FD}"/>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E57254B1-367F-2105-3C69-0EB4B4E19434}"/>
              </a:ext>
            </a:extLst>
          </p:cNvPr>
          <p:cNvSpPr>
            <a:spLocks noGrp="1"/>
          </p:cNvSpPr>
          <p:nvPr>
            <p:ph type="sldNum" sz="quarter" idx="4"/>
          </p:nvPr>
        </p:nvSpPr>
        <p:spPr/>
        <p:txBody>
          <a:bodyPr/>
          <a:lstStyle/>
          <a:p>
            <a:fld id="{B6F15528-21DE-4FAA-801E-634DDDAF4B2B}" type="slidenum">
              <a:rPr lang="de-DE" smtClean="0"/>
              <a:pPr/>
              <a:t>10</a:t>
            </a:fld>
            <a:endParaRPr lang="de-DE" dirty="0"/>
          </a:p>
        </p:txBody>
      </p:sp>
      <p:pic>
        <p:nvPicPr>
          <p:cNvPr id="9" name="Picture 8">
            <a:extLst>
              <a:ext uri="{FF2B5EF4-FFF2-40B4-BE49-F238E27FC236}">
                <a16:creationId xmlns:a16="http://schemas.microsoft.com/office/drawing/2014/main" id="{D5604FF0-D1F6-AC2C-6A78-991753238FD6}"/>
              </a:ext>
            </a:extLst>
          </p:cNvPr>
          <p:cNvPicPr>
            <a:picLocks noChangeAspect="1"/>
          </p:cNvPicPr>
          <p:nvPr/>
        </p:nvPicPr>
        <p:blipFill>
          <a:blip r:embed="rId2"/>
          <a:stretch>
            <a:fillRect/>
          </a:stretch>
        </p:blipFill>
        <p:spPr>
          <a:xfrm>
            <a:off x="384151" y="1802524"/>
            <a:ext cx="8375698" cy="4290772"/>
          </a:xfrm>
          <a:prstGeom prst="rect">
            <a:avLst/>
          </a:prstGeom>
        </p:spPr>
      </p:pic>
      <p:sp>
        <p:nvSpPr>
          <p:cNvPr id="10" name="TextBox 9">
            <a:extLst>
              <a:ext uri="{FF2B5EF4-FFF2-40B4-BE49-F238E27FC236}">
                <a16:creationId xmlns:a16="http://schemas.microsoft.com/office/drawing/2014/main" id="{471B5B48-CC23-8BE2-82C8-2709C7100EE0}"/>
              </a:ext>
            </a:extLst>
          </p:cNvPr>
          <p:cNvSpPr txBox="1"/>
          <p:nvPr/>
        </p:nvSpPr>
        <p:spPr>
          <a:xfrm>
            <a:off x="3707904" y="6043002"/>
            <a:ext cx="4824536" cy="288990"/>
          </a:xfrm>
          <a:prstGeom prst="rect">
            <a:avLst/>
          </a:prstGeom>
          <a:noFill/>
        </p:spPr>
        <p:txBody>
          <a:bodyPr wrap="square" rtlCol="0">
            <a:spAutoFit/>
          </a:bodyPr>
          <a:lstStyle/>
          <a:p>
            <a:r>
              <a:rPr lang="de-DE" dirty="0"/>
              <a:t>Table Showing food groups and weight (Adopted from WFP, 2008)</a:t>
            </a:r>
            <a:endParaRPr lang="en-US" dirty="0"/>
          </a:p>
        </p:txBody>
      </p:sp>
    </p:spTree>
    <p:extLst>
      <p:ext uri="{BB962C8B-B14F-4D97-AF65-F5344CB8AC3E}">
        <p14:creationId xmlns:p14="http://schemas.microsoft.com/office/powerpoint/2010/main" val="164024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9D8C7-185D-3167-70E9-BD5FB2ECD8ED}"/>
              </a:ext>
            </a:extLst>
          </p:cNvPr>
          <p:cNvSpPr>
            <a:spLocks noGrp="1"/>
          </p:cNvSpPr>
          <p:nvPr>
            <p:ph type="title"/>
          </p:nvPr>
        </p:nvSpPr>
        <p:spPr>
          <a:xfrm>
            <a:off x="107504" y="1181888"/>
            <a:ext cx="7623279" cy="476092"/>
          </a:xfrm>
        </p:spPr>
        <p:txBody>
          <a:bodyPr/>
          <a:lstStyle/>
          <a:p>
            <a:r>
              <a:rPr lang="de-DE" b="1" dirty="0"/>
              <a:t>Materials and Methodology</a:t>
            </a:r>
            <a:endParaRPr lang="en-US" b="1" dirty="0"/>
          </a:p>
        </p:txBody>
      </p:sp>
      <p:sp>
        <p:nvSpPr>
          <p:cNvPr id="7" name="Text Placeholder 6">
            <a:extLst>
              <a:ext uri="{FF2B5EF4-FFF2-40B4-BE49-F238E27FC236}">
                <a16:creationId xmlns:a16="http://schemas.microsoft.com/office/drawing/2014/main" id="{C1FBA344-D5EF-37DA-8E2B-681661E44D4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0FDD53E-158A-EDD7-89E2-BA6C8F18FF4C}"/>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BD8275C4-8E39-D9C6-F955-A9A944D6A3D7}"/>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C87C3DCD-EE38-2C25-D262-02F1669B97D8}"/>
              </a:ext>
            </a:extLst>
          </p:cNvPr>
          <p:cNvSpPr>
            <a:spLocks noGrp="1"/>
          </p:cNvSpPr>
          <p:nvPr>
            <p:ph type="sldNum" sz="quarter" idx="4"/>
          </p:nvPr>
        </p:nvSpPr>
        <p:spPr/>
        <p:txBody>
          <a:bodyPr/>
          <a:lstStyle/>
          <a:p>
            <a:fld id="{B6F15528-21DE-4FAA-801E-634DDDAF4B2B}" type="slidenum">
              <a:rPr lang="de-DE" smtClean="0"/>
              <a:pPr/>
              <a:t>11</a:t>
            </a:fld>
            <a:endParaRPr lang="de-DE" dirty="0"/>
          </a:p>
        </p:txBody>
      </p:sp>
      <p:pic>
        <p:nvPicPr>
          <p:cNvPr id="11" name="Picture 10">
            <a:extLst>
              <a:ext uri="{FF2B5EF4-FFF2-40B4-BE49-F238E27FC236}">
                <a16:creationId xmlns:a16="http://schemas.microsoft.com/office/drawing/2014/main" id="{D13336CF-23D1-438E-1A8A-27053745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79" y="1931221"/>
            <a:ext cx="8457857" cy="2073843"/>
          </a:xfrm>
          <a:prstGeom prst="rect">
            <a:avLst/>
          </a:prstGeom>
        </p:spPr>
      </p:pic>
      <p:sp>
        <p:nvSpPr>
          <p:cNvPr id="13" name="TextBox 12">
            <a:extLst>
              <a:ext uri="{FF2B5EF4-FFF2-40B4-BE49-F238E27FC236}">
                <a16:creationId xmlns:a16="http://schemas.microsoft.com/office/drawing/2014/main" id="{96DF3D4D-1725-E406-2D96-967DEE095CBE}"/>
              </a:ext>
            </a:extLst>
          </p:cNvPr>
          <p:cNvSpPr txBox="1"/>
          <p:nvPr/>
        </p:nvSpPr>
        <p:spPr>
          <a:xfrm>
            <a:off x="3419872" y="3898606"/>
            <a:ext cx="6054328" cy="288990"/>
          </a:xfrm>
          <a:prstGeom prst="rect">
            <a:avLst/>
          </a:prstGeom>
          <a:noFill/>
        </p:spPr>
        <p:txBody>
          <a:bodyPr wrap="square" rtlCol="0">
            <a:spAutoFit/>
          </a:bodyPr>
          <a:lstStyle/>
          <a:p>
            <a:r>
              <a:rPr lang="de-DE" dirty="0"/>
              <a:t>Table showing the thresholds for food consumption score (Adopted from WFP, 2008)</a:t>
            </a:r>
            <a:endParaRPr lang="en-US" dirty="0"/>
          </a:p>
        </p:txBody>
      </p:sp>
      <p:sp>
        <p:nvSpPr>
          <p:cNvPr id="15" name="TextBox 14">
            <a:extLst>
              <a:ext uri="{FF2B5EF4-FFF2-40B4-BE49-F238E27FC236}">
                <a16:creationId xmlns:a16="http://schemas.microsoft.com/office/drawing/2014/main" id="{0F61D07F-3661-9A47-5B69-1A5F200449DF}"/>
              </a:ext>
            </a:extLst>
          </p:cNvPr>
          <p:cNvSpPr txBox="1"/>
          <p:nvPr/>
        </p:nvSpPr>
        <p:spPr>
          <a:xfrm>
            <a:off x="218599" y="4437112"/>
            <a:ext cx="8706804" cy="1815882"/>
          </a:xfrm>
          <a:prstGeom prst="rect">
            <a:avLst/>
          </a:prstGeom>
          <a:noFill/>
        </p:spPr>
        <p:txBody>
          <a:bodyPr wrap="square" rtlCol="0">
            <a:spAutoFit/>
          </a:bodyPr>
          <a:lstStyle/>
          <a:p>
            <a:pPr marL="285750" indent="-285750">
              <a:buFont typeface="Arial" panose="020B0604020202020204" pitchFamily="34" charset="0"/>
              <a:buChar char="•"/>
            </a:pPr>
            <a:r>
              <a:rPr lang="de-DE" sz="1600" dirty="0">
                <a:solidFill>
                  <a:schemeClr val="accent6"/>
                </a:solidFill>
              </a:rPr>
              <a:t>we considered families on borderline food cosumption scores as food insecure families in this research.</a:t>
            </a:r>
          </a:p>
          <a:p>
            <a:pPr marL="285750" indent="-285750">
              <a:buFont typeface="Arial" panose="020B0604020202020204" pitchFamily="34" charset="0"/>
              <a:buChar char="•"/>
            </a:pPr>
            <a:endParaRPr lang="de-DE" sz="1600" dirty="0">
              <a:solidFill>
                <a:schemeClr val="accent6"/>
              </a:solidFill>
            </a:endParaRPr>
          </a:p>
          <a:p>
            <a:pPr marL="285750" indent="-285750">
              <a:buFont typeface="Arial" panose="020B0604020202020204" pitchFamily="34" charset="0"/>
              <a:buChar char="•"/>
            </a:pPr>
            <a:r>
              <a:rPr lang="de-DE" sz="1600" dirty="0">
                <a:solidFill>
                  <a:schemeClr val="accent6"/>
                </a:solidFill>
              </a:rPr>
              <a:t>We discovered 80.01% of our population are food secure, 17.58% have borderline food consumption, 2.41% are food insecure.</a:t>
            </a:r>
          </a:p>
          <a:p>
            <a:pPr marL="285750" indent="-285750">
              <a:buFont typeface="Arial" panose="020B0604020202020204" pitchFamily="34" charset="0"/>
              <a:buChar char="•"/>
            </a:pPr>
            <a:endParaRPr lang="de-DE" sz="1600" dirty="0">
              <a:solidFill>
                <a:schemeClr val="accent6"/>
              </a:solidFill>
            </a:endParaRPr>
          </a:p>
          <a:p>
            <a:pPr marL="285750" indent="-285750">
              <a:buFont typeface="Arial" panose="020B0604020202020204" pitchFamily="34" charset="0"/>
              <a:buChar char="•"/>
            </a:pPr>
            <a:r>
              <a:rPr lang="de-DE" sz="1600" dirty="0">
                <a:solidFill>
                  <a:schemeClr val="accent6"/>
                </a:solidFill>
              </a:rPr>
              <a:t>Consequently 80.01% have food security and 19.99% are food insecure.</a:t>
            </a:r>
            <a:endParaRPr lang="en-US" sz="1600" dirty="0">
              <a:solidFill>
                <a:schemeClr val="accent6"/>
              </a:solidFill>
            </a:endParaRPr>
          </a:p>
        </p:txBody>
      </p:sp>
    </p:spTree>
    <p:extLst>
      <p:ext uri="{BB962C8B-B14F-4D97-AF65-F5344CB8AC3E}">
        <p14:creationId xmlns:p14="http://schemas.microsoft.com/office/powerpoint/2010/main" val="3422098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A5084-DB76-6BB4-5204-9B937E7F0CAE}"/>
              </a:ext>
            </a:extLst>
          </p:cNvPr>
          <p:cNvSpPr>
            <a:spLocks noGrp="1"/>
          </p:cNvSpPr>
          <p:nvPr>
            <p:ph type="title"/>
          </p:nvPr>
        </p:nvSpPr>
        <p:spPr>
          <a:xfrm>
            <a:off x="215150" y="1232764"/>
            <a:ext cx="7623279" cy="476092"/>
          </a:xfrm>
        </p:spPr>
        <p:txBody>
          <a:bodyPr/>
          <a:lstStyle/>
          <a:p>
            <a:r>
              <a:rPr lang="de-DE" b="1" dirty="0"/>
              <a:t>Materials</a:t>
            </a:r>
            <a:r>
              <a:rPr lang="de-DE" dirty="0"/>
              <a:t> </a:t>
            </a:r>
            <a:r>
              <a:rPr lang="de-DE" b="1" dirty="0"/>
              <a:t>and</a:t>
            </a:r>
            <a:r>
              <a:rPr lang="de-DE" dirty="0"/>
              <a:t> </a:t>
            </a:r>
            <a:r>
              <a:rPr lang="de-DE" b="1" dirty="0"/>
              <a:t>Methodology</a:t>
            </a:r>
            <a:endParaRPr lang="en-US" b="1" dirty="0"/>
          </a:p>
        </p:txBody>
      </p:sp>
      <p:sp>
        <p:nvSpPr>
          <p:cNvPr id="3" name="Text Placeholder 2">
            <a:extLst>
              <a:ext uri="{FF2B5EF4-FFF2-40B4-BE49-F238E27FC236}">
                <a16:creationId xmlns:a16="http://schemas.microsoft.com/office/drawing/2014/main" id="{E7C78010-5DAB-0EA7-724D-AF3E11259816}"/>
              </a:ext>
            </a:extLst>
          </p:cNvPr>
          <p:cNvSpPr>
            <a:spLocks noGrp="1"/>
          </p:cNvSpPr>
          <p:nvPr>
            <p:ph type="body" idx="1"/>
          </p:nvPr>
        </p:nvSpPr>
        <p:spPr>
          <a:xfrm>
            <a:off x="395536" y="1794439"/>
            <a:ext cx="8280920" cy="4616648"/>
          </a:xfrm>
        </p:spPr>
        <p:txBody>
          <a:bodyPr/>
          <a:lstStyle/>
          <a:p>
            <a:r>
              <a:rPr lang="de-DE" sz="1600" b="1" dirty="0"/>
              <a:t>Empirical strategy</a:t>
            </a:r>
          </a:p>
          <a:p>
            <a:pPr marL="285750" indent="-285750">
              <a:buFont typeface="Arial" panose="020B0604020202020204" pitchFamily="34" charset="0"/>
              <a:buChar char="•"/>
            </a:pPr>
            <a:r>
              <a:rPr lang="de-DE" sz="1600" dirty="0"/>
              <a:t>We chose a binary choice model (Logistic regression) since our dependent variable i.e food security is binary</a:t>
            </a:r>
            <a:r>
              <a:rPr lang="de-DE" sz="1600" b="1" dirty="0"/>
              <a:t>. </a:t>
            </a:r>
          </a:p>
          <a:p>
            <a:r>
              <a:rPr lang="de-DE" sz="1600" b="1" dirty="0"/>
              <a:t>			</a:t>
            </a:r>
            <a:r>
              <a:rPr lang="en-US" sz="1200" b="0" i="0" u="none" strike="noStrike" baseline="0" dirty="0">
                <a:solidFill>
                  <a:srgbClr val="000000"/>
                </a:solidFill>
                <a:latin typeface="Cambria Math" panose="02040503050406030204" pitchFamily="18" charset="0"/>
              </a:rPr>
              <a:t>𝑃𝑟𝑜𝑏</a:t>
            </a:r>
            <a:r>
              <a:rPr lang="en-US" sz="1200" b="0" i="0" u="none" strike="noStrike" baseline="0" dirty="0">
                <a:solidFill>
                  <a:srgbClr val="000000"/>
                </a:solidFill>
                <a:latin typeface="Times New Roman" panose="02020603050405020304" pitchFamily="18" charset="0"/>
              </a:rPr>
              <a:t>(</a:t>
            </a:r>
            <a:r>
              <a:rPr lang="en-US" sz="1200" b="0" i="0" u="none" strike="noStrike" baseline="0" dirty="0">
                <a:solidFill>
                  <a:srgbClr val="000000"/>
                </a:solidFill>
                <a:latin typeface="Cambria Math" panose="02040503050406030204" pitchFamily="18" charset="0"/>
              </a:rPr>
              <a:t>𝑌 </a:t>
            </a:r>
            <a:r>
              <a:rPr lang="en-US" sz="1200" b="0" i="0" u="none" strike="noStrike" baseline="0" dirty="0">
                <a:solidFill>
                  <a:srgbClr val="000000"/>
                </a:solidFill>
                <a:latin typeface="Times New Roman" panose="02020603050405020304" pitchFamily="18" charset="0"/>
              </a:rPr>
              <a:t>= 1|</a:t>
            </a:r>
            <a:r>
              <a:rPr lang="en-US" sz="1200" b="0" i="0" u="none" strike="noStrike" baseline="0" dirty="0">
                <a:solidFill>
                  <a:srgbClr val="000000"/>
                </a:solidFill>
                <a:latin typeface="Cambria Math" panose="02040503050406030204" pitchFamily="18" charset="0"/>
              </a:rPr>
              <a:t>𝒙</a:t>
            </a:r>
            <a:r>
              <a:rPr lang="en-US" sz="1200" b="0" i="0" u="none" strike="noStrike" baseline="0" dirty="0">
                <a:solidFill>
                  <a:srgbClr val="000000"/>
                </a:solidFill>
                <a:latin typeface="Times New Roman" panose="02020603050405020304" pitchFamily="18" charset="0"/>
              </a:rPr>
              <a:t>) = </a:t>
            </a:r>
            <a:r>
              <a:rPr lang="en-US" sz="1200" b="0" i="0" u="none" strike="noStrike" baseline="0" dirty="0">
                <a:solidFill>
                  <a:srgbClr val="000000"/>
                </a:solidFill>
                <a:latin typeface="Cambria Math" panose="02040503050406030204" pitchFamily="18" charset="0"/>
              </a:rPr>
              <a:t>𝐹</a:t>
            </a:r>
            <a:r>
              <a:rPr lang="en-US" sz="1200" b="0" i="0" u="none" strike="noStrike" baseline="0" dirty="0">
                <a:solidFill>
                  <a:srgbClr val="000000"/>
                </a:solidFill>
                <a:latin typeface="Times New Roman" panose="02020603050405020304" pitchFamily="18" charset="0"/>
              </a:rPr>
              <a:t>(</a:t>
            </a:r>
            <a:r>
              <a:rPr lang="en-US" sz="1200" b="0" i="0" u="none" strike="noStrike" baseline="0" dirty="0">
                <a:solidFill>
                  <a:srgbClr val="000000"/>
                </a:solidFill>
                <a:latin typeface="Cambria Math" panose="02040503050406030204" pitchFamily="18" charset="0"/>
              </a:rPr>
              <a:t>𝒙</a:t>
            </a:r>
            <a:r>
              <a:rPr lang="en-US" sz="1200" b="0" i="0" u="none" strike="noStrike" baseline="0" dirty="0">
                <a:solidFill>
                  <a:srgbClr val="000000"/>
                </a:solidFill>
                <a:latin typeface="Times New Roman" panose="02020603050405020304" pitchFamily="18" charset="0"/>
              </a:rPr>
              <a:t>, </a:t>
            </a:r>
            <a:r>
              <a:rPr lang="en-US" sz="1200" b="0" i="0" u="none" strike="noStrike" baseline="0" dirty="0">
                <a:solidFill>
                  <a:srgbClr val="000000"/>
                </a:solidFill>
                <a:latin typeface="Cambria Math" panose="02040503050406030204" pitchFamily="18" charset="0"/>
              </a:rPr>
              <a:t>𝛽</a:t>
            </a:r>
            <a:r>
              <a:rPr lang="en-US" sz="1200" b="0" i="0" u="none" strike="noStrike" baseline="0" dirty="0">
                <a:solidFill>
                  <a:srgbClr val="000000"/>
                </a:solidFill>
                <a:latin typeface="Times New Roman" panose="02020603050405020304" pitchFamily="18" charset="0"/>
              </a:rPr>
              <a:t>) </a:t>
            </a:r>
            <a:endParaRPr lang="en-US" sz="1200" b="0" i="0" u="none" strike="noStrike" baseline="0" dirty="0">
              <a:solidFill>
                <a:srgbClr val="000000"/>
              </a:solidFill>
              <a:latin typeface="Cambria Math" panose="02040503050406030204" pitchFamily="18" charset="0"/>
            </a:endParaRPr>
          </a:p>
          <a:p>
            <a:r>
              <a:rPr lang="en-US" sz="1200" b="0" i="0" u="none" strike="noStrike" baseline="0" dirty="0">
                <a:solidFill>
                  <a:srgbClr val="000000"/>
                </a:solidFill>
                <a:latin typeface="Cambria Math" panose="02040503050406030204" pitchFamily="18" charset="0"/>
              </a:rPr>
              <a:t>			𝑃𝑟𝑜𝑏</a:t>
            </a:r>
            <a:r>
              <a:rPr lang="en-US" sz="1200" b="0" i="0" u="none" strike="noStrike" baseline="0" dirty="0">
                <a:solidFill>
                  <a:srgbClr val="000000"/>
                </a:solidFill>
                <a:latin typeface="Times New Roman" panose="02020603050405020304" pitchFamily="18" charset="0"/>
              </a:rPr>
              <a:t>(</a:t>
            </a:r>
            <a:r>
              <a:rPr lang="en-US" sz="1200" b="0" i="0" u="none" strike="noStrike" baseline="0" dirty="0">
                <a:solidFill>
                  <a:srgbClr val="000000"/>
                </a:solidFill>
                <a:latin typeface="Cambria Math" panose="02040503050406030204" pitchFamily="18" charset="0"/>
              </a:rPr>
              <a:t>𝑌 </a:t>
            </a:r>
            <a:r>
              <a:rPr lang="en-US" sz="1200" b="0" i="0" u="none" strike="noStrike" baseline="0" dirty="0">
                <a:solidFill>
                  <a:srgbClr val="000000"/>
                </a:solidFill>
                <a:latin typeface="Times New Roman" panose="02020603050405020304" pitchFamily="18" charset="0"/>
              </a:rPr>
              <a:t>= 0|</a:t>
            </a:r>
            <a:r>
              <a:rPr lang="en-US" sz="1200" b="0" i="0" u="none" strike="noStrike" baseline="0" dirty="0">
                <a:solidFill>
                  <a:srgbClr val="000000"/>
                </a:solidFill>
                <a:latin typeface="Cambria Math" panose="02040503050406030204" pitchFamily="18" charset="0"/>
              </a:rPr>
              <a:t>𝒙</a:t>
            </a:r>
            <a:r>
              <a:rPr lang="en-US" sz="1200" b="0" i="0" u="none" strike="noStrike" baseline="0" dirty="0">
                <a:solidFill>
                  <a:srgbClr val="000000"/>
                </a:solidFill>
                <a:latin typeface="Times New Roman" panose="02020603050405020304" pitchFamily="18" charset="0"/>
              </a:rPr>
              <a:t>) = 1 − </a:t>
            </a:r>
            <a:r>
              <a:rPr lang="en-US" sz="1200" b="0" i="0" u="none" strike="noStrike" baseline="0" dirty="0">
                <a:solidFill>
                  <a:srgbClr val="000000"/>
                </a:solidFill>
                <a:latin typeface="Cambria Math" panose="02040503050406030204" pitchFamily="18" charset="0"/>
              </a:rPr>
              <a:t>𝐹</a:t>
            </a:r>
            <a:r>
              <a:rPr lang="en-US" sz="1200" b="0" i="0" u="none" strike="noStrike" baseline="0" dirty="0">
                <a:solidFill>
                  <a:srgbClr val="000000"/>
                </a:solidFill>
                <a:latin typeface="Times New Roman" panose="02020603050405020304" pitchFamily="18" charset="0"/>
              </a:rPr>
              <a:t>(</a:t>
            </a:r>
            <a:r>
              <a:rPr lang="en-US" sz="1200" b="0" i="0" u="none" strike="noStrike" baseline="0" dirty="0">
                <a:solidFill>
                  <a:srgbClr val="000000"/>
                </a:solidFill>
                <a:latin typeface="Cambria Math" panose="02040503050406030204" pitchFamily="18" charset="0"/>
              </a:rPr>
              <a:t>𝒙</a:t>
            </a:r>
            <a:r>
              <a:rPr lang="en-US" sz="1200" b="0" i="0" u="none" strike="noStrike" baseline="0" dirty="0">
                <a:solidFill>
                  <a:srgbClr val="000000"/>
                </a:solidFill>
                <a:latin typeface="Times New Roman" panose="02020603050405020304" pitchFamily="18" charset="0"/>
              </a:rPr>
              <a:t>, </a:t>
            </a:r>
            <a:r>
              <a:rPr lang="en-US" sz="1200" b="0" i="0" u="none" strike="noStrike" baseline="0" dirty="0">
                <a:solidFill>
                  <a:srgbClr val="000000"/>
                </a:solidFill>
                <a:latin typeface="Cambria Math" panose="02040503050406030204" pitchFamily="18" charset="0"/>
              </a:rPr>
              <a:t>𝛽</a:t>
            </a:r>
            <a:r>
              <a:rPr lang="en-US" sz="1200" b="0" i="0" u="none" strike="noStrike" baseline="0" dirty="0">
                <a:solidFill>
                  <a:srgbClr val="000000"/>
                </a:solidFill>
                <a:latin typeface="Times New Roman" panose="02020603050405020304" pitchFamily="18" charset="0"/>
              </a:rPr>
              <a:t>) </a:t>
            </a: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Our sample's Y' is the output of a logistic regression analysis.</a:t>
            </a:r>
          </a:p>
          <a:p>
            <a:pPr marL="285750" indent="-285750">
              <a:buFont typeface="Arial" panose="020B0604020202020204" pitchFamily="34" charset="0"/>
              <a:buChar char="•"/>
            </a:pPr>
            <a:r>
              <a:rPr lang="pl-PL" sz="1600" dirty="0"/>
              <a:t>Z = b + w1x1 + w2x2 + …+ wnxn</a:t>
            </a:r>
            <a:endParaRPr lang="de-DE" sz="1600" dirty="0"/>
          </a:p>
          <a:p>
            <a:pPr marL="285750" indent="-285750">
              <a:buFont typeface="Arial" panose="020B0604020202020204" pitchFamily="34" charset="0"/>
              <a:buChar char="•"/>
            </a:pPr>
            <a:r>
              <a:rPr lang="en-US" sz="1600" dirty="0"/>
              <a:t>Z = log ( y/1-y )</a:t>
            </a:r>
          </a:p>
          <a:p>
            <a:pPr marL="285750" indent="-285750">
              <a:buFont typeface="Arial" panose="020B0604020202020204" pitchFamily="34" charset="0"/>
              <a:buChar char="•"/>
            </a:pPr>
            <a:r>
              <a:rPr lang="en-US" sz="1600" dirty="0"/>
              <a:t>Our logistic model for this thesis will be defined as follows;</a:t>
            </a:r>
          </a:p>
          <a:p>
            <a:r>
              <a:rPr lang="en-US" sz="1600" b="1" dirty="0">
                <a:solidFill>
                  <a:schemeClr val="tx1"/>
                </a:solidFill>
              </a:rPr>
              <a:t>       Log(food security) = b + w1(social protection) + w2(occupation) + w3x3 +…. + </a:t>
            </a:r>
            <a:r>
              <a:rPr lang="en-US" sz="1600" b="1" dirty="0" err="1">
                <a:solidFill>
                  <a:schemeClr val="tx1"/>
                </a:solidFill>
              </a:rPr>
              <a:t>wn</a:t>
            </a:r>
            <a:r>
              <a:rPr lang="en-US" sz="1600" b="1" dirty="0">
                <a:solidFill>
                  <a:schemeClr val="tx1"/>
                </a:solidFill>
              </a:rPr>
              <a:t> </a:t>
            </a:r>
            <a:r>
              <a:rPr lang="en-US" sz="1600" b="1" dirty="0" err="1">
                <a:solidFill>
                  <a:schemeClr val="tx1"/>
                </a:solidFill>
              </a:rPr>
              <a:t>xn</a:t>
            </a:r>
            <a:endParaRPr lang="en-US" sz="1600" b="1" dirty="0">
              <a:solidFill>
                <a:schemeClr val="tx1"/>
              </a:solidFill>
            </a:endParaRPr>
          </a:p>
          <a:p>
            <a:endParaRPr lang="en-US" sz="1600" b="1" dirty="0">
              <a:solidFill>
                <a:schemeClr val="tx1"/>
              </a:solidFill>
            </a:endParaRPr>
          </a:p>
          <a:p>
            <a:pPr marL="285750" indent="-285750">
              <a:buFont typeface="Arial" panose="020B0604020202020204" pitchFamily="34" charset="0"/>
              <a:buChar char="•"/>
            </a:pPr>
            <a:r>
              <a:rPr lang="en-US" sz="1600" dirty="0"/>
              <a:t>With social protection coded as 1 = received and 0 = did not receive.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All other independent variables were as well coded 1 = yes and 0 = no except continuous variables like Households and Non-food expenditure (MWK).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Robustness was finally carried out by using food consumption score as our dependent variable to make sure our analysis is as robust as possible.</a:t>
            </a:r>
          </a:p>
        </p:txBody>
      </p:sp>
      <p:sp>
        <p:nvSpPr>
          <p:cNvPr id="4" name="Footer Placeholder 3">
            <a:extLst>
              <a:ext uri="{FF2B5EF4-FFF2-40B4-BE49-F238E27FC236}">
                <a16:creationId xmlns:a16="http://schemas.microsoft.com/office/drawing/2014/main" id="{0B6FF5CE-9E48-3FC4-16FA-6B392DB7EFB6}"/>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9966DCCE-C373-14BD-EF7D-D3007DA21327}"/>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D91097F3-7CD1-38A3-844E-03295F57C9FC}"/>
              </a:ext>
            </a:extLst>
          </p:cNvPr>
          <p:cNvSpPr>
            <a:spLocks noGrp="1"/>
          </p:cNvSpPr>
          <p:nvPr>
            <p:ph type="sldNum" sz="quarter" idx="4"/>
          </p:nvPr>
        </p:nvSpPr>
        <p:spPr/>
        <p:txBody>
          <a:bodyPr/>
          <a:lstStyle/>
          <a:p>
            <a:fld id="{B6F15528-21DE-4FAA-801E-634DDDAF4B2B}" type="slidenum">
              <a:rPr lang="de-DE" smtClean="0"/>
              <a:pPr/>
              <a:t>12</a:t>
            </a:fld>
            <a:endParaRPr lang="de-DE" dirty="0"/>
          </a:p>
        </p:txBody>
      </p:sp>
      <p:sp>
        <p:nvSpPr>
          <p:cNvPr id="7" name="Text Placeholder 6">
            <a:extLst>
              <a:ext uri="{FF2B5EF4-FFF2-40B4-BE49-F238E27FC236}">
                <a16:creationId xmlns:a16="http://schemas.microsoft.com/office/drawing/2014/main" id="{11C12FD5-4CF0-8E95-E611-DFC5CC93C8DE}"/>
              </a:ext>
            </a:extLst>
          </p:cNvPr>
          <p:cNvSpPr>
            <a:spLocks noGrp="1"/>
          </p:cNvSpPr>
          <p:nvPr>
            <p:ph type="body" sz="quarter" idx="12"/>
          </p:nvPr>
        </p:nvSpPr>
        <p:spPr/>
        <p:txBody>
          <a:bodyPr/>
          <a:lstStyle/>
          <a:p>
            <a:r>
              <a:rPr lang="de-DE" dirty="0"/>
              <a:t>Faculty of Agriculture</a:t>
            </a:r>
            <a:endParaRPr lang="en-US" dirty="0"/>
          </a:p>
        </p:txBody>
      </p:sp>
      <p:pic>
        <p:nvPicPr>
          <p:cNvPr id="9" name="Picture 8">
            <a:extLst>
              <a:ext uri="{FF2B5EF4-FFF2-40B4-BE49-F238E27FC236}">
                <a16:creationId xmlns:a16="http://schemas.microsoft.com/office/drawing/2014/main" id="{64A5716F-42BF-F564-0997-9C50E3580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0615" y="2441697"/>
            <a:ext cx="2088233" cy="736911"/>
          </a:xfrm>
          <a:prstGeom prst="rect">
            <a:avLst/>
          </a:prstGeom>
        </p:spPr>
      </p:pic>
    </p:spTree>
    <p:extLst>
      <p:ext uri="{BB962C8B-B14F-4D97-AF65-F5344CB8AC3E}">
        <p14:creationId xmlns:p14="http://schemas.microsoft.com/office/powerpoint/2010/main" val="577855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135C-E71B-E989-758C-75FA6F578084}"/>
              </a:ext>
            </a:extLst>
          </p:cNvPr>
          <p:cNvSpPr>
            <a:spLocks noGrp="1"/>
          </p:cNvSpPr>
          <p:nvPr>
            <p:ph type="title"/>
          </p:nvPr>
        </p:nvSpPr>
        <p:spPr>
          <a:xfrm>
            <a:off x="99047" y="1130532"/>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b="1" dirty="0"/>
          </a:p>
        </p:txBody>
      </p:sp>
      <p:sp>
        <p:nvSpPr>
          <p:cNvPr id="3" name="Text Placeholder 2">
            <a:extLst>
              <a:ext uri="{FF2B5EF4-FFF2-40B4-BE49-F238E27FC236}">
                <a16:creationId xmlns:a16="http://schemas.microsoft.com/office/drawing/2014/main" id="{0BF35DA0-CC2F-E050-933F-BAE47AF95C48}"/>
              </a:ext>
            </a:extLst>
          </p:cNvPr>
          <p:cNvSpPr>
            <a:spLocks noGrp="1"/>
          </p:cNvSpPr>
          <p:nvPr>
            <p:ph type="body" idx="1"/>
          </p:nvPr>
        </p:nvSpPr>
        <p:spPr>
          <a:xfrm>
            <a:off x="410895" y="1633130"/>
            <a:ext cx="8280920" cy="4442873"/>
          </a:xfrm>
        </p:spPr>
        <p:txBody>
          <a:bodyPr/>
          <a:lstStyle/>
          <a:p>
            <a:r>
              <a:rPr lang="de-DE" sz="1600" b="1" dirty="0"/>
              <a:t>Descriptive statistics</a:t>
            </a:r>
          </a:p>
          <a:p>
            <a:endParaRPr lang="en-US" sz="1600" b="1" dirty="0"/>
          </a:p>
        </p:txBody>
      </p:sp>
      <p:sp>
        <p:nvSpPr>
          <p:cNvPr id="4" name="Footer Placeholder 3">
            <a:extLst>
              <a:ext uri="{FF2B5EF4-FFF2-40B4-BE49-F238E27FC236}">
                <a16:creationId xmlns:a16="http://schemas.microsoft.com/office/drawing/2014/main" id="{8D968C4A-D603-0AC9-9412-78B92AC3B09A}"/>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B241EBCC-A602-B499-B3E0-3144163EE9E7}"/>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C7BBFBB3-22CC-FAE1-8C06-0DAE538B6F8E}"/>
              </a:ext>
            </a:extLst>
          </p:cNvPr>
          <p:cNvSpPr>
            <a:spLocks noGrp="1"/>
          </p:cNvSpPr>
          <p:nvPr>
            <p:ph type="sldNum" sz="quarter" idx="4"/>
          </p:nvPr>
        </p:nvSpPr>
        <p:spPr/>
        <p:txBody>
          <a:bodyPr/>
          <a:lstStyle/>
          <a:p>
            <a:fld id="{B6F15528-21DE-4FAA-801E-634DDDAF4B2B}" type="slidenum">
              <a:rPr lang="de-DE" smtClean="0"/>
              <a:pPr/>
              <a:t>13</a:t>
            </a:fld>
            <a:endParaRPr lang="de-DE" dirty="0"/>
          </a:p>
        </p:txBody>
      </p:sp>
      <p:sp>
        <p:nvSpPr>
          <p:cNvPr id="7" name="Text Placeholder 6">
            <a:extLst>
              <a:ext uri="{FF2B5EF4-FFF2-40B4-BE49-F238E27FC236}">
                <a16:creationId xmlns:a16="http://schemas.microsoft.com/office/drawing/2014/main" id="{D75E2F68-1489-A293-0C32-2E3E6ED01557}"/>
              </a:ext>
            </a:extLst>
          </p:cNvPr>
          <p:cNvSpPr>
            <a:spLocks noGrp="1"/>
          </p:cNvSpPr>
          <p:nvPr>
            <p:ph type="body" sz="quarter" idx="12"/>
          </p:nvPr>
        </p:nvSpPr>
        <p:spPr/>
        <p:txBody>
          <a:bodyPr/>
          <a:lstStyle/>
          <a:p>
            <a:r>
              <a:rPr lang="de-DE" dirty="0"/>
              <a:t>Faculty of Agriculture</a:t>
            </a:r>
            <a:endParaRPr lang="en-US" dirty="0"/>
          </a:p>
        </p:txBody>
      </p:sp>
      <p:cxnSp>
        <p:nvCxnSpPr>
          <p:cNvPr id="9" name="Straight Connector 8">
            <a:extLst>
              <a:ext uri="{FF2B5EF4-FFF2-40B4-BE49-F238E27FC236}">
                <a16:creationId xmlns:a16="http://schemas.microsoft.com/office/drawing/2014/main" id="{0ACDD010-C7EF-A53B-5291-A786D08978ED}"/>
              </a:ext>
            </a:extLst>
          </p:cNvPr>
          <p:cNvCxnSpPr>
            <a:cxnSpLocks/>
          </p:cNvCxnSpPr>
          <p:nvPr/>
        </p:nvCxnSpPr>
        <p:spPr>
          <a:xfrm>
            <a:off x="410895" y="1924005"/>
            <a:ext cx="4881185"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C8B972A8-0BFB-321E-BBED-E221AA7AAB43}"/>
              </a:ext>
            </a:extLst>
          </p:cNvPr>
          <p:cNvCxnSpPr>
            <a:cxnSpLocks/>
          </p:cNvCxnSpPr>
          <p:nvPr/>
        </p:nvCxnSpPr>
        <p:spPr>
          <a:xfrm>
            <a:off x="367181" y="2393508"/>
            <a:ext cx="4968611"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7D20BA5-F3C3-2E89-854E-E064EEAF8FBD}"/>
              </a:ext>
            </a:extLst>
          </p:cNvPr>
          <p:cNvSpPr txBox="1"/>
          <p:nvPr/>
        </p:nvSpPr>
        <p:spPr>
          <a:xfrm>
            <a:off x="236652" y="1934369"/>
            <a:ext cx="7287675" cy="485646"/>
          </a:xfrm>
          <a:prstGeom prst="rect">
            <a:avLst/>
          </a:prstGeom>
          <a:noFill/>
        </p:spPr>
        <p:txBody>
          <a:bodyPr wrap="square" rtlCol="0">
            <a:spAutoFit/>
          </a:bodyPr>
          <a:lstStyle/>
          <a:p>
            <a:r>
              <a:rPr lang="de-DE" dirty="0"/>
              <a:t>Variables												full sample </a:t>
            </a:r>
          </a:p>
          <a:p>
            <a:r>
              <a:rPr lang="de-DE" dirty="0"/>
              <a:t>													(n = 11,427)</a:t>
            </a:r>
            <a:endParaRPr lang="en-US" dirty="0"/>
          </a:p>
        </p:txBody>
      </p:sp>
      <p:sp>
        <p:nvSpPr>
          <p:cNvPr id="13" name="TextBox 12">
            <a:extLst>
              <a:ext uri="{FF2B5EF4-FFF2-40B4-BE49-F238E27FC236}">
                <a16:creationId xmlns:a16="http://schemas.microsoft.com/office/drawing/2014/main" id="{9D6D487D-CC4C-02F0-2EF1-822767C6286B}"/>
              </a:ext>
            </a:extLst>
          </p:cNvPr>
          <p:cNvSpPr txBox="1"/>
          <p:nvPr/>
        </p:nvSpPr>
        <p:spPr>
          <a:xfrm>
            <a:off x="289392" y="2348815"/>
            <a:ext cx="8171040" cy="4222118"/>
          </a:xfrm>
          <a:prstGeom prst="rect">
            <a:avLst/>
          </a:prstGeom>
          <a:noFill/>
        </p:spPr>
        <p:txBody>
          <a:bodyPr wrap="square" rtlCol="0">
            <a:spAutoFit/>
          </a:bodyPr>
          <a:lstStyle/>
          <a:p>
            <a:r>
              <a:rPr lang="de-DE" b="1" u="sng" dirty="0"/>
              <a:t>Dependent Variable</a:t>
            </a:r>
          </a:p>
          <a:p>
            <a:r>
              <a:rPr lang="de-DE" dirty="0"/>
              <a:t>Food Security (1 = yes, 0 = No)							0.800</a:t>
            </a:r>
          </a:p>
          <a:p>
            <a:r>
              <a:rPr lang="de-DE" dirty="0"/>
              <a:t>													(0.40)</a:t>
            </a:r>
          </a:p>
          <a:p>
            <a:r>
              <a:rPr lang="de-DE" b="1" u="sng" dirty="0"/>
              <a:t>Control Variables</a:t>
            </a:r>
          </a:p>
          <a:p>
            <a:r>
              <a:rPr lang="de-DE" dirty="0"/>
              <a:t>Social protection (1=yes, 0 = No)							0.040</a:t>
            </a:r>
          </a:p>
          <a:p>
            <a:r>
              <a:rPr lang="de-DE" dirty="0"/>
              <a:t>													(0.198)</a:t>
            </a:r>
          </a:p>
          <a:p>
            <a:endParaRPr lang="de-DE" dirty="0"/>
          </a:p>
          <a:p>
            <a:r>
              <a:rPr lang="de-DE" dirty="0"/>
              <a:t>Occupation (1 =Farmers, 0 = others)								0.852</a:t>
            </a:r>
          </a:p>
          <a:p>
            <a:r>
              <a:rPr lang="de-DE" dirty="0"/>
              <a:t>													(0.356)</a:t>
            </a:r>
          </a:p>
          <a:p>
            <a:endParaRPr lang="de-DE" dirty="0"/>
          </a:p>
          <a:p>
            <a:r>
              <a:rPr lang="de-DE" dirty="0"/>
              <a:t>Household size (Persons)								4</a:t>
            </a:r>
          </a:p>
          <a:p>
            <a:endParaRPr lang="de-DE" dirty="0"/>
          </a:p>
          <a:p>
            <a:r>
              <a:rPr lang="de-DE" dirty="0"/>
              <a:t>Residence (1 = Urban, 0 = rural)							0.183</a:t>
            </a:r>
          </a:p>
          <a:p>
            <a:r>
              <a:rPr lang="de-DE" dirty="0"/>
              <a:t>													(0.387)</a:t>
            </a:r>
          </a:p>
          <a:p>
            <a:endParaRPr lang="de-DE" dirty="0"/>
          </a:p>
          <a:p>
            <a:r>
              <a:rPr lang="de-DE" dirty="0"/>
              <a:t>Credit ( 1 = yes, 0 = No)									0.308</a:t>
            </a:r>
          </a:p>
          <a:p>
            <a:r>
              <a:rPr lang="de-DE" dirty="0"/>
              <a:t>													(0.462)</a:t>
            </a:r>
          </a:p>
          <a:p>
            <a:endParaRPr lang="de-DE" dirty="0"/>
          </a:p>
          <a:p>
            <a:r>
              <a:rPr lang="de-DE" dirty="0"/>
              <a:t>Death (1 =yes, 0 = No)									0.062</a:t>
            </a:r>
          </a:p>
          <a:p>
            <a:r>
              <a:rPr lang="de-DE" dirty="0"/>
              <a:t>													(0.240)</a:t>
            </a:r>
          </a:p>
          <a:p>
            <a:r>
              <a:rPr lang="de-DE" dirty="0"/>
              <a:t>						</a:t>
            </a:r>
            <a:endParaRPr lang="en-US" dirty="0"/>
          </a:p>
        </p:txBody>
      </p:sp>
    </p:spTree>
    <p:extLst>
      <p:ext uri="{BB962C8B-B14F-4D97-AF65-F5344CB8AC3E}">
        <p14:creationId xmlns:p14="http://schemas.microsoft.com/office/powerpoint/2010/main" val="1928019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D3C5-37E9-99BB-E935-62862F8BCDD2}"/>
              </a:ext>
            </a:extLst>
          </p:cNvPr>
          <p:cNvSpPr>
            <a:spLocks noGrp="1"/>
          </p:cNvSpPr>
          <p:nvPr>
            <p:ph type="title"/>
          </p:nvPr>
        </p:nvSpPr>
        <p:spPr>
          <a:xfrm>
            <a:off x="163408" y="1181319"/>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3" name="Text Placeholder 2">
            <a:extLst>
              <a:ext uri="{FF2B5EF4-FFF2-40B4-BE49-F238E27FC236}">
                <a16:creationId xmlns:a16="http://schemas.microsoft.com/office/drawing/2014/main" id="{AC05CD62-1A20-E9BC-CCEB-DA6B339332D0}"/>
              </a:ext>
            </a:extLst>
          </p:cNvPr>
          <p:cNvSpPr>
            <a:spLocks noGrp="1"/>
          </p:cNvSpPr>
          <p:nvPr>
            <p:ph type="body" idx="1"/>
          </p:nvPr>
        </p:nvSpPr>
        <p:spPr>
          <a:xfrm>
            <a:off x="511997" y="1794439"/>
            <a:ext cx="7516387" cy="4010823"/>
          </a:xfrm>
        </p:spPr>
        <p:txBody>
          <a:bodyPr/>
          <a:lstStyle/>
          <a:p>
            <a:r>
              <a:rPr lang="de-DE" sz="1280" dirty="0">
                <a:solidFill>
                  <a:schemeClr val="tx1"/>
                </a:solidFill>
              </a:rPr>
              <a:t>Business ownership (1 = yes, 0 = No)			0.080</a:t>
            </a:r>
          </a:p>
          <a:p>
            <a:r>
              <a:rPr lang="de-DE" sz="1280" dirty="0">
                <a:solidFill>
                  <a:schemeClr val="tx1"/>
                </a:solidFill>
              </a:rPr>
              <a:t>					(0.271)</a:t>
            </a:r>
          </a:p>
          <a:p>
            <a:endParaRPr lang="de-DE" sz="1280" dirty="0">
              <a:solidFill>
                <a:schemeClr val="tx1"/>
              </a:solidFill>
            </a:endParaRPr>
          </a:p>
          <a:p>
            <a:r>
              <a:rPr lang="de-DE" sz="1280" dirty="0">
                <a:solidFill>
                  <a:schemeClr val="tx1"/>
                </a:solidFill>
              </a:rPr>
              <a:t>Gender (1 = Male, 0 = Female)			0.518</a:t>
            </a:r>
          </a:p>
          <a:p>
            <a:r>
              <a:rPr lang="de-DE" sz="1280" dirty="0">
                <a:solidFill>
                  <a:schemeClr val="tx1"/>
                </a:solidFill>
              </a:rPr>
              <a:t>					(0.500)</a:t>
            </a:r>
          </a:p>
          <a:p>
            <a:endParaRPr lang="de-DE" sz="1280" dirty="0">
              <a:solidFill>
                <a:schemeClr val="tx1"/>
              </a:solidFill>
            </a:endParaRPr>
          </a:p>
          <a:p>
            <a:r>
              <a:rPr lang="de-DE" sz="1280" dirty="0">
                <a:solidFill>
                  <a:schemeClr val="tx1"/>
                </a:solidFill>
              </a:rPr>
              <a:t>Education (1 =yes, 0 = No)				0.876</a:t>
            </a:r>
          </a:p>
          <a:p>
            <a:r>
              <a:rPr lang="de-DE" sz="1280" dirty="0">
                <a:solidFill>
                  <a:schemeClr val="tx1"/>
                </a:solidFill>
              </a:rPr>
              <a:t>					(0.330)</a:t>
            </a:r>
          </a:p>
          <a:p>
            <a:endParaRPr lang="de-DE" sz="1280" dirty="0">
              <a:solidFill>
                <a:schemeClr val="tx1"/>
              </a:solidFill>
            </a:endParaRPr>
          </a:p>
          <a:p>
            <a:r>
              <a:rPr lang="de-DE" sz="1280" dirty="0">
                <a:solidFill>
                  <a:schemeClr val="tx1"/>
                </a:solidFill>
              </a:rPr>
              <a:t>Chronic illness (1=yes, 0=No)			0.110</a:t>
            </a:r>
          </a:p>
          <a:p>
            <a:r>
              <a:rPr lang="de-DE" sz="1280" dirty="0">
                <a:solidFill>
                  <a:schemeClr val="tx1"/>
                </a:solidFill>
              </a:rPr>
              <a:t>					(0.309)</a:t>
            </a:r>
          </a:p>
          <a:p>
            <a:endParaRPr lang="de-DE" sz="1280" dirty="0">
              <a:solidFill>
                <a:schemeClr val="tx1"/>
              </a:solidFill>
            </a:endParaRPr>
          </a:p>
          <a:p>
            <a:r>
              <a:rPr lang="de-DE" sz="1280" dirty="0">
                <a:solidFill>
                  <a:schemeClr val="tx1"/>
                </a:solidFill>
              </a:rPr>
              <a:t>Other incomes recieved (1=yes, 0=No)			0.054</a:t>
            </a:r>
          </a:p>
          <a:p>
            <a:r>
              <a:rPr lang="de-DE" sz="1280" dirty="0">
                <a:solidFill>
                  <a:schemeClr val="tx1"/>
                </a:solidFill>
              </a:rPr>
              <a:t>					(0.226)</a:t>
            </a:r>
          </a:p>
          <a:p>
            <a:endParaRPr lang="de-DE" sz="1280" dirty="0">
              <a:solidFill>
                <a:schemeClr val="tx1"/>
              </a:solidFill>
            </a:endParaRPr>
          </a:p>
          <a:p>
            <a:r>
              <a:rPr lang="de-DE" sz="1280" dirty="0">
                <a:solidFill>
                  <a:schemeClr val="tx1"/>
                </a:solidFill>
              </a:rPr>
              <a:t>Shocks (1 = yes, 0 = No)				0.174</a:t>
            </a:r>
          </a:p>
          <a:p>
            <a:r>
              <a:rPr lang="de-DE" sz="1280" dirty="0">
                <a:solidFill>
                  <a:schemeClr val="tx1"/>
                </a:solidFill>
              </a:rPr>
              <a:t>					(0.379)</a:t>
            </a:r>
          </a:p>
          <a:p>
            <a:endParaRPr lang="de-DE" sz="1280" dirty="0">
              <a:solidFill>
                <a:schemeClr val="tx1"/>
              </a:solidFill>
            </a:endParaRPr>
          </a:p>
          <a:p>
            <a:r>
              <a:rPr lang="de-DE" sz="1280" dirty="0">
                <a:solidFill>
                  <a:schemeClr val="tx1"/>
                </a:solidFill>
              </a:rPr>
              <a:t>Non-food expenditure(MWK)			649.60			</a:t>
            </a:r>
            <a:endParaRPr lang="en-US" sz="1280" dirty="0">
              <a:solidFill>
                <a:schemeClr val="tx1"/>
              </a:solidFill>
            </a:endParaRPr>
          </a:p>
        </p:txBody>
      </p:sp>
      <p:sp>
        <p:nvSpPr>
          <p:cNvPr id="4" name="Footer Placeholder 3">
            <a:extLst>
              <a:ext uri="{FF2B5EF4-FFF2-40B4-BE49-F238E27FC236}">
                <a16:creationId xmlns:a16="http://schemas.microsoft.com/office/drawing/2014/main" id="{AFDE5A26-7653-F693-0661-92E955562645}"/>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DA905785-1450-FBA2-0AA3-5FB9EB8596C9}"/>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58C29BD7-DFAC-323C-D3F5-582DC570F858}"/>
              </a:ext>
            </a:extLst>
          </p:cNvPr>
          <p:cNvSpPr>
            <a:spLocks noGrp="1"/>
          </p:cNvSpPr>
          <p:nvPr>
            <p:ph type="sldNum" sz="quarter" idx="4"/>
          </p:nvPr>
        </p:nvSpPr>
        <p:spPr/>
        <p:txBody>
          <a:bodyPr/>
          <a:lstStyle/>
          <a:p>
            <a:fld id="{B6F15528-21DE-4FAA-801E-634DDDAF4B2B}" type="slidenum">
              <a:rPr lang="de-DE" smtClean="0"/>
              <a:pPr/>
              <a:t>14</a:t>
            </a:fld>
            <a:endParaRPr lang="de-DE" dirty="0"/>
          </a:p>
        </p:txBody>
      </p:sp>
      <p:sp>
        <p:nvSpPr>
          <p:cNvPr id="7" name="Text Placeholder 6">
            <a:extLst>
              <a:ext uri="{FF2B5EF4-FFF2-40B4-BE49-F238E27FC236}">
                <a16:creationId xmlns:a16="http://schemas.microsoft.com/office/drawing/2014/main" id="{BC94F8E6-6B83-2AF8-5B3D-45EF9209A1CD}"/>
              </a:ext>
            </a:extLst>
          </p:cNvPr>
          <p:cNvSpPr>
            <a:spLocks noGrp="1"/>
          </p:cNvSpPr>
          <p:nvPr>
            <p:ph type="body" sz="quarter" idx="12"/>
          </p:nvPr>
        </p:nvSpPr>
        <p:spPr/>
        <p:txBody>
          <a:bodyPr/>
          <a:lstStyle/>
          <a:p>
            <a:r>
              <a:rPr lang="de-DE" dirty="0"/>
              <a:t>Faculty of Agriculture</a:t>
            </a:r>
            <a:endParaRPr lang="en-US" dirty="0"/>
          </a:p>
        </p:txBody>
      </p:sp>
      <p:cxnSp>
        <p:nvCxnSpPr>
          <p:cNvPr id="10" name="Straight Connector 9">
            <a:extLst>
              <a:ext uri="{FF2B5EF4-FFF2-40B4-BE49-F238E27FC236}">
                <a16:creationId xmlns:a16="http://schemas.microsoft.com/office/drawing/2014/main" id="{5368E61E-2D17-4FFE-4398-AFB09B52110A}"/>
              </a:ext>
            </a:extLst>
          </p:cNvPr>
          <p:cNvCxnSpPr>
            <a:cxnSpLocks/>
          </p:cNvCxnSpPr>
          <p:nvPr/>
        </p:nvCxnSpPr>
        <p:spPr>
          <a:xfrm>
            <a:off x="218599" y="5537002"/>
            <a:ext cx="5289505"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0E3B9D84-CE79-71A8-D26E-00669721FB49}"/>
              </a:ext>
            </a:extLst>
          </p:cNvPr>
          <p:cNvSpPr txBox="1"/>
          <p:nvPr/>
        </p:nvSpPr>
        <p:spPr>
          <a:xfrm>
            <a:off x="218599" y="5610018"/>
            <a:ext cx="8457857" cy="288990"/>
          </a:xfrm>
          <a:prstGeom prst="rect">
            <a:avLst/>
          </a:prstGeom>
          <a:noFill/>
        </p:spPr>
        <p:txBody>
          <a:bodyPr wrap="square" rtlCol="0">
            <a:spAutoFit/>
          </a:bodyPr>
          <a:lstStyle/>
          <a:p>
            <a:r>
              <a:rPr lang="de-DE" dirty="0"/>
              <a:t>Note: n = number of households, figures in parenthesis show the standard deviation</a:t>
            </a:r>
            <a:endParaRPr lang="en-US" dirty="0"/>
          </a:p>
        </p:txBody>
      </p:sp>
    </p:spTree>
    <p:extLst>
      <p:ext uri="{BB962C8B-B14F-4D97-AF65-F5344CB8AC3E}">
        <p14:creationId xmlns:p14="http://schemas.microsoft.com/office/powerpoint/2010/main" val="2317207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96B8-7CF4-6F7C-C3C5-0A4267ABB27A}"/>
              </a:ext>
            </a:extLst>
          </p:cNvPr>
          <p:cNvSpPr>
            <a:spLocks noGrp="1"/>
          </p:cNvSpPr>
          <p:nvPr>
            <p:ph type="title"/>
          </p:nvPr>
        </p:nvSpPr>
        <p:spPr>
          <a:xfrm>
            <a:off x="163408" y="1124744"/>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4" name="Footer Placeholder 3">
            <a:extLst>
              <a:ext uri="{FF2B5EF4-FFF2-40B4-BE49-F238E27FC236}">
                <a16:creationId xmlns:a16="http://schemas.microsoft.com/office/drawing/2014/main" id="{054686CD-0D95-5AE7-36B6-2F50AAAC36AF}"/>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F06F5F08-AFEB-A51D-A6EF-2FBA23C75263}"/>
              </a:ext>
            </a:extLst>
          </p:cNvPr>
          <p:cNvSpPr>
            <a:spLocks noGrp="1"/>
          </p:cNvSpPr>
          <p:nvPr>
            <p:ph type="dt" sz="half" idx="2"/>
          </p:nvPr>
        </p:nvSpPr>
        <p:spPr/>
        <p:txBody>
          <a:bodyPr/>
          <a:lstStyle/>
          <a:p>
            <a:fld id="{ACF5EF15-2C16-6A49-87B6-C5AFB945A04B}" type="datetime1">
              <a:rPr lang="de-DE" smtClean="0"/>
              <a:pPr/>
              <a:t>05.04.2023</a:t>
            </a:fld>
            <a:endParaRPr lang="en-US" dirty="0"/>
          </a:p>
        </p:txBody>
      </p:sp>
      <p:sp>
        <p:nvSpPr>
          <p:cNvPr id="6" name="Slide Number Placeholder 5">
            <a:extLst>
              <a:ext uri="{FF2B5EF4-FFF2-40B4-BE49-F238E27FC236}">
                <a16:creationId xmlns:a16="http://schemas.microsoft.com/office/drawing/2014/main" id="{2FD44094-6372-65E2-25CF-D915DF5658D0}"/>
              </a:ext>
            </a:extLst>
          </p:cNvPr>
          <p:cNvSpPr>
            <a:spLocks noGrp="1"/>
          </p:cNvSpPr>
          <p:nvPr>
            <p:ph type="sldNum" sz="quarter" idx="4"/>
          </p:nvPr>
        </p:nvSpPr>
        <p:spPr/>
        <p:txBody>
          <a:bodyPr/>
          <a:lstStyle/>
          <a:p>
            <a:fld id="{B6F15528-21DE-4FAA-801E-634DDDAF4B2B}" type="slidenum">
              <a:rPr lang="de-DE" smtClean="0"/>
              <a:pPr/>
              <a:t>15</a:t>
            </a:fld>
            <a:endParaRPr lang="de-DE" dirty="0"/>
          </a:p>
        </p:txBody>
      </p:sp>
      <p:sp>
        <p:nvSpPr>
          <p:cNvPr id="7" name="Text Placeholder 6">
            <a:extLst>
              <a:ext uri="{FF2B5EF4-FFF2-40B4-BE49-F238E27FC236}">
                <a16:creationId xmlns:a16="http://schemas.microsoft.com/office/drawing/2014/main" id="{54D8DE20-66B5-9CE7-524F-DBF240400AC4}"/>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sp>
        <p:nvSpPr>
          <p:cNvPr id="10" name="TextBox 9">
            <a:extLst>
              <a:ext uri="{FF2B5EF4-FFF2-40B4-BE49-F238E27FC236}">
                <a16:creationId xmlns:a16="http://schemas.microsoft.com/office/drawing/2014/main" id="{97E0F406-571B-2544-D66E-322DAD6CFBEF}"/>
              </a:ext>
            </a:extLst>
          </p:cNvPr>
          <p:cNvSpPr txBox="1"/>
          <p:nvPr/>
        </p:nvSpPr>
        <p:spPr>
          <a:xfrm>
            <a:off x="5004048" y="3233526"/>
            <a:ext cx="5781838" cy="485646"/>
          </a:xfrm>
          <a:prstGeom prst="rect">
            <a:avLst/>
          </a:prstGeom>
          <a:noFill/>
        </p:spPr>
        <p:txBody>
          <a:bodyPr wrap="square" rtlCol="0">
            <a:spAutoFit/>
          </a:bodyPr>
          <a:lstStyle/>
          <a:p>
            <a:r>
              <a:rPr lang="de-DE" dirty="0"/>
              <a:t>Own depiction of table showing food status and residence</a:t>
            </a:r>
          </a:p>
          <a:p>
            <a:endParaRPr lang="en-US" dirty="0"/>
          </a:p>
        </p:txBody>
      </p:sp>
      <p:pic>
        <p:nvPicPr>
          <p:cNvPr id="12" name="Picture 11">
            <a:extLst>
              <a:ext uri="{FF2B5EF4-FFF2-40B4-BE49-F238E27FC236}">
                <a16:creationId xmlns:a16="http://schemas.microsoft.com/office/drawing/2014/main" id="{07BF7FB2-2827-CBDA-D766-2B4A1C377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4" y="1738975"/>
            <a:ext cx="9144000" cy="1494551"/>
          </a:xfrm>
          <a:prstGeom prst="rect">
            <a:avLst/>
          </a:prstGeom>
        </p:spPr>
      </p:pic>
      <p:pic>
        <p:nvPicPr>
          <p:cNvPr id="14" name="Picture 13">
            <a:extLst>
              <a:ext uri="{FF2B5EF4-FFF2-40B4-BE49-F238E27FC236}">
                <a16:creationId xmlns:a16="http://schemas.microsoft.com/office/drawing/2014/main" id="{642E3938-ABC5-BD25-91AB-92AD085132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53" y="3670403"/>
            <a:ext cx="9115603" cy="1933105"/>
          </a:xfrm>
          <a:prstGeom prst="rect">
            <a:avLst/>
          </a:prstGeom>
        </p:spPr>
      </p:pic>
      <p:sp>
        <p:nvSpPr>
          <p:cNvPr id="15" name="TextBox 14">
            <a:extLst>
              <a:ext uri="{FF2B5EF4-FFF2-40B4-BE49-F238E27FC236}">
                <a16:creationId xmlns:a16="http://schemas.microsoft.com/office/drawing/2014/main" id="{3F940184-408C-B5D0-C778-98F742C5415B}"/>
              </a:ext>
            </a:extLst>
          </p:cNvPr>
          <p:cNvSpPr txBox="1"/>
          <p:nvPr/>
        </p:nvSpPr>
        <p:spPr>
          <a:xfrm>
            <a:off x="4597558" y="5733256"/>
            <a:ext cx="4464496" cy="288990"/>
          </a:xfrm>
          <a:prstGeom prst="rect">
            <a:avLst/>
          </a:prstGeom>
          <a:noFill/>
        </p:spPr>
        <p:txBody>
          <a:bodyPr wrap="square" rtlCol="0">
            <a:spAutoFit/>
          </a:bodyPr>
          <a:lstStyle/>
          <a:p>
            <a:r>
              <a:rPr lang="de-DE" dirty="0"/>
              <a:t>Own depiction of table showing food status by social protection</a:t>
            </a:r>
            <a:endParaRPr lang="en-US" dirty="0"/>
          </a:p>
        </p:txBody>
      </p:sp>
    </p:spTree>
    <p:extLst>
      <p:ext uri="{BB962C8B-B14F-4D97-AF65-F5344CB8AC3E}">
        <p14:creationId xmlns:p14="http://schemas.microsoft.com/office/powerpoint/2010/main" val="265943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BE4D-E4C7-B251-3F9F-83E4CA307ACB}"/>
              </a:ext>
            </a:extLst>
          </p:cNvPr>
          <p:cNvSpPr>
            <a:spLocks noGrp="1"/>
          </p:cNvSpPr>
          <p:nvPr>
            <p:ph type="title"/>
          </p:nvPr>
        </p:nvSpPr>
        <p:spPr>
          <a:xfrm>
            <a:off x="323528" y="1268760"/>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4" name="Footer Placeholder 3">
            <a:extLst>
              <a:ext uri="{FF2B5EF4-FFF2-40B4-BE49-F238E27FC236}">
                <a16:creationId xmlns:a16="http://schemas.microsoft.com/office/drawing/2014/main" id="{73CB0F3B-007B-0C51-F2A9-110F7EEFCA42}"/>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05FD60C2-D85C-29A1-7520-16A09668CC77}"/>
              </a:ext>
            </a:extLst>
          </p:cNvPr>
          <p:cNvSpPr>
            <a:spLocks noGrp="1"/>
          </p:cNvSpPr>
          <p:nvPr>
            <p:ph type="dt" sz="half" idx="2"/>
          </p:nvPr>
        </p:nvSpPr>
        <p:spPr/>
        <p:txBody>
          <a:bodyPr/>
          <a:lstStyle/>
          <a:p>
            <a:fld id="{ACF5EF15-2C16-6A49-87B6-C5AFB945A04B}" type="datetime1">
              <a:rPr lang="de-DE" smtClean="0"/>
              <a:pPr/>
              <a:t>05.04.2023</a:t>
            </a:fld>
            <a:endParaRPr lang="en-US" dirty="0"/>
          </a:p>
        </p:txBody>
      </p:sp>
      <p:sp>
        <p:nvSpPr>
          <p:cNvPr id="6" name="Slide Number Placeholder 5">
            <a:extLst>
              <a:ext uri="{FF2B5EF4-FFF2-40B4-BE49-F238E27FC236}">
                <a16:creationId xmlns:a16="http://schemas.microsoft.com/office/drawing/2014/main" id="{FD5C5E7D-6E9E-B9FB-76E0-145E80B35207}"/>
              </a:ext>
            </a:extLst>
          </p:cNvPr>
          <p:cNvSpPr>
            <a:spLocks noGrp="1"/>
          </p:cNvSpPr>
          <p:nvPr>
            <p:ph type="sldNum" sz="quarter" idx="4"/>
          </p:nvPr>
        </p:nvSpPr>
        <p:spPr/>
        <p:txBody>
          <a:bodyPr/>
          <a:lstStyle/>
          <a:p>
            <a:fld id="{B6F15528-21DE-4FAA-801E-634DDDAF4B2B}" type="slidenum">
              <a:rPr lang="de-DE" smtClean="0"/>
              <a:pPr/>
              <a:t>16</a:t>
            </a:fld>
            <a:endParaRPr lang="de-DE" dirty="0"/>
          </a:p>
        </p:txBody>
      </p:sp>
      <p:sp>
        <p:nvSpPr>
          <p:cNvPr id="7" name="Text Placeholder 6">
            <a:extLst>
              <a:ext uri="{FF2B5EF4-FFF2-40B4-BE49-F238E27FC236}">
                <a16:creationId xmlns:a16="http://schemas.microsoft.com/office/drawing/2014/main" id="{B8AEFABB-D0A9-1A76-73F1-4CFEFB94DB17}"/>
              </a:ext>
            </a:extLst>
          </p:cNvPr>
          <p:cNvSpPr>
            <a:spLocks noGrp="1"/>
          </p:cNvSpPr>
          <p:nvPr>
            <p:ph type="body" sz="quarter" idx="12"/>
          </p:nvPr>
        </p:nvSpPr>
        <p:spPr/>
        <p:txBody>
          <a:bodyPr/>
          <a:lstStyle/>
          <a:p>
            <a:r>
              <a:rPr lang="de-DE"/>
              <a:t>Faculty of Agriculture</a:t>
            </a:r>
            <a:endParaRPr lang="en-US" dirty="0"/>
          </a:p>
        </p:txBody>
      </p:sp>
      <p:pic>
        <p:nvPicPr>
          <p:cNvPr id="9" name="Picture 8">
            <a:extLst>
              <a:ext uri="{FF2B5EF4-FFF2-40B4-BE49-F238E27FC236}">
                <a16:creationId xmlns:a16="http://schemas.microsoft.com/office/drawing/2014/main" id="{034DE92A-04D9-136D-53D9-57780BD6F4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720107"/>
            <a:ext cx="8889907" cy="1564878"/>
          </a:xfrm>
          <a:prstGeom prst="rect">
            <a:avLst/>
          </a:prstGeom>
        </p:spPr>
      </p:pic>
      <p:sp>
        <p:nvSpPr>
          <p:cNvPr id="10" name="TextBox 9">
            <a:extLst>
              <a:ext uri="{FF2B5EF4-FFF2-40B4-BE49-F238E27FC236}">
                <a16:creationId xmlns:a16="http://schemas.microsoft.com/office/drawing/2014/main" id="{07DB2C2A-AEEB-63FD-177B-20A87A32CFBD}"/>
              </a:ext>
            </a:extLst>
          </p:cNvPr>
          <p:cNvSpPr txBox="1"/>
          <p:nvPr/>
        </p:nvSpPr>
        <p:spPr>
          <a:xfrm>
            <a:off x="4499992" y="3284985"/>
            <a:ext cx="4262514" cy="288990"/>
          </a:xfrm>
          <a:prstGeom prst="rect">
            <a:avLst/>
          </a:prstGeom>
          <a:noFill/>
        </p:spPr>
        <p:txBody>
          <a:bodyPr wrap="none" rtlCol="0">
            <a:spAutoFit/>
          </a:bodyPr>
          <a:lstStyle/>
          <a:p>
            <a:r>
              <a:rPr lang="de-DE" dirty="0"/>
              <a:t>Own description of table showing social protection by gender</a:t>
            </a:r>
            <a:endParaRPr lang="en-US" dirty="0"/>
          </a:p>
        </p:txBody>
      </p:sp>
      <p:pic>
        <p:nvPicPr>
          <p:cNvPr id="12" name="Picture 11">
            <a:extLst>
              <a:ext uri="{FF2B5EF4-FFF2-40B4-BE49-F238E27FC236}">
                <a16:creationId xmlns:a16="http://schemas.microsoft.com/office/drawing/2014/main" id="{256856EA-37EB-1524-EA52-B66D8C907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5" y="3703675"/>
            <a:ext cx="8889907" cy="1755288"/>
          </a:xfrm>
          <a:prstGeom prst="rect">
            <a:avLst/>
          </a:prstGeom>
        </p:spPr>
      </p:pic>
      <p:sp>
        <p:nvSpPr>
          <p:cNvPr id="13" name="TextBox 12">
            <a:extLst>
              <a:ext uri="{FF2B5EF4-FFF2-40B4-BE49-F238E27FC236}">
                <a16:creationId xmlns:a16="http://schemas.microsoft.com/office/drawing/2014/main" id="{A7CC0029-6372-D277-12A1-B81A93BE0933}"/>
              </a:ext>
            </a:extLst>
          </p:cNvPr>
          <p:cNvSpPr txBox="1"/>
          <p:nvPr/>
        </p:nvSpPr>
        <p:spPr>
          <a:xfrm>
            <a:off x="4774708" y="5533503"/>
            <a:ext cx="4335418" cy="288990"/>
          </a:xfrm>
          <a:prstGeom prst="rect">
            <a:avLst/>
          </a:prstGeom>
          <a:noFill/>
        </p:spPr>
        <p:txBody>
          <a:bodyPr wrap="none" rtlCol="0">
            <a:spAutoFit/>
          </a:bodyPr>
          <a:lstStyle/>
          <a:p>
            <a:r>
              <a:rPr lang="de-DE" dirty="0"/>
              <a:t>Own depiction of table showing social protection by education</a:t>
            </a:r>
            <a:endParaRPr lang="en-US" dirty="0"/>
          </a:p>
        </p:txBody>
      </p:sp>
    </p:spTree>
    <p:extLst>
      <p:ext uri="{BB962C8B-B14F-4D97-AF65-F5344CB8AC3E}">
        <p14:creationId xmlns:p14="http://schemas.microsoft.com/office/powerpoint/2010/main" val="171096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23A8D-7FBA-CA81-5696-329734914935}"/>
              </a:ext>
            </a:extLst>
          </p:cNvPr>
          <p:cNvSpPr>
            <a:spLocks noGrp="1"/>
          </p:cNvSpPr>
          <p:nvPr>
            <p:ph type="title"/>
          </p:nvPr>
        </p:nvSpPr>
        <p:spPr>
          <a:xfrm>
            <a:off x="158235" y="1071571"/>
            <a:ext cx="7623279" cy="635328"/>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3" name="Text Placeholder 2">
            <a:extLst>
              <a:ext uri="{FF2B5EF4-FFF2-40B4-BE49-F238E27FC236}">
                <a16:creationId xmlns:a16="http://schemas.microsoft.com/office/drawing/2014/main" id="{78BD4A1D-F788-90AB-2403-27A7DDE1997C}"/>
              </a:ext>
            </a:extLst>
          </p:cNvPr>
          <p:cNvSpPr>
            <a:spLocks noGrp="1"/>
          </p:cNvSpPr>
          <p:nvPr>
            <p:ph type="body" idx="1"/>
          </p:nvPr>
        </p:nvSpPr>
        <p:spPr>
          <a:xfrm>
            <a:off x="218599" y="1556792"/>
            <a:ext cx="8586073" cy="738664"/>
          </a:xfrm>
        </p:spPr>
        <p:txBody>
          <a:bodyPr/>
          <a:lstStyle/>
          <a:p>
            <a:r>
              <a:rPr lang="de-DE" sz="1600" b="1" dirty="0"/>
              <a:t>Logistic Regression results</a:t>
            </a:r>
          </a:p>
          <a:p>
            <a:endParaRPr lang="de-DE" sz="1600" b="1" dirty="0">
              <a:solidFill>
                <a:schemeClr val="tx1"/>
              </a:solidFill>
            </a:endParaRPr>
          </a:p>
          <a:p>
            <a:endParaRPr lang="de-DE" sz="1600" b="1" dirty="0"/>
          </a:p>
        </p:txBody>
      </p:sp>
      <p:sp>
        <p:nvSpPr>
          <p:cNvPr id="4" name="Footer Placeholder 3">
            <a:extLst>
              <a:ext uri="{FF2B5EF4-FFF2-40B4-BE49-F238E27FC236}">
                <a16:creationId xmlns:a16="http://schemas.microsoft.com/office/drawing/2014/main" id="{73FBD20C-45BB-89B7-74BD-13815E45A46B}"/>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6E78B114-F4BE-B027-35D9-7105E729971E}"/>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DE614E3F-7A65-3E5C-06C9-DA62C1D850DF}"/>
              </a:ext>
            </a:extLst>
          </p:cNvPr>
          <p:cNvSpPr>
            <a:spLocks noGrp="1"/>
          </p:cNvSpPr>
          <p:nvPr>
            <p:ph type="sldNum" sz="quarter" idx="4"/>
          </p:nvPr>
        </p:nvSpPr>
        <p:spPr/>
        <p:txBody>
          <a:bodyPr/>
          <a:lstStyle/>
          <a:p>
            <a:fld id="{B6F15528-21DE-4FAA-801E-634DDDAF4B2B}" type="slidenum">
              <a:rPr lang="de-DE" smtClean="0"/>
              <a:pPr/>
              <a:t>17</a:t>
            </a:fld>
            <a:endParaRPr lang="de-DE" dirty="0"/>
          </a:p>
        </p:txBody>
      </p:sp>
      <p:sp>
        <p:nvSpPr>
          <p:cNvPr id="7" name="Text Placeholder 6">
            <a:extLst>
              <a:ext uri="{FF2B5EF4-FFF2-40B4-BE49-F238E27FC236}">
                <a16:creationId xmlns:a16="http://schemas.microsoft.com/office/drawing/2014/main" id="{DC43A8BD-93D9-6CFE-2C9A-F8C24510F843}"/>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cxnSp>
        <p:nvCxnSpPr>
          <p:cNvPr id="11" name="Straight Connector 10">
            <a:extLst>
              <a:ext uri="{FF2B5EF4-FFF2-40B4-BE49-F238E27FC236}">
                <a16:creationId xmlns:a16="http://schemas.microsoft.com/office/drawing/2014/main" id="{D4CF2FCB-EACE-B8A6-3A99-BFBBF462FAA9}"/>
              </a:ext>
            </a:extLst>
          </p:cNvPr>
          <p:cNvCxnSpPr>
            <a:cxnSpLocks/>
          </p:cNvCxnSpPr>
          <p:nvPr/>
        </p:nvCxnSpPr>
        <p:spPr>
          <a:xfrm>
            <a:off x="218599" y="1844824"/>
            <a:ext cx="85860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808212-7E64-A383-767E-67ACC88F5CD3}"/>
              </a:ext>
            </a:extLst>
          </p:cNvPr>
          <p:cNvCxnSpPr>
            <a:cxnSpLocks/>
          </p:cNvCxnSpPr>
          <p:nvPr/>
        </p:nvCxnSpPr>
        <p:spPr>
          <a:xfrm>
            <a:off x="218599" y="2295456"/>
            <a:ext cx="864643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3FACE02-5198-C728-9600-3F565677567A}"/>
              </a:ext>
            </a:extLst>
          </p:cNvPr>
          <p:cNvSpPr txBox="1"/>
          <p:nvPr/>
        </p:nvSpPr>
        <p:spPr>
          <a:xfrm>
            <a:off x="218599" y="1928936"/>
            <a:ext cx="8586073" cy="294511"/>
          </a:xfrm>
          <a:prstGeom prst="rect">
            <a:avLst/>
          </a:prstGeom>
          <a:noFill/>
        </p:spPr>
        <p:txBody>
          <a:bodyPr wrap="square" rtlCol="0">
            <a:spAutoFit/>
          </a:bodyPr>
          <a:lstStyle/>
          <a:p>
            <a:r>
              <a:rPr lang="de-DE" dirty="0"/>
              <a:t>									1							2						3</a:t>
            </a:r>
            <a:endParaRPr lang="en-US" dirty="0"/>
          </a:p>
        </p:txBody>
      </p:sp>
      <p:sp>
        <p:nvSpPr>
          <p:cNvPr id="16" name="TextBox 15">
            <a:extLst>
              <a:ext uri="{FF2B5EF4-FFF2-40B4-BE49-F238E27FC236}">
                <a16:creationId xmlns:a16="http://schemas.microsoft.com/office/drawing/2014/main" id="{74A9B81B-0AB3-E279-1876-A21D5454EFD1}"/>
              </a:ext>
            </a:extLst>
          </p:cNvPr>
          <p:cNvSpPr txBox="1"/>
          <p:nvPr/>
        </p:nvSpPr>
        <p:spPr>
          <a:xfrm>
            <a:off x="218598" y="2341073"/>
            <a:ext cx="8706804" cy="3647152"/>
          </a:xfrm>
          <a:prstGeom prst="rect">
            <a:avLst/>
          </a:prstGeom>
          <a:noFill/>
        </p:spPr>
        <p:txBody>
          <a:bodyPr wrap="square" rtlCol="0">
            <a:spAutoFit/>
          </a:bodyPr>
          <a:lstStyle/>
          <a:p>
            <a:r>
              <a:rPr lang="de-DE" sz="1100" b="1" dirty="0"/>
              <a:t>Dependent Variable</a:t>
            </a:r>
          </a:p>
          <a:p>
            <a:r>
              <a:rPr lang="en-US" sz="1100" dirty="0"/>
              <a:t>Food security</a:t>
            </a:r>
          </a:p>
          <a:p>
            <a:endParaRPr lang="en-US" sz="1100" dirty="0"/>
          </a:p>
          <a:p>
            <a:r>
              <a:rPr lang="en-US" sz="1100" b="1" dirty="0"/>
              <a:t>Independent Variable</a:t>
            </a:r>
          </a:p>
          <a:p>
            <a:r>
              <a:rPr lang="de-DE" sz="1100" dirty="0"/>
              <a:t>Social protection (1=yes, 0 = no)				0.06							0.06						0.07</a:t>
            </a:r>
          </a:p>
          <a:p>
            <a:r>
              <a:rPr lang="de-DE" sz="1100" dirty="0"/>
              <a:t>									(0.789)						(0.789)					(0.789)</a:t>
            </a:r>
          </a:p>
          <a:p>
            <a:endParaRPr lang="de-DE" sz="1100" dirty="0"/>
          </a:p>
          <a:p>
            <a:r>
              <a:rPr lang="de-DE" sz="1100" dirty="0"/>
              <a:t>Reside (1=Urban, Rural=0)					1.52***						1.52***					1.51***</a:t>
            </a:r>
          </a:p>
          <a:p>
            <a:r>
              <a:rPr lang="de-DE" sz="1100" dirty="0"/>
              <a:t>									(0.000)						(0.000)					(0.000)</a:t>
            </a:r>
          </a:p>
          <a:p>
            <a:endParaRPr lang="de-DE" sz="1100" dirty="0"/>
          </a:p>
          <a:p>
            <a:r>
              <a:rPr lang="de-DE" sz="1100" dirty="0"/>
              <a:t>Business ownership (1=yes, 0=no)				0.46***						0.46***					0.45***</a:t>
            </a:r>
          </a:p>
          <a:p>
            <a:r>
              <a:rPr lang="de-DE" sz="1100" dirty="0"/>
              <a:t>									(0.000)						(0.000)					(0.000)</a:t>
            </a:r>
          </a:p>
          <a:p>
            <a:endParaRPr lang="de-DE" sz="1100" dirty="0"/>
          </a:p>
          <a:p>
            <a:r>
              <a:rPr lang="de-DE" sz="1100" dirty="0"/>
              <a:t>Education (1=yes, 0=no)					0.21*							0.21*						0.21*</a:t>
            </a:r>
          </a:p>
          <a:p>
            <a:r>
              <a:rPr lang="de-DE" sz="1100" dirty="0"/>
              <a:t>									(0.098)						(0.098)					(0.098)</a:t>
            </a:r>
          </a:p>
          <a:p>
            <a:endParaRPr lang="de-DE" sz="1100" dirty="0"/>
          </a:p>
          <a:p>
            <a:r>
              <a:rPr lang="de-DE" sz="1100" dirty="0"/>
              <a:t>Household (1=yes, 0=no)					0.05							0.05						0.05</a:t>
            </a:r>
          </a:p>
          <a:p>
            <a:r>
              <a:rPr lang="de-DE" sz="1100" dirty="0"/>
              <a:t>									(0.204)						(0.204)					(0.204)</a:t>
            </a:r>
          </a:p>
          <a:p>
            <a:endParaRPr lang="de-DE" sz="1100" dirty="0"/>
          </a:p>
          <a:p>
            <a:r>
              <a:rPr lang="de-DE" sz="1100" dirty="0"/>
              <a:t>Death (1=yes, 0=no)													-0.11						-0.11</a:t>
            </a:r>
          </a:p>
          <a:p>
            <a:r>
              <a:rPr lang="de-DE" sz="1100" dirty="0"/>
              <a:t>																(0.195)					(0.195)</a:t>
            </a:r>
            <a:endParaRPr lang="en-US" sz="1100" dirty="0"/>
          </a:p>
        </p:txBody>
      </p:sp>
      <p:sp>
        <p:nvSpPr>
          <p:cNvPr id="25" name="Freeform: Shape 24">
            <a:extLst>
              <a:ext uri="{FF2B5EF4-FFF2-40B4-BE49-F238E27FC236}">
                <a16:creationId xmlns:a16="http://schemas.microsoft.com/office/drawing/2014/main" id="{44DACBC4-BA10-6A64-3ACE-6E3978D067F4}"/>
              </a:ext>
            </a:extLst>
          </p:cNvPr>
          <p:cNvSpPr/>
          <p:nvPr/>
        </p:nvSpPr>
        <p:spPr>
          <a:xfrm>
            <a:off x="3094300" y="3441473"/>
            <a:ext cx="718401" cy="554248"/>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D9ED3A3-B86C-216B-FF6A-C9A8DDED74E1}"/>
              </a:ext>
            </a:extLst>
          </p:cNvPr>
          <p:cNvSpPr/>
          <p:nvPr/>
        </p:nvSpPr>
        <p:spPr>
          <a:xfrm>
            <a:off x="5331300" y="3418146"/>
            <a:ext cx="732952" cy="577575"/>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773F2291-C5A8-3192-9599-1BB40EF1425F}"/>
              </a:ext>
            </a:extLst>
          </p:cNvPr>
          <p:cNvSpPr/>
          <p:nvPr/>
        </p:nvSpPr>
        <p:spPr>
          <a:xfrm>
            <a:off x="7287739" y="3400253"/>
            <a:ext cx="718402" cy="598644"/>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7E140A68-799B-2400-681D-10D9F02137B9}"/>
              </a:ext>
            </a:extLst>
          </p:cNvPr>
          <p:cNvSpPr/>
          <p:nvPr/>
        </p:nvSpPr>
        <p:spPr>
          <a:xfrm>
            <a:off x="5345850" y="4013711"/>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BB034CC-1347-BDB3-9E70-0D85498EA525}"/>
              </a:ext>
            </a:extLst>
          </p:cNvPr>
          <p:cNvSpPr/>
          <p:nvPr/>
        </p:nvSpPr>
        <p:spPr>
          <a:xfrm>
            <a:off x="3094300" y="4041338"/>
            <a:ext cx="718402" cy="444072"/>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1496818-9418-00D9-5305-1A8D5848E2FE}"/>
              </a:ext>
            </a:extLst>
          </p:cNvPr>
          <p:cNvSpPr/>
          <p:nvPr/>
        </p:nvSpPr>
        <p:spPr>
          <a:xfrm>
            <a:off x="7287739" y="4010521"/>
            <a:ext cx="718402" cy="484624"/>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8666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F7E98-66C6-B815-4670-B9681781F4BB}"/>
              </a:ext>
            </a:extLst>
          </p:cNvPr>
          <p:cNvSpPr>
            <a:spLocks noGrp="1"/>
          </p:cNvSpPr>
          <p:nvPr>
            <p:ph type="title"/>
          </p:nvPr>
        </p:nvSpPr>
        <p:spPr>
          <a:xfrm>
            <a:off x="323528" y="1027641"/>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3" name="Text Placeholder 2">
            <a:extLst>
              <a:ext uri="{FF2B5EF4-FFF2-40B4-BE49-F238E27FC236}">
                <a16:creationId xmlns:a16="http://schemas.microsoft.com/office/drawing/2014/main" id="{0E93EA00-C27F-C827-9E47-7F073AA47617}"/>
              </a:ext>
            </a:extLst>
          </p:cNvPr>
          <p:cNvSpPr>
            <a:spLocks noGrp="1"/>
          </p:cNvSpPr>
          <p:nvPr>
            <p:ph type="body" idx="1"/>
          </p:nvPr>
        </p:nvSpPr>
        <p:spPr>
          <a:xfrm>
            <a:off x="467544" y="1853871"/>
            <a:ext cx="8568951" cy="4739759"/>
          </a:xfrm>
        </p:spPr>
        <p:txBody>
          <a:bodyPr/>
          <a:lstStyle/>
          <a:p>
            <a:r>
              <a:rPr lang="de-DE" sz="1100" dirty="0">
                <a:solidFill>
                  <a:schemeClr val="tx1"/>
                </a:solidFill>
              </a:rPr>
              <a:t>Chronic Illness (1=yes, 0=no)				-0.03		-0.03</a:t>
            </a:r>
          </a:p>
          <a:p>
            <a:r>
              <a:rPr lang="de-DE" sz="1100" dirty="0">
                <a:solidFill>
                  <a:schemeClr val="tx1"/>
                </a:solidFill>
              </a:rPr>
              <a:t>					(0.965)		(0.965)</a:t>
            </a:r>
          </a:p>
          <a:p>
            <a:r>
              <a:rPr lang="de-DE" sz="1100" dirty="0"/>
              <a:t>				</a:t>
            </a:r>
          </a:p>
          <a:p>
            <a:r>
              <a:rPr lang="de-DE" sz="1100" dirty="0">
                <a:solidFill>
                  <a:schemeClr val="tx1"/>
                </a:solidFill>
              </a:rPr>
              <a:t>Gender (1=male, 0=female)				-0.03		-0.03</a:t>
            </a:r>
          </a:p>
          <a:p>
            <a:r>
              <a:rPr lang="de-DE" sz="1100" dirty="0">
                <a:solidFill>
                  <a:schemeClr val="tx1"/>
                </a:solidFill>
              </a:rPr>
              <a:t>					(0.770)		(0.770)</a:t>
            </a:r>
          </a:p>
          <a:p>
            <a:endParaRPr lang="de-DE" sz="1100" dirty="0">
              <a:solidFill>
                <a:schemeClr val="tx1"/>
              </a:solidFill>
            </a:endParaRPr>
          </a:p>
          <a:p>
            <a:r>
              <a:rPr lang="de-DE" sz="1100" dirty="0">
                <a:solidFill>
                  <a:schemeClr val="tx1"/>
                </a:solidFill>
              </a:rPr>
              <a:t>Shocks (1=yes, 0=no)				0.06		0.05</a:t>
            </a:r>
          </a:p>
          <a:p>
            <a:r>
              <a:rPr lang="de-DE" sz="1100" dirty="0">
                <a:solidFill>
                  <a:schemeClr val="tx1"/>
                </a:solidFill>
              </a:rPr>
              <a:t>					(0.488)		(0.488)</a:t>
            </a:r>
          </a:p>
          <a:p>
            <a:endParaRPr lang="de-DE" sz="1100" dirty="0">
              <a:solidFill>
                <a:schemeClr val="tx1"/>
              </a:solidFill>
            </a:endParaRPr>
          </a:p>
          <a:p>
            <a:r>
              <a:rPr lang="de-DE" sz="1100" dirty="0">
                <a:solidFill>
                  <a:schemeClr val="tx1"/>
                </a:solidFill>
              </a:rPr>
              <a:t>Non-food Expenditure (MWK)						-0.02</a:t>
            </a:r>
          </a:p>
          <a:p>
            <a:r>
              <a:rPr lang="de-DE" sz="1100" dirty="0">
                <a:solidFill>
                  <a:schemeClr val="tx1"/>
                </a:solidFill>
              </a:rPr>
              <a:t>							(0.241)</a:t>
            </a:r>
          </a:p>
          <a:p>
            <a:endParaRPr lang="de-DE" sz="1100" dirty="0">
              <a:solidFill>
                <a:schemeClr val="tx1"/>
              </a:solidFill>
            </a:endParaRPr>
          </a:p>
          <a:p>
            <a:r>
              <a:rPr lang="de-DE" sz="1100" dirty="0">
                <a:solidFill>
                  <a:schemeClr val="tx1"/>
                </a:solidFill>
              </a:rPr>
              <a:t>Other incomes (1=yes, 0=no)						-0.22**</a:t>
            </a:r>
          </a:p>
          <a:p>
            <a:r>
              <a:rPr lang="de-DE" sz="1100" dirty="0">
                <a:solidFill>
                  <a:schemeClr val="tx1"/>
                </a:solidFill>
              </a:rPr>
              <a:t>							(0.044)</a:t>
            </a:r>
          </a:p>
          <a:p>
            <a:endParaRPr lang="de-DE" sz="1100" dirty="0">
              <a:solidFill>
                <a:schemeClr val="tx1"/>
              </a:solidFill>
            </a:endParaRPr>
          </a:p>
          <a:p>
            <a:r>
              <a:rPr lang="de-DE" sz="1100" dirty="0">
                <a:solidFill>
                  <a:schemeClr val="tx1"/>
                </a:solidFill>
              </a:rPr>
              <a:t>Credit (1=yes, 0=no)						-0.03</a:t>
            </a:r>
          </a:p>
          <a:p>
            <a:r>
              <a:rPr lang="de-DE" sz="1100" dirty="0">
                <a:solidFill>
                  <a:schemeClr val="tx1"/>
                </a:solidFill>
              </a:rPr>
              <a:t>							(0.534)</a:t>
            </a:r>
          </a:p>
          <a:p>
            <a:endParaRPr lang="de-DE" sz="1100" dirty="0">
              <a:solidFill>
                <a:schemeClr val="tx1"/>
              </a:solidFill>
            </a:endParaRPr>
          </a:p>
          <a:p>
            <a:r>
              <a:rPr lang="de-DE" sz="1100" dirty="0">
                <a:solidFill>
                  <a:schemeClr val="tx1"/>
                </a:solidFill>
              </a:rPr>
              <a:t>Occupation (1=farmer, 0=others)					-0.11**</a:t>
            </a:r>
          </a:p>
          <a:p>
            <a:r>
              <a:rPr lang="de-DE" sz="1100" dirty="0">
                <a:solidFill>
                  <a:schemeClr val="tx1"/>
                </a:solidFill>
              </a:rPr>
              <a:t>							(0.048)</a:t>
            </a:r>
          </a:p>
          <a:p>
            <a:endParaRPr lang="de-DE" sz="1100" dirty="0">
              <a:solidFill>
                <a:schemeClr val="tx1"/>
              </a:solidFill>
            </a:endParaRPr>
          </a:p>
          <a:p>
            <a:r>
              <a:rPr lang="de-DE" sz="1100" dirty="0">
                <a:solidFill>
                  <a:schemeClr val="tx1"/>
                </a:solidFill>
              </a:rPr>
              <a:t>Constant			0.14		1.00		1.31</a:t>
            </a:r>
          </a:p>
          <a:p>
            <a:endParaRPr lang="de-DE" sz="1100" dirty="0">
              <a:solidFill>
                <a:schemeClr val="tx1"/>
              </a:solidFill>
            </a:endParaRPr>
          </a:p>
          <a:p>
            <a:r>
              <a:rPr lang="de-DE" sz="1100" dirty="0">
                <a:solidFill>
                  <a:schemeClr val="tx1"/>
                </a:solidFill>
              </a:rPr>
              <a:t>R2			0.80		0.80		0.80	</a:t>
            </a:r>
          </a:p>
          <a:p>
            <a:endParaRPr lang="de-DE" sz="1100" dirty="0">
              <a:solidFill>
                <a:schemeClr val="tx1"/>
              </a:solidFill>
            </a:endParaRPr>
          </a:p>
          <a:p>
            <a:r>
              <a:rPr lang="de-DE" sz="1100" dirty="0">
                <a:solidFill>
                  <a:schemeClr val="tx1"/>
                </a:solidFill>
              </a:rPr>
              <a:t>Observations			9,141		9,141		9,141</a:t>
            </a:r>
          </a:p>
          <a:p>
            <a:endParaRPr lang="de-DE" sz="1100" dirty="0">
              <a:solidFill>
                <a:schemeClr val="tx1"/>
              </a:solidFill>
            </a:endParaRPr>
          </a:p>
          <a:p>
            <a:r>
              <a:rPr lang="de-DE" sz="1100" dirty="0">
                <a:solidFill>
                  <a:schemeClr val="tx1"/>
                </a:solidFill>
              </a:rPr>
              <a:t>	</a:t>
            </a:r>
            <a:r>
              <a:rPr lang="de-DE" sz="1100" dirty="0"/>
              <a:t>	</a:t>
            </a:r>
            <a:endParaRPr lang="en-US" sz="1100" dirty="0"/>
          </a:p>
        </p:txBody>
      </p:sp>
      <p:sp>
        <p:nvSpPr>
          <p:cNvPr id="4" name="Footer Placeholder 3">
            <a:extLst>
              <a:ext uri="{FF2B5EF4-FFF2-40B4-BE49-F238E27FC236}">
                <a16:creationId xmlns:a16="http://schemas.microsoft.com/office/drawing/2014/main" id="{38371DEA-BB2B-318E-46B1-E1F4D8DC2B26}"/>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5AF6CA2F-0AB8-940A-219D-51CEE2C87693}"/>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8BC688E9-D683-4A5B-50EA-B6DDB1415452}"/>
              </a:ext>
            </a:extLst>
          </p:cNvPr>
          <p:cNvSpPr>
            <a:spLocks noGrp="1"/>
          </p:cNvSpPr>
          <p:nvPr>
            <p:ph type="sldNum" sz="quarter" idx="4"/>
          </p:nvPr>
        </p:nvSpPr>
        <p:spPr/>
        <p:txBody>
          <a:bodyPr/>
          <a:lstStyle/>
          <a:p>
            <a:fld id="{B6F15528-21DE-4FAA-801E-634DDDAF4B2B}" type="slidenum">
              <a:rPr lang="de-DE" smtClean="0"/>
              <a:pPr/>
              <a:t>18</a:t>
            </a:fld>
            <a:endParaRPr lang="de-DE" dirty="0"/>
          </a:p>
        </p:txBody>
      </p:sp>
      <p:sp>
        <p:nvSpPr>
          <p:cNvPr id="7" name="Text Placeholder 6">
            <a:extLst>
              <a:ext uri="{FF2B5EF4-FFF2-40B4-BE49-F238E27FC236}">
                <a16:creationId xmlns:a16="http://schemas.microsoft.com/office/drawing/2014/main" id="{58559BA3-AEB6-FD37-41AD-F213A93FD393}"/>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cxnSp>
        <p:nvCxnSpPr>
          <p:cNvPr id="9" name="Straight Connector 8">
            <a:extLst>
              <a:ext uri="{FF2B5EF4-FFF2-40B4-BE49-F238E27FC236}">
                <a16:creationId xmlns:a16="http://schemas.microsoft.com/office/drawing/2014/main" id="{961D83C9-8AB0-363F-1454-CE5D1E06CA22}"/>
              </a:ext>
            </a:extLst>
          </p:cNvPr>
          <p:cNvCxnSpPr>
            <a:cxnSpLocks/>
          </p:cNvCxnSpPr>
          <p:nvPr/>
        </p:nvCxnSpPr>
        <p:spPr>
          <a:xfrm>
            <a:off x="467544" y="1514725"/>
            <a:ext cx="8136903"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605FF1C-A5B0-0193-2302-2A1230C8BFF9}"/>
              </a:ext>
            </a:extLst>
          </p:cNvPr>
          <p:cNvCxnSpPr>
            <a:cxnSpLocks/>
          </p:cNvCxnSpPr>
          <p:nvPr/>
        </p:nvCxnSpPr>
        <p:spPr>
          <a:xfrm>
            <a:off x="503548" y="1856833"/>
            <a:ext cx="8136903"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999661A3-F895-8997-399B-5E662D733952}"/>
              </a:ext>
            </a:extLst>
          </p:cNvPr>
          <p:cNvSpPr txBox="1"/>
          <p:nvPr/>
        </p:nvSpPr>
        <p:spPr>
          <a:xfrm>
            <a:off x="588167" y="1530410"/>
            <a:ext cx="8136903" cy="288990"/>
          </a:xfrm>
          <a:prstGeom prst="rect">
            <a:avLst/>
          </a:prstGeom>
          <a:noFill/>
        </p:spPr>
        <p:txBody>
          <a:bodyPr wrap="square" rtlCol="0">
            <a:spAutoFit/>
          </a:bodyPr>
          <a:lstStyle/>
          <a:p>
            <a:r>
              <a:rPr lang="de-DE" dirty="0"/>
              <a:t>									1					2					    3</a:t>
            </a:r>
            <a:endParaRPr lang="en-US" dirty="0"/>
          </a:p>
        </p:txBody>
      </p:sp>
      <p:cxnSp>
        <p:nvCxnSpPr>
          <p:cNvPr id="14" name="Straight Connector 13">
            <a:extLst>
              <a:ext uri="{FF2B5EF4-FFF2-40B4-BE49-F238E27FC236}">
                <a16:creationId xmlns:a16="http://schemas.microsoft.com/office/drawing/2014/main" id="{684EFFB4-29B7-9F52-1CAD-A30E0BC04DDD}"/>
              </a:ext>
            </a:extLst>
          </p:cNvPr>
          <p:cNvCxnSpPr>
            <a:cxnSpLocks/>
          </p:cNvCxnSpPr>
          <p:nvPr/>
        </p:nvCxnSpPr>
        <p:spPr>
          <a:xfrm>
            <a:off x="185567" y="6237312"/>
            <a:ext cx="8136903"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F89B9BC-FAA0-7AC3-19C2-7932A9C45EA4}"/>
              </a:ext>
            </a:extLst>
          </p:cNvPr>
          <p:cNvSpPr txBox="1"/>
          <p:nvPr/>
        </p:nvSpPr>
        <p:spPr>
          <a:xfrm>
            <a:off x="503548" y="6200830"/>
            <a:ext cx="7704856" cy="288990"/>
          </a:xfrm>
          <a:prstGeom prst="rect">
            <a:avLst/>
          </a:prstGeom>
          <a:noFill/>
        </p:spPr>
        <p:txBody>
          <a:bodyPr wrap="square" rtlCol="0">
            <a:spAutoFit/>
          </a:bodyPr>
          <a:lstStyle/>
          <a:p>
            <a:r>
              <a:rPr lang="de-DE" dirty="0"/>
              <a:t>Standard errors in parenthesis   		***p &lt; 0.01, **p &lt; 0.05, *p &lt; 0.1</a:t>
            </a:r>
            <a:endParaRPr lang="en-US" dirty="0"/>
          </a:p>
        </p:txBody>
      </p:sp>
      <p:sp>
        <p:nvSpPr>
          <p:cNvPr id="16" name="Freeform: Shape 15">
            <a:extLst>
              <a:ext uri="{FF2B5EF4-FFF2-40B4-BE49-F238E27FC236}">
                <a16:creationId xmlns:a16="http://schemas.microsoft.com/office/drawing/2014/main" id="{563C72AA-8F02-01FB-B014-C3930D5EE578}"/>
              </a:ext>
            </a:extLst>
          </p:cNvPr>
          <p:cNvSpPr/>
          <p:nvPr/>
        </p:nvSpPr>
        <p:spPr>
          <a:xfrm>
            <a:off x="6689449" y="4751503"/>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ADB02A6E-C472-097D-8B8E-69B05575B3A8}"/>
              </a:ext>
            </a:extLst>
          </p:cNvPr>
          <p:cNvSpPr/>
          <p:nvPr/>
        </p:nvSpPr>
        <p:spPr>
          <a:xfrm>
            <a:off x="6666450" y="3803529"/>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237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BB364-7B25-DBB3-B8FC-6C9F51C3AA15}"/>
              </a:ext>
            </a:extLst>
          </p:cNvPr>
          <p:cNvSpPr>
            <a:spLocks noGrp="1"/>
          </p:cNvSpPr>
          <p:nvPr>
            <p:ph type="title"/>
          </p:nvPr>
        </p:nvSpPr>
        <p:spPr>
          <a:xfrm>
            <a:off x="159480" y="1080981"/>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3" name="Text Placeholder 2">
            <a:extLst>
              <a:ext uri="{FF2B5EF4-FFF2-40B4-BE49-F238E27FC236}">
                <a16:creationId xmlns:a16="http://schemas.microsoft.com/office/drawing/2014/main" id="{35A09EC9-4478-9F61-3341-937F7DFBF6AE}"/>
              </a:ext>
            </a:extLst>
          </p:cNvPr>
          <p:cNvSpPr>
            <a:spLocks noGrp="1"/>
          </p:cNvSpPr>
          <p:nvPr>
            <p:ph type="body" idx="1"/>
          </p:nvPr>
        </p:nvSpPr>
        <p:spPr>
          <a:xfrm>
            <a:off x="107503" y="1794438"/>
            <a:ext cx="8817899" cy="2708434"/>
          </a:xfrm>
        </p:spPr>
        <p:txBody>
          <a:bodyPr/>
          <a:lstStyle/>
          <a:p>
            <a:pPr marL="285750" indent="-285750">
              <a:buFont typeface="Arial" panose="020B0604020202020204" pitchFamily="34" charset="0"/>
              <a:buChar char="•"/>
            </a:pPr>
            <a:r>
              <a:rPr lang="de-DE" sz="1600" dirty="0"/>
              <a:t>Our data was divided into train and test models in ratio 80 : 20.</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The purpose of the test is to eliminate bias and also test how the model will perform on a similar data.</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We obtained an R2 of 80% with our test model. This means our model is correct in 80% of the cases.</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Since our social protection variable is not significant, we proceed by dividing our results into residence (rural and urban).</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Then we run a seperate regression on the results to see how our social protection variable will perform.</a:t>
            </a:r>
            <a:endParaRPr lang="en-US" sz="1600" dirty="0"/>
          </a:p>
        </p:txBody>
      </p:sp>
      <p:sp>
        <p:nvSpPr>
          <p:cNvPr id="4" name="Footer Placeholder 3">
            <a:extLst>
              <a:ext uri="{FF2B5EF4-FFF2-40B4-BE49-F238E27FC236}">
                <a16:creationId xmlns:a16="http://schemas.microsoft.com/office/drawing/2014/main" id="{8C50C2D6-B03B-A76C-3B5C-2658AAD97939}"/>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6517E3D1-83F2-B485-AF43-3FFBD6A295CF}"/>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E74BCACF-D7EF-3BAD-88A6-0663F25A3CA6}"/>
              </a:ext>
            </a:extLst>
          </p:cNvPr>
          <p:cNvSpPr>
            <a:spLocks noGrp="1"/>
          </p:cNvSpPr>
          <p:nvPr>
            <p:ph type="sldNum" sz="quarter" idx="4"/>
          </p:nvPr>
        </p:nvSpPr>
        <p:spPr/>
        <p:txBody>
          <a:bodyPr/>
          <a:lstStyle/>
          <a:p>
            <a:fld id="{B6F15528-21DE-4FAA-801E-634DDDAF4B2B}" type="slidenum">
              <a:rPr lang="de-DE" smtClean="0"/>
              <a:pPr/>
              <a:t>19</a:t>
            </a:fld>
            <a:endParaRPr lang="de-DE" dirty="0"/>
          </a:p>
        </p:txBody>
      </p:sp>
      <p:sp>
        <p:nvSpPr>
          <p:cNvPr id="7" name="Text Placeholder 6">
            <a:extLst>
              <a:ext uri="{FF2B5EF4-FFF2-40B4-BE49-F238E27FC236}">
                <a16:creationId xmlns:a16="http://schemas.microsoft.com/office/drawing/2014/main" id="{41E6C61E-35BE-5863-7616-D0615F527E31}"/>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spTree>
    <p:extLst>
      <p:ext uri="{BB962C8B-B14F-4D97-AF65-F5344CB8AC3E}">
        <p14:creationId xmlns:p14="http://schemas.microsoft.com/office/powerpoint/2010/main" val="314331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28B58-6DC9-5D15-7A85-249E9F184411}"/>
              </a:ext>
            </a:extLst>
          </p:cNvPr>
          <p:cNvSpPr>
            <a:spLocks noGrp="1"/>
          </p:cNvSpPr>
          <p:nvPr>
            <p:ph type="title"/>
          </p:nvPr>
        </p:nvSpPr>
        <p:spPr>
          <a:xfrm>
            <a:off x="-2079281" y="1196752"/>
            <a:ext cx="7623279" cy="476092"/>
          </a:xfrm>
        </p:spPr>
        <p:txBody>
          <a:bodyPr/>
          <a:lstStyle/>
          <a:p>
            <a:pPr algn="ctr"/>
            <a:r>
              <a:rPr lang="de-DE" b="1" dirty="0"/>
              <a:t>Introduction</a:t>
            </a:r>
            <a:endParaRPr lang="en-US" b="1" dirty="0"/>
          </a:p>
        </p:txBody>
      </p:sp>
      <p:sp>
        <p:nvSpPr>
          <p:cNvPr id="3" name="Text Placeholder 2">
            <a:extLst>
              <a:ext uri="{FF2B5EF4-FFF2-40B4-BE49-F238E27FC236}">
                <a16:creationId xmlns:a16="http://schemas.microsoft.com/office/drawing/2014/main" id="{4D236534-7060-ADC9-B46F-D9E0BF045441}"/>
              </a:ext>
            </a:extLst>
          </p:cNvPr>
          <p:cNvSpPr>
            <a:spLocks noGrp="1"/>
          </p:cNvSpPr>
          <p:nvPr>
            <p:ph type="body" idx="1"/>
          </p:nvPr>
        </p:nvSpPr>
        <p:spPr>
          <a:xfrm>
            <a:off x="729915" y="2085715"/>
            <a:ext cx="7247135" cy="3862596"/>
          </a:xfrm>
        </p:spPr>
        <p:txBody>
          <a:bodyPr/>
          <a:lstStyle/>
          <a:p>
            <a:pPr marL="342900" indent="-342900">
              <a:spcBef>
                <a:spcPts val="1800"/>
              </a:spcBef>
              <a:buFont typeface="Arial" panose="020B0604020202020204" pitchFamily="34" charset="0"/>
              <a:buChar char="•"/>
            </a:pPr>
            <a:r>
              <a:rPr lang="de-DE" sz="1600" b="1" dirty="0"/>
              <a:t>Food security is said to be achieved when all people at all times have access to sufficient, safe and nutritious food to support a healthy and active life (Food and Agriculture Organization, 2008:1).</a:t>
            </a:r>
          </a:p>
          <a:p>
            <a:pPr marL="342900" indent="-342900">
              <a:spcBef>
                <a:spcPts val="1800"/>
              </a:spcBef>
              <a:buFont typeface="Arial" panose="020B0604020202020204" pitchFamily="34" charset="0"/>
              <a:buChar char="•"/>
            </a:pPr>
            <a:r>
              <a:rPr lang="de-DE" sz="1600" dirty="0"/>
              <a:t>8.9% of people worldwide are still food insecure although there has been progress in eliminating hunger globally (World bank, 2020).</a:t>
            </a:r>
          </a:p>
          <a:p>
            <a:pPr marL="342900" indent="-342900">
              <a:spcBef>
                <a:spcPts val="1800"/>
              </a:spcBef>
              <a:buFont typeface="Arial" panose="020B0604020202020204" pitchFamily="34" charset="0"/>
              <a:buChar char="•"/>
            </a:pPr>
            <a:r>
              <a:rPr lang="de-DE" sz="1600" dirty="0"/>
              <a:t>Food insecurity is mostly associated with developing nations with;</a:t>
            </a:r>
          </a:p>
          <a:p>
            <a:pPr>
              <a:spcBef>
                <a:spcPts val="1800"/>
              </a:spcBef>
            </a:pPr>
            <a:r>
              <a:rPr lang="de-DE" sz="1600" dirty="0"/>
              <a:t> 	- Africa having  33.7% of its populations having severe food insecurity,</a:t>
            </a:r>
          </a:p>
          <a:p>
            <a:pPr>
              <a:spcBef>
                <a:spcPts val="1800"/>
              </a:spcBef>
            </a:pPr>
            <a:r>
              <a:rPr lang="de-DE" sz="1600" dirty="0"/>
              <a:t>	- Latin America and the caribbean having 14.2% of their population having 	  severe food insecurity,</a:t>
            </a:r>
          </a:p>
          <a:p>
            <a:pPr>
              <a:spcBef>
                <a:spcPts val="1800"/>
              </a:spcBef>
            </a:pPr>
            <a:r>
              <a:rPr lang="de-DE" sz="1600" dirty="0"/>
              <a:t>	- While South Asia have an estimated 10.2% severe food insecurity (FAO,       	  2020).</a:t>
            </a:r>
          </a:p>
        </p:txBody>
      </p:sp>
      <p:sp>
        <p:nvSpPr>
          <p:cNvPr id="4" name="Footer Placeholder 3">
            <a:extLst>
              <a:ext uri="{FF2B5EF4-FFF2-40B4-BE49-F238E27FC236}">
                <a16:creationId xmlns:a16="http://schemas.microsoft.com/office/drawing/2014/main" id="{72F3C993-EE27-43B0-AD91-874E6FA1D108}"/>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E728E092-1DD2-9799-C8B5-D7380CF9396A}"/>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5A8FB094-96EC-5EE0-F3A8-6D4E2A46433E}"/>
              </a:ext>
            </a:extLst>
          </p:cNvPr>
          <p:cNvSpPr>
            <a:spLocks noGrp="1"/>
          </p:cNvSpPr>
          <p:nvPr>
            <p:ph type="sldNum" sz="quarter" idx="4"/>
          </p:nvPr>
        </p:nvSpPr>
        <p:spPr/>
        <p:txBody>
          <a:bodyPr/>
          <a:lstStyle/>
          <a:p>
            <a:fld id="{B6F15528-21DE-4FAA-801E-634DDDAF4B2B}" type="slidenum">
              <a:rPr lang="de-DE" smtClean="0"/>
              <a:pPr/>
              <a:t>2</a:t>
            </a:fld>
            <a:endParaRPr lang="de-DE" dirty="0"/>
          </a:p>
        </p:txBody>
      </p:sp>
      <p:sp>
        <p:nvSpPr>
          <p:cNvPr id="7" name="Text Placeholder 6">
            <a:extLst>
              <a:ext uri="{FF2B5EF4-FFF2-40B4-BE49-F238E27FC236}">
                <a16:creationId xmlns:a16="http://schemas.microsoft.com/office/drawing/2014/main" id="{815FC6FA-C32D-C180-3AD3-5422218809B4}"/>
              </a:ext>
            </a:extLst>
          </p:cNvPr>
          <p:cNvSpPr>
            <a:spLocks noGrp="1"/>
          </p:cNvSpPr>
          <p:nvPr>
            <p:ph type="body" sz="quarter" idx="12"/>
          </p:nvPr>
        </p:nvSpPr>
        <p:spPr/>
        <p:txBody>
          <a:bodyPr/>
          <a:lstStyle/>
          <a:p>
            <a:r>
              <a:rPr lang="de-DE" dirty="0"/>
              <a:t>Faculty of Agriculture </a:t>
            </a:r>
            <a:endParaRPr lang="en-US" dirty="0"/>
          </a:p>
        </p:txBody>
      </p:sp>
    </p:spTree>
    <p:extLst>
      <p:ext uri="{BB962C8B-B14F-4D97-AF65-F5344CB8AC3E}">
        <p14:creationId xmlns:p14="http://schemas.microsoft.com/office/powerpoint/2010/main" val="1242962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FFEF-ADDD-E8F6-7559-5EC230079247}"/>
              </a:ext>
            </a:extLst>
          </p:cNvPr>
          <p:cNvSpPr>
            <a:spLocks noGrp="1"/>
          </p:cNvSpPr>
          <p:nvPr>
            <p:ph type="title"/>
          </p:nvPr>
        </p:nvSpPr>
        <p:spPr>
          <a:xfrm>
            <a:off x="218599" y="1052736"/>
            <a:ext cx="8457857"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3" name="Text Placeholder 2">
            <a:extLst>
              <a:ext uri="{FF2B5EF4-FFF2-40B4-BE49-F238E27FC236}">
                <a16:creationId xmlns:a16="http://schemas.microsoft.com/office/drawing/2014/main" id="{195EDA79-59F6-2387-C7B6-E5146366EDFA}"/>
              </a:ext>
            </a:extLst>
          </p:cNvPr>
          <p:cNvSpPr>
            <a:spLocks noGrp="1"/>
          </p:cNvSpPr>
          <p:nvPr>
            <p:ph type="body" idx="1"/>
          </p:nvPr>
        </p:nvSpPr>
        <p:spPr>
          <a:xfrm>
            <a:off x="199735" y="1490248"/>
            <a:ext cx="5786438" cy="246221"/>
          </a:xfrm>
        </p:spPr>
        <p:txBody>
          <a:bodyPr/>
          <a:lstStyle/>
          <a:p>
            <a:r>
              <a:rPr lang="de-DE" sz="1600" b="1" dirty="0"/>
              <a:t>Logistic regression showing results by residence</a:t>
            </a:r>
            <a:endParaRPr lang="en-US" sz="1600" b="1" dirty="0"/>
          </a:p>
        </p:txBody>
      </p:sp>
      <p:sp>
        <p:nvSpPr>
          <p:cNvPr id="4" name="Footer Placeholder 3">
            <a:extLst>
              <a:ext uri="{FF2B5EF4-FFF2-40B4-BE49-F238E27FC236}">
                <a16:creationId xmlns:a16="http://schemas.microsoft.com/office/drawing/2014/main" id="{7209E394-229B-91D9-11A1-DC50881F58F9}"/>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6BD50B11-DD6D-75DA-605A-C49FD28D019A}"/>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0E9498ED-500E-0342-3AA6-1955544A48DC}"/>
              </a:ext>
            </a:extLst>
          </p:cNvPr>
          <p:cNvSpPr>
            <a:spLocks noGrp="1"/>
          </p:cNvSpPr>
          <p:nvPr>
            <p:ph type="sldNum" sz="quarter" idx="4"/>
          </p:nvPr>
        </p:nvSpPr>
        <p:spPr/>
        <p:txBody>
          <a:bodyPr/>
          <a:lstStyle/>
          <a:p>
            <a:fld id="{B6F15528-21DE-4FAA-801E-634DDDAF4B2B}" type="slidenum">
              <a:rPr lang="de-DE" smtClean="0"/>
              <a:pPr/>
              <a:t>20</a:t>
            </a:fld>
            <a:endParaRPr lang="de-DE" dirty="0"/>
          </a:p>
        </p:txBody>
      </p:sp>
      <p:sp>
        <p:nvSpPr>
          <p:cNvPr id="7" name="Text Placeholder 6">
            <a:extLst>
              <a:ext uri="{FF2B5EF4-FFF2-40B4-BE49-F238E27FC236}">
                <a16:creationId xmlns:a16="http://schemas.microsoft.com/office/drawing/2014/main" id="{5A179234-8FE9-147D-D2F3-2DD09890C20F}"/>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pic>
        <p:nvPicPr>
          <p:cNvPr id="9" name="Picture 8">
            <a:extLst>
              <a:ext uri="{FF2B5EF4-FFF2-40B4-BE49-F238E27FC236}">
                <a16:creationId xmlns:a16="http://schemas.microsoft.com/office/drawing/2014/main" id="{76296ABB-9901-FF50-82DB-FE662EC8B5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98025"/>
            <a:ext cx="8676456" cy="2558695"/>
          </a:xfrm>
          <a:prstGeom prst="rect">
            <a:avLst/>
          </a:prstGeom>
        </p:spPr>
      </p:pic>
      <p:pic>
        <p:nvPicPr>
          <p:cNvPr id="11" name="Picture 10">
            <a:extLst>
              <a:ext uri="{FF2B5EF4-FFF2-40B4-BE49-F238E27FC236}">
                <a16:creationId xmlns:a16="http://schemas.microsoft.com/office/drawing/2014/main" id="{43BC4A44-26D8-6068-2146-4A54D8C01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9" y="4165883"/>
            <a:ext cx="8509488" cy="2207039"/>
          </a:xfrm>
          <a:prstGeom prst="rect">
            <a:avLst/>
          </a:prstGeom>
        </p:spPr>
      </p:pic>
      <p:sp>
        <p:nvSpPr>
          <p:cNvPr id="12" name="Freeform: Shape 11">
            <a:extLst>
              <a:ext uri="{FF2B5EF4-FFF2-40B4-BE49-F238E27FC236}">
                <a16:creationId xmlns:a16="http://schemas.microsoft.com/office/drawing/2014/main" id="{C51C7A81-77DE-65D0-4A9A-A3AEBF4E638F}"/>
              </a:ext>
            </a:extLst>
          </p:cNvPr>
          <p:cNvSpPr/>
          <p:nvPr/>
        </p:nvSpPr>
        <p:spPr>
          <a:xfrm>
            <a:off x="5626972" y="3240978"/>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88CB49A-6B67-52E8-2BDC-6C4C550B6DD0}"/>
              </a:ext>
            </a:extLst>
          </p:cNvPr>
          <p:cNvSpPr/>
          <p:nvPr/>
        </p:nvSpPr>
        <p:spPr>
          <a:xfrm>
            <a:off x="6580647" y="3240977"/>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B377F7-0B3F-1D98-04B3-3130FB0D708B}"/>
              </a:ext>
            </a:extLst>
          </p:cNvPr>
          <p:cNvSpPr/>
          <p:nvPr/>
        </p:nvSpPr>
        <p:spPr>
          <a:xfrm>
            <a:off x="7589715" y="3251327"/>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C466774-61F4-DE52-C30D-01E028EC90C6}"/>
              </a:ext>
            </a:extLst>
          </p:cNvPr>
          <p:cNvSpPr/>
          <p:nvPr/>
        </p:nvSpPr>
        <p:spPr>
          <a:xfrm>
            <a:off x="5699817" y="3729503"/>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364D954-6994-2500-7569-C319760463DA}"/>
              </a:ext>
            </a:extLst>
          </p:cNvPr>
          <p:cNvSpPr/>
          <p:nvPr/>
        </p:nvSpPr>
        <p:spPr>
          <a:xfrm>
            <a:off x="7451449" y="4283384"/>
            <a:ext cx="856667"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F814E67-F6E8-9E59-9A6F-ADEAEEA0F30B}"/>
              </a:ext>
            </a:extLst>
          </p:cNvPr>
          <p:cNvSpPr/>
          <p:nvPr/>
        </p:nvSpPr>
        <p:spPr>
          <a:xfrm>
            <a:off x="6612779" y="3718770"/>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740CEF0-5495-EBBF-2E3B-6F76D95F8FF7}"/>
              </a:ext>
            </a:extLst>
          </p:cNvPr>
          <p:cNvSpPr/>
          <p:nvPr/>
        </p:nvSpPr>
        <p:spPr>
          <a:xfrm>
            <a:off x="7619179" y="3734921"/>
            <a:ext cx="718402" cy="452956"/>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3DA6FD9-E00D-79BC-3D91-D0AE1E5C5B28}"/>
              </a:ext>
            </a:extLst>
          </p:cNvPr>
          <p:cNvSpPr/>
          <p:nvPr/>
        </p:nvSpPr>
        <p:spPr>
          <a:xfrm>
            <a:off x="6516216" y="4237090"/>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C4D8A4-1AD6-D024-3A59-DD7B1E8B96F1}"/>
              </a:ext>
            </a:extLst>
          </p:cNvPr>
          <p:cNvSpPr/>
          <p:nvPr/>
        </p:nvSpPr>
        <p:spPr>
          <a:xfrm>
            <a:off x="5696153" y="4268623"/>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37F7DDA-0D27-3FE5-FE08-9321E76E463C}"/>
              </a:ext>
            </a:extLst>
          </p:cNvPr>
          <p:cNvSpPr/>
          <p:nvPr/>
        </p:nvSpPr>
        <p:spPr>
          <a:xfrm>
            <a:off x="2454285" y="3249653"/>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B838179-1435-A045-109A-F4995C634F2E}"/>
              </a:ext>
            </a:extLst>
          </p:cNvPr>
          <p:cNvSpPr/>
          <p:nvPr/>
        </p:nvSpPr>
        <p:spPr>
          <a:xfrm>
            <a:off x="3285804" y="3235508"/>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262989A-44BA-108B-BFB9-6A8FEFCC44C2}"/>
              </a:ext>
            </a:extLst>
          </p:cNvPr>
          <p:cNvSpPr/>
          <p:nvPr/>
        </p:nvSpPr>
        <p:spPr>
          <a:xfrm>
            <a:off x="4241989" y="3249653"/>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AB712318-0E80-07BD-93D5-25D02BAD7C07}"/>
              </a:ext>
            </a:extLst>
          </p:cNvPr>
          <p:cNvSpPr/>
          <p:nvPr/>
        </p:nvSpPr>
        <p:spPr>
          <a:xfrm>
            <a:off x="2454285" y="3734184"/>
            <a:ext cx="820063"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0507D01-33EE-41A0-3166-2457E8F18963}"/>
              </a:ext>
            </a:extLst>
          </p:cNvPr>
          <p:cNvSpPr/>
          <p:nvPr/>
        </p:nvSpPr>
        <p:spPr>
          <a:xfrm>
            <a:off x="3315267" y="3707768"/>
            <a:ext cx="732161"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FE19B8A-6155-07E1-4D75-7D00F582E07B}"/>
              </a:ext>
            </a:extLst>
          </p:cNvPr>
          <p:cNvSpPr/>
          <p:nvPr/>
        </p:nvSpPr>
        <p:spPr>
          <a:xfrm>
            <a:off x="4249565" y="3748980"/>
            <a:ext cx="808106" cy="452681"/>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EE20014-ACDD-9A62-F890-6F26843909D4}"/>
              </a:ext>
            </a:extLst>
          </p:cNvPr>
          <p:cNvSpPr/>
          <p:nvPr/>
        </p:nvSpPr>
        <p:spPr>
          <a:xfrm>
            <a:off x="5618468" y="4814835"/>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690A2A8B-69AB-13EA-D240-E2FA669E8811}"/>
              </a:ext>
            </a:extLst>
          </p:cNvPr>
          <p:cNvSpPr/>
          <p:nvPr/>
        </p:nvSpPr>
        <p:spPr>
          <a:xfrm>
            <a:off x="6517530" y="4836252"/>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080C6C0-FA3E-9748-96D2-144C89A64128}"/>
              </a:ext>
            </a:extLst>
          </p:cNvPr>
          <p:cNvSpPr/>
          <p:nvPr/>
        </p:nvSpPr>
        <p:spPr>
          <a:xfrm>
            <a:off x="7520581" y="4828826"/>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0023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F5B7-0EDB-6E54-432C-19B8558E14F6}"/>
              </a:ext>
            </a:extLst>
          </p:cNvPr>
          <p:cNvSpPr>
            <a:spLocks noGrp="1"/>
          </p:cNvSpPr>
          <p:nvPr>
            <p:ph type="title"/>
          </p:nvPr>
        </p:nvSpPr>
        <p:spPr>
          <a:xfrm>
            <a:off x="684384" y="980728"/>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7" name="Text Placeholder 6">
            <a:extLst>
              <a:ext uri="{FF2B5EF4-FFF2-40B4-BE49-F238E27FC236}">
                <a16:creationId xmlns:a16="http://schemas.microsoft.com/office/drawing/2014/main" id="{19B55CA5-445D-2309-FB24-B1800F99671A}"/>
              </a:ext>
            </a:extLst>
          </p:cNvPr>
          <p:cNvSpPr>
            <a:spLocks noGrp="1"/>
          </p:cNvSpPr>
          <p:nvPr>
            <p:ph type="body" idx="1"/>
          </p:nvPr>
        </p:nvSpPr>
        <p:spPr/>
        <p:txBody>
          <a:bodyPr/>
          <a:lstStyle/>
          <a:p>
            <a:r>
              <a:rPr lang="de-DE" dirty="0"/>
              <a:t>Faculty of Agriculture</a:t>
            </a:r>
            <a:endParaRPr lang="en-US" dirty="0"/>
          </a:p>
        </p:txBody>
      </p:sp>
      <p:sp>
        <p:nvSpPr>
          <p:cNvPr id="4" name="Footer Placeholder 3">
            <a:extLst>
              <a:ext uri="{FF2B5EF4-FFF2-40B4-BE49-F238E27FC236}">
                <a16:creationId xmlns:a16="http://schemas.microsoft.com/office/drawing/2014/main" id="{E9A75ACB-BC8B-7AD3-6AAF-8685CA5DF8CD}"/>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41EA11D5-E2F5-BB2F-00A3-850CF964120B}"/>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F6C358A6-B5CF-D742-D08C-9B57CA2AAE29}"/>
              </a:ext>
            </a:extLst>
          </p:cNvPr>
          <p:cNvSpPr>
            <a:spLocks noGrp="1"/>
          </p:cNvSpPr>
          <p:nvPr>
            <p:ph type="sldNum" sz="quarter" idx="4"/>
          </p:nvPr>
        </p:nvSpPr>
        <p:spPr/>
        <p:txBody>
          <a:bodyPr/>
          <a:lstStyle/>
          <a:p>
            <a:fld id="{B6F15528-21DE-4FAA-801E-634DDDAF4B2B}" type="slidenum">
              <a:rPr lang="de-DE" smtClean="0"/>
              <a:pPr/>
              <a:t>21</a:t>
            </a:fld>
            <a:endParaRPr lang="de-DE" dirty="0"/>
          </a:p>
        </p:txBody>
      </p:sp>
      <p:pic>
        <p:nvPicPr>
          <p:cNvPr id="9" name="Picture 8">
            <a:extLst>
              <a:ext uri="{FF2B5EF4-FFF2-40B4-BE49-F238E27FC236}">
                <a16:creationId xmlns:a16="http://schemas.microsoft.com/office/drawing/2014/main" id="{337042D8-2B46-73DC-64CC-F4B551D7A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464325"/>
            <a:ext cx="8457859" cy="4770533"/>
          </a:xfrm>
          <a:prstGeom prst="rect">
            <a:avLst/>
          </a:prstGeom>
        </p:spPr>
      </p:pic>
      <p:sp>
        <p:nvSpPr>
          <p:cNvPr id="10" name="Freeform: Shape 9">
            <a:extLst>
              <a:ext uri="{FF2B5EF4-FFF2-40B4-BE49-F238E27FC236}">
                <a16:creationId xmlns:a16="http://schemas.microsoft.com/office/drawing/2014/main" id="{6E881233-6985-ABC3-BB44-4A552D2E4EE3}"/>
              </a:ext>
            </a:extLst>
          </p:cNvPr>
          <p:cNvSpPr/>
          <p:nvPr/>
        </p:nvSpPr>
        <p:spPr>
          <a:xfrm>
            <a:off x="4496023" y="1980932"/>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868D4C4-F3E3-E692-4D4E-759D9D55885D}"/>
              </a:ext>
            </a:extLst>
          </p:cNvPr>
          <p:cNvSpPr/>
          <p:nvPr/>
        </p:nvSpPr>
        <p:spPr>
          <a:xfrm>
            <a:off x="3635896" y="1988840"/>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ACAF28A-AF41-59CB-1E1B-1CE89A1B2ABA}"/>
              </a:ext>
            </a:extLst>
          </p:cNvPr>
          <p:cNvSpPr/>
          <p:nvPr/>
        </p:nvSpPr>
        <p:spPr>
          <a:xfrm>
            <a:off x="7626178" y="2445371"/>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9AD1EFA2-C6C9-7C79-7FE5-46B6376162EE}"/>
              </a:ext>
            </a:extLst>
          </p:cNvPr>
          <p:cNvSpPr/>
          <p:nvPr/>
        </p:nvSpPr>
        <p:spPr>
          <a:xfrm>
            <a:off x="4496023" y="3849591"/>
            <a:ext cx="7184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691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8F4D7-38CD-D1C3-A3DE-BE771842E90A}"/>
              </a:ext>
            </a:extLst>
          </p:cNvPr>
          <p:cNvSpPr>
            <a:spLocks noGrp="1"/>
          </p:cNvSpPr>
          <p:nvPr>
            <p:ph type="title"/>
          </p:nvPr>
        </p:nvSpPr>
        <p:spPr>
          <a:xfrm>
            <a:off x="150020" y="1205156"/>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3" name="Text Placeholder 2">
            <a:extLst>
              <a:ext uri="{FF2B5EF4-FFF2-40B4-BE49-F238E27FC236}">
                <a16:creationId xmlns:a16="http://schemas.microsoft.com/office/drawing/2014/main" id="{0831627C-8B95-542D-6735-A022A326F38D}"/>
              </a:ext>
            </a:extLst>
          </p:cNvPr>
          <p:cNvSpPr>
            <a:spLocks noGrp="1"/>
          </p:cNvSpPr>
          <p:nvPr>
            <p:ph type="body" idx="1"/>
          </p:nvPr>
        </p:nvSpPr>
        <p:spPr>
          <a:xfrm>
            <a:off x="178594" y="1694056"/>
            <a:ext cx="8353846" cy="246221"/>
          </a:xfrm>
        </p:spPr>
        <p:txBody>
          <a:bodyPr/>
          <a:lstStyle/>
          <a:p>
            <a:r>
              <a:rPr lang="de-DE" sz="1600" b="1" dirty="0"/>
              <a:t>Robustness with OLS with food consumption score as the dependent variable</a:t>
            </a:r>
            <a:endParaRPr lang="en-US" sz="1600" b="1" dirty="0"/>
          </a:p>
        </p:txBody>
      </p:sp>
      <p:sp>
        <p:nvSpPr>
          <p:cNvPr id="4" name="Footer Placeholder 3">
            <a:extLst>
              <a:ext uri="{FF2B5EF4-FFF2-40B4-BE49-F238E27FC236}">
                <a16:creationId xmlns:a16="http://schemas.microsoft.com/office/drawing/2014/main" id="{82629B20-E979-7E91-E0EE-0C279AEE7B59}"/>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7E85139B-0449-1D3E-6D5C-B839E16173DF}"/>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A7CEA19D-15E7-3FC6-9AE3-2BC19EEF4303}"/>
              </a:ext>
            </a:extLst>
          </p:cNvPr>
          <p:cNvSpPr>
            <a:spLocks noGrp="1"/>
          </p:cNvSpPr>
          <p:nvPr>
            <p:ph type="sldNum" sz="quarter" idx="4"/>
          </p:nvPr>
        </p:nvSpPr>
        <p:spPr/>
        <p:txBody>
          <a:bodyPr/>
          <a:lstStyle/>
          <a:p>
            <a:fld id="{B6F15528-21DE-4FAA-801E-634DDDAF4B2B}" type="slidenum">
              <a:rPr lang="de-DE" smtClean="0"/>
              <a:pPr/>
              <a:t>22</a:t>
            </a:fld>
            <a:endParaRPr lang="de-DE" dirty="0"/>
          </a:p>
        </p:txBody>
      </p:sp>
      <p:sp>
        <p:nvSpPr>
          <p:cNvPr id="7" name="Text Placeholder 6">
            <a:extLst>
              <a:ext uri="{FF2B5EF4-FFF2-40B4-BE49-F238E27FC236}">
                <a16:creationId xmlns:a16="http://schemas.microsoft.com/office/drawing/2014/main" id="{9ACE597D-596A-505D-216C-4F1A0795D07B}"/>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pic>
        <p:nvPicPr>
          <p:cNvPr id="9" name="Picture 8">
            <a:extLst>
              <a:ext uri="{FF2B5EF4-FFF2-40B4-BE49-F238E27FC236}">
                <a16:creationId xmlns:a16="http://schemas.microsoft.com/office/drawing/2014/main" id="{ED2558FD-41F8-399C-6039-ED7758772D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27498"/>
            <a:ext cx="8804673" cy="1933550"/>
          </a:xfrm>
          <a:prstGeom prst="rect">
            <a:avLst/>
          </a:prstGeom>
        </p:spPr>
      </p:pic>
      <p:pic>
        <p:nvPicPr>
          <p:cNvPr id="11" name="Picture 10">
            <a:extLst>
              <a:ext uri="{FF2B5EF4-FFF2-40B4-BE49-F238E27FC236}">
                <a16:creationId xmlns:a16="http://schemas.microsoft.com/office/drawing/2014/main" id="{8111212D-F9E4-1994-4BAA-50F6FBB375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65596"/>
            <a:ext cx="7786687" cy="2304256"/>
          </a:xfrm>
          <a:prstGeom prst="rect">
            <a:avLst/>
          </a:prstGeom>
        </p:spPr>
      </p:pic>
      <p:sp>
        <p:nvSpPr>
          <p:cNvPr id="12" name="Freeform: Shape 11">
            <a:extLst>
              <a:ext uri="{FF2B5EF4-FFF2-40B4-BE49-F238E27FC236}">
                <a16:creationId xmlns:a16="http://schemas.microsoft.com/office/drawing/2014/main" id="{1988FFF7-38CB-FC5C-F4E3-7ECBA6744FC6}"/>
              </a:ext>
            </a:extLst>
          </p:cNvPr>
          <p:cNvSpPr/>
          <p:nvPr/>
        </p:nvSpPr>
        <p:spPr>
          <a:xfrm>
            <a:off x="2915816" y="3332492"/>
            <a:ext cx="1080120" cy="528556"/>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9FC5E52-5600-3DFE-FEE6-675D29B0BDA4}"/>
              </a:ext>
            </a:extLst>
          </p:cNvPr>
          <p:cNvSpPr/>
          <p:nvPr/>
        </p:nvSpPr>
        <p:spPr>
          <a:xfrm>
            <a:off x="4759522" y="3396570"/>
            <a:ext cx="964605"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81AB1E7-727E-9E91-B3A7-A12C5FF385E2}"/>
              </a:ext>
            </a:extLst>
          </p:cNvPr>
          <p:cNvSpPr/>
          <p:nvPr/>
        </p:nvSpPr>
        <p:spPr>
          <a:xfrm>
            <a:off x="6911751" y="3396569"/>
            <a:ext cx="964605"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7E0A1B9-455F-E44D-FA8B-D97321B09E51}"/>
              </a:ext>
            </a:extLst>
          </p:cNvPr>
          <p:cNvSpPr/>
          <p:nvPr/>
        </p:nvSpPr>
        <p:spPr>
          <a:xfrm>
            <a:off x="2942413" y="3895896"/>
            <a:ext cx="964605"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209DC4B-F3B2-CE3F-5DCD-1D0486E52433}"/>
              </a:ext>
            </a:extLst>
          </p:cNvPr>
          <p:cNvSpPr/>
          <p:nvPr/>
        </p:nvSpPr>
        <p:spPr>
          <a:xfrm>
            <a:off x="4779900" y="3872437"/>
            <a:ext cx="80021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5AD9424-374A-42AB-3FB4-B38BC45CEA1E}"/>
              </a:ext>
            </a:extLst>
          </p:cNvPr>
          <p:cNvSpPr/>
          <p:nvPr/>
        </p:nvSpPr>
        <p:spPr>
          <a:xfrm>
            <a:off x="6915353" y="3872436"/>
            <a:ext cx="8708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79D73AD-AE89-B670-0323-E24654EFED65}"/>
              </a:ext>
            </a:extLst>
          </p:cNvPr>
          <p:cNvSpPr/>
          <p:nvPr/>
        </p:nvSpPr>
        <p:spPr>
          <a:xfrm>
            <a:off x="4757899" y="4771467"/>
            <a:ext cx="800212" cy="488580"/>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C29A3CA-4D79-D193-F264-CAFCF5CF66CF}"/>
              </a:ext>
            </a:extLst>
          </p:cNvPr>
          <p:cNvSpPr/>
          <p:nvPr/>
        </p:nvSpPr>
        <p:spPr>
          <a:xfrm>
            <a:off x="6911751" y="4760720"/>
            <a:ext cx="832302"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A1AEB8D-44DC-3745-5D62-96EA8648F020}"/>
              </a:ext>
            </a:extLst>
          </p:cNvPr>
          <p:cNvSpPr/>
          <p:nvPr/>
        </p:nvSpPr>
        <p:spPr>
          <a:xfrm>
            <a:off x="2976596" y="4749966"/>
            <a:ext cx="930422" cy="510081"/>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1561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59F85-DB8E-8C35-1341-6D39C6ED8822}"/>
              </a:ext>
            </a:extLst>
          </p:cNvPr>
          <p:cNvSpPr>
            <a:spLocks noGrp="1"/>
          </p:cNvSpPr>
          <p:nvPr>
            <p:ph type="title"/>
          </p:nvPr>
        </p:nvSpPr>
        <p:spPr>
          <a:xfrm>
            <a:off x="163408" y="1097435"/>
            <a:ext cx="762327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Results and Discussion</a:t>
            </a:r>
            <a:endParaRPr lang="en-US" dirty="0"/>
          </a:p>
        </p:txBody>
      </p:sp>
      <p:sp>
        <p:nvSpPr>
          <p:cNvPr id="7" name="Text Placeholder 6">
            <a:extLst>
              <a:ext uri="{FF2B5EF4-FFF2-40B4-BE49-F238E27FC236}">
                <a16:creationId xmlns:a16="http://schemas.microsoft.com/office/drawing/2014/main" id="{0BD7A44A-1E3F-0A7D-5FFB-C8DD9497352F}"/>
              </a:ext>
            </a:extLst>
          </p:cNvPr>
          <p:cNvSpPr>
            <a:spLocks noGrp="1"/>
          </p:cNvSpPr>
          <p:nvPr>
            <p:ph type="body" idx="1"/>
          </p:nvPr>
        </p:nvSpPr>
        <p:spPr/>
        <p:txBody>
          <a:bodyPr/>
          <a:lstStyle/>
          <a:p>
            <a:r>
              <a:rPr lang="de-DE"/>
              <a:t>Faculty of Agriculture</a:t>
            </a:r>
            <a:endParaRPr lang="en-US" dirty="0"/>
          </a:p>
        </p:txBody>
      </p:sp>
      <p:sp>
        <p:nvSpPr>
          <p:cNvPr id="4" name="Footer Placeholder 3">
            <a:extLst>
              <a:ext uri="{FF2B5EF4-FFF2-40B4-BE49-F238E27FC236}">
                <a16:creationId xmlns:a16="http://schemas.microsoft.com/office/drawing/2014/main" id="{CEF0C413-11AC-0E94-620B-D3A08A08A9E8}"/>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E26D23A0-1F19-3A88-E901-91AE452873C4}"/>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74AADED1-F996-D59A-FB31-63AC7E49E838}"/>
              </a:ext>
            </a:extLst>
          </p:cNvPr>
          <p:cNvSpPr>
            <a:spLocks noGrp="1"/>
          </p:cNvSpPr>
          <p:nvPr>
            <p:ph type="sldNum" sz="quarter" idx="4"/>
          </p:nvPr>
        </p:nvSpPr>
        <p:spPr/>
        <p:txBody>
          <a:bodyPr/>
          <a:lstStyle/>
          <a:p>
            <a:fld id="{B6F15528-21DE-4FAA-801E-634DDDAF4B2B}" type="slidenum">
              <a:rPr lang="de-DE" smtClean="0"/>
              <a:pPr/>
              <a:t>23</a:t>
            </a:fld>
            <a:endParaRPr lang="de-DE" dirty="0"/>
          </a:p>
        </p:txBody>
      </p:sp>
      <p:pic>
        <p:nvPicPr>
          <p:cNvPr id="9" name="Picture 8">
            <a:extLst>
              <a:ext uri="{FF2B5EF4-FFF2-40B4-BE49-F238E27FC236}">
                <a16:creationId xmlns:a16="http://schemas.microsoft.com/office/drawing/2014/main" id="{C22785A5-6FBA-3836-CAD6-830750F4F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98" y="1671399"/>
            <a:ext cx="8586075" cy="4801016"/>
          </a:xfrm>
          <a:prstGeom prst="rect">
            <a:avLst/>
          </a:prstGeom>
        </p:spPr>
      </p:pic>
      <p:sp>
        <p:nvSpPr>
          <p:cNvPr id="10" name="Freeform: Shape 9">
            <a:extLst>
              <a:ext uri="{FF2B5EF4-FFF2-40B4-BE49-F238E27FC236}">
                <a16:creationId xmlns:a16="http://schemas.microsoft.com/office/drawing/2014/main" id="{27E2D34F-37E0-639C-1EA3-8FA4B2018404}"/>
              </a:ext>
            </a:extLst>
          </p:cNvPr>
          <p:cNvSpPr/>
          <p:nvPr/>
        </p:nvSpPr>
        <p:spPr>
          <a:xfrm>
            <a:off x="6701946" y="3078975"/>
            <a:ext cx="966397" cy="563630"/>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B66C53CE-41B5-0E65-1622-A1CB3F81C380}"/>
              </a:ext>
            </a:extLst>
          </p:cNvPr>
          <p:cNvSpPr/>
          <p:nvPr/>
        </p:nvSpPr>
        <p:spPr>
          <a:xfrm>
            <a:off x="6648601" y="4087195"/>
            <a:ext cx="966396" cy="499327"/>
          </a:xfrm>
          <a:custGeom>
            <a:avLst/>
            <a:gdLst>
              <a:gd name="connsiteX0" fmla="*/ 22124 w 718402"/>
              <a:gd name="connsiteY0" fmla="*/ 356086 h 598644"/>
              <a:gd name="connsiteX1" fmla="*/ 50116 w 718402"/>
              <a:gd name="connsiteY1" fmla="*/ 85498 h 598644"/>
              <a:gd name="connsiteX2" fmla="*/ 404680 w 718402"/>
              <a:gd name="connsiteY2" fmla="*/ 1523 h 598644"/>
              <a:gd name="connsiteX3" fmla="*/ 703259 w 718402"/>
              <a:gd name="connsiteY3" fmla="*/ 141482 h 598644"/>
              <a:gd name="connsiteX4" fmla="*/ 628614 w 718402"/>
              <a:gd name="connsiteY4" fmla="*/ 505376 h 598644"/>
              <a:gd name="connsiteX5" fmla="*/ 236729 w 718402"/>
              <a:gd name="connsiteY5" fmla="*/ 589351 h 598644"/>
              <a:gd name="connsiteX6" fmla="*/ 22124 w 718402"/>
              <a:gd name="connsiteY6" fmla="*/ 356086 h 59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402" h="598644">
                <a:moveTo>
                  <a:pt x="22124" y="356086"/>
                </a:moveTo>
                <a:cubicBezTo>
                  <a:pt x="-8978" y="272110"/>
                  <a:pt x="-13643" y="144592"/>
                  <a:pt x="50116" y="85498"/>
                </a:cubicBezTo>
                <a:cubicBezTo>
                  <a:pt x="113875" y="26404"/>
                  <a:pt x="295823" y="-7808"/>
                  <a:pt x="404680" y="1523"/>
                </a:cubicBezTo>
                <a:cubicBezTo>
                  <a:pt x="513537" y="10854"/>
                  <a:pt x="665937" y="57507"/>
                  <a:pt x="703259" y="141482"/>
                </a:cubicBezTo>
                <a:cubicBezTo>
                  <a:pt x="740581" y="225457"/>
                  <a:pt x="706369" y="430731"/>
                  <a:pt x="628614" y="505376"/>
                </a:cubicBezTo>
                <a:cubicBezTo>
                  <a:pt x="550859" y="580021"/>
                  <a:pt x="334700" y="617343"/>
                  <a:pt x="236729" y="589351"/>
                </a:cubicBezTo>
                <a:cubicBezTo>
                  <a:pt x="138758" y="561359"/>
                  <a:pt x="53226" y="440062"/>
                  <a:pt x="22124" y="35608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7280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D5C0-EEBC-FB47-8169-B7B57B5BE221}"/>
              </a:ext>
            </a:extLst>
          </p:cNvPr>
          <p:cNvSpPr>
            <a:spLocks noGrp="1"/>
          </p:cNvSpPr>
          <p:nvPr>
            <p:ph type="title"/>
          </p:nvPr>
        </p:nvSpPr>
        <p:spPr>
          <a:xfrm>
            <a:off x="323528" y="1318347"/>
            <a:ext cx="7960549" cy="476092"/>
          </a:xfrm>
        </p:spPr>
        <p:txBody>
          <a:bodyPr/>
          <a:lstStyle/>
          <a:p>
            <a:r>
              <a:rPr kumimoji="0" lang="de-DE" sz="3023" b="1" i="0" u="none" strike="noStrike" kern="0" cap="none" spc="0" normalizeH="0" baseline="0" noProof="0" dirty="0">
                <a:ln>
                  <a:noFill/>
                </a:ln>
                <a:solidFill>
                  <a:srgbClr val="005F9B"/>
                </a:solidFill>
                <a:effectLst/>
                <a:uLnTx/>
                <a:uFillTx/>
                <a:latin typeface="Calibri"/>
                <a:ea typeface="+mj-ea"/>
              </a:rPr>
              <a:t>Conclusion</a:t>
            </a:r>
            <a:endParaRPr lang="en-US" dirty="0"/>
          </a:p>
        </p:txBody>
      </p:sp>
      <p:sp>
        <p:nvSpPr>
          <p:cNvPr id="3" name="Text Placeholder 2">
            <a:extLst>
              <a:ext uri="{FF2B5EF4-FFF2-40B4-BE49-F238E27FC236}">
                <a16:creationId xmlns:a16="http://schemas.microsoft.com/office/drawing/2014/main" id="{F6C2CBC1-123E-2164-20AF-13D8A333EF30}"/>
              </a:ext>
            </a:extLst>
          </p:cNvPr>
          <p:cNvSpPr>
            <a:spLocks noGrp="1"/>
          </p:cNvSpPr>
          <p:nvPr>
            <p:ph type="body" idx="1"/>
          </p:nvPr>
        </p:nvSpPr>
        <p:spPr>
          <a:xfrm>
            <a:off x="245576" y="1794439"/>
            <a:ext cx="8358872" cy="1723549"/>
          </a:xfrm>
        </p:spPr>
        <p:txBody>
          <a:bodyPr/>
          <a:lstStyle/>
          <a:p>
            <a:pPr marL="285750" indent="-285750">
              <a:buFont typeface="Arial" panose="020B0604020202020204" pitchFamily="34" charset="0"/>
              <a:buChar char="•"/>
            </a:pPr>
            <a:r>
              <a:rPr lang="de-DE" sz="1600" dirty="0"/>
              <a:t>Social protection importance can be a factor of residence as it is more important in rural areas than urban areas.</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It most cases short-term projects or programs like the PWPs only offer temporary effects and thus may not really have a significant effect on food security.</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Existing research also upholds the findings in this study.</a:t>
            </a:r>
            <a:endParaRPr lang="en-US" sz="1600" dirty="0"/>
          </a:p>
        </p:txBody>
      </p:sp>
      <p:sp>
        <p:nvSpPr>
          <p:cNvPr id="4" name="Footer Placeholder 3">
            <a:extLst>
              <a:ext uri="{FF2B5EF4-FFF2-40B4-BE49-F238E27FC236}">
                <a16:creationId xmlns:a16="http://schemas.microsoft.com/office/drawing/2014/main" id="{7D4F2992-CC64-8D21-7750-7C0DC7B8AED4}"/>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5869AC00-036D-B96B-E385-C6F8186B16C1}"/>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9E1A1684-60A3-2156-14D1-091A1D7F3951}"/>
              </a:ext>
            </a:extLst>
          </p:cNvPr>
          <p:cNvSpPr>
            <a:spLocks noGrp="1"/>
          </p:cNvSpPr>
          <p:nvPr>
            <p:ph type="sldNum" sz="quarter" idx="4"/>
          </p:nvPr>
        </p:nvSpPr>
        <p:spPr/>
        <p:txBody>
          <a:bodyPr/>
          <a:lstStyle/>
          <a:p>
            <a:fld id="{B6F15528-21DE-4FAA-801E-634DDDAF4B2B}" type="slidenum">
              <a:rPr lang="de-DE" smtClean="0"/>
              <a:pPr/>
              <a:t>24</a:t>
            </a:fld>
            <a:endParaRPr lang="de-DE" dirty="0"/>
          </a:p>
        </p:txBody>
      </p:sp>
      <p:sp>
        <p:nvSpPr>
          <p:cNvPr id="7" name="Text Placeholder 6">
            <a:extLst>
              <a:ext uri="{FF2B5EF4-FFF2-40B4-BE49-F238E27FC236}">
                <a16:creationId xmlns:a16="http://schemas.microsoft.com/office/drawing/2014/main" id="{F60E565D-E3DE-E989-F315-E8DCDE8FBA93}"/>
              </a:ext>
            </a:extLst>
          </p:cNvPr>
          <p:cNvSpPr>
            <a:spLocks noGrp="1"/>
          </p:cNvSpPr>
          <p:nvPr>
            <p:ph type="body" sz="quarter" idx="12"/>
          </p:nvPr>
        </p:nvSpPr>
        <p:spPr>
          <a:xfrm>
            <a:off x="5965032" y="352652"/>
            <a:ext cx="2839641" cy="430887"/>
          </a:xfrm>
        </p:spPr>
        <p:txBody>
          <a:bodyPr/>
          <a:lstStyle/>
          <a:p>
            <a:r>
              <a:rPr lang="de-DE" dirty="0"/>
              <a:t>Faculty of Agriculture</a:t>
            </a:r>
            <a:endParaRPr lang="en-US" dirty="0"/>
          </a:p>
          <a:p>
            <a:endParaRPr lang="en-US" dirty="0"/>
          </a:p>
        </p:txBody>
      </p:sp>
      <p:sp>
        <p:nvSpPr>
          <p:cNvPr id="8" name="TextBox 7">
            <a:extLst>
              <a:ext uri="{FF2B5EF4-FFF2-40B4-BE49-F238E27FC236}">
                <a16:creationId xmlns:a16="http://schemas.microsoft.com/office/drawing/2014/main" id="{4ED48EB8-D3B0-02A5-0786-A2A345AB340D}"/>
              </a:ext>
            </a:extLst>
          </p:cNvPr>
          <p:cNvSpPr txBox="1"/>
          <p:nvPr/>
        </p:nvSpPr>
        <p:spPr>
          <a:xfrm>
            <a:off x="154862" y="3630604"/>
            <a:ext cx="5786438" cy="557076"/>
          </a:xfrm>
          <a:prstGeom prst="rect">
            <a:avLst/>
          </a:prstGeom>
          <a:noFill/>
        </p:spPr>
        <p:txBody>
          <a:bodyPr wrap="square" rtlCol="0">
            <a:spAutoFit/>
          </a:bodyPr>
          <a:lstStyle/>
          <a:p>
            <a:r>
              <a:rPr lang="de-DE" sz="3020" b="1" dirty="0">
                <a:solidFill>
                  <a:schemeClr val="tx2">
                    <a:lumMod val="75000"/>
                  </a:schemeClr>
                </a:solidFill>
              </a:rPr>
              <a:t>Limitation and further research</a:t>
            </a:r>
            <a:endParaRPr lang="en-US" sz="3020" b="1" dirty="0">
              <a:solidFill>
                <a:schemeClr val="tx2">
                  <a:lumMod val="75000"/>
                </a:schemeClr>
              </a:solidFill>
            </a:endParaRPr>
          </a:p>
        </p:txBody>
      </p:sp>
      <p:sp>
        <p:nvSpPr>
          <p:cNvPr id="9" name="TextBox 8">
            <a:extLst>
              <a:ext uri="{FF2B5EF4-FFF2-40B4-BE49-F238E27FC236}">
                <a16:creationId xmlns:a16="http://schemas.microsoft.com/office/drawing/2014/main" id="{01817DBB-3B4E-A503-1A0A-2A7944DE1BFD}"/>
              </a:ext>
            </a:extLst>
          </p:cNvPr>
          <p:cNvSpPr txBox="1"/>
          <p:nvPr/>
        </p:nvSpPr>
        <p:spPr>
          <a:xfrm>
            <a:off x="323528" y="4365104"/>
            <a:ext cx="8358872" cy="2062103"/>
          </a:xfrm>
          <a:prstGeom prst="rect">
            <a:avLst/>
          </a:prstGeom>
          <a:noFill/>
        </p:spPr>
        <p:txBody>
          <a:bodyPr wrap="square" rtlCol="0">
            <a:spAutoFit/>
          </a:bodyPr>
          <a:lstStyle/>
          <a:p>
            <a:pPr marL="285750" indent="-285750">
              <a:buFont typeface="Arial" panose="020B0604020202020204" pitchFamily="34" charset="0"/>
              <a:buChar char="•"/>
            </a:pPr>
            <a:r>
              <a:rPr lang="de-DE" sz="1600" dirty="0">
                <a:solidFill>
                  <a:schemeClr val="accent6"/>
                </a:solidFill>
              </a:rPr>
              <a:t>The data used for this research do not ascertain the particular social nets recieved by the individual families.</a:t>
            </a:r>
          </a:p>
          <a:p>
            <a:pPr marL="285750" indent="-285750">
              <a:buFont typeface="Arial" panose="020B0604020202020204" pitchFamily="34" charset="0"/>
              <a:buChar char="•"/>
            </a:pPr>
            <a:endParaRPr lang="de-DE" sz="1600" dirty="0">
              <a:solidFill>
                <a:schemeClr val="accent6"/>
              </a:solidFill>
            </a:endParaRPr>
          </a:p>
          <a:p>
            <a:pPr marL="285750" indent="-285750">
              <a:buFont typeface="Arial" panose="020B0604020202020204" pitchFamily="34" charset="0"/>
              <a:buChar char="•"/>
            </a:pPr>
            <a:r>
              <a:rPr lang="de-DE" sz="1600" dirty="0">
                <a:solidFill>
                  <a:schemeClr val="accent6"/>
                </a:solidFill>
              </a:rPr>
              <a:t>Further improvement should be made on the kind of data collected by world bank.</a:t>
            </a:r>
          </a:p>
          <a:p>
            <a:pPr marL="285750" indent="-285750">
              <a:buFont typeface="Arial" panose="020B0604020202020204" pitchFamily="34" charset="0"/>
              <a:buChar char="•"/>
            </a:pPr>
            <a:endParaRPr lang="de-DE" sz="1600" dirty="0">
              <a:solidFill>
                <a:schemeClr val="accent6"/>
              </a:solidFill>
            </a:endParaRPr>
          </a:p>
          <a:p>
            <a:pPr marL="285750" indent="-285750">
              <a:buFont typeface="Arial" panose="020B0604020202020204" pitchFamily="34" charset="0"/>
              <a:buChar char="•"/>
            </a:pPr>
            <a:r>
              <a:rPr lang="de-DE" sz="1600" dirty="0">
                <a:solidFill>
                  <a:schemeClr val="accent6"/>
                </a:solidFill>
              </a:rPr>
              <a:t>The use of a week recall period to determine food consumption score may be insufficient.</a:t>
            </a:r>
          </a:p>
          <a:p>
            <a:pPr marL="285750" indent="-285750">
              <a:buFont typeface="Arial" panose="020B0604020202020204" pitchFamily="34" charset="0"/>
              <a:buChar char="•"/>
            </a:pPr>
            <a:endParaRPr lang="de-DE" sz="1600" dirty="0">
              <a:solidFill>
                <a:schemeClr val="accent6"/>
              </a:solidFill>
            </a:endParaRPr>
          </a:p>
          <a:p>
            <a:endParaRPr lang="en-US" sz="1600" dirty="0">
              <a:solidFill>
                <a:schemeClr val="accent6"/>
              </a:solidFill>
            </a:endParaRPr>
          </a:p>
        </p:txBody>
      </p:sp>
    </p:spTree>
    <p:extLst>
      <p:ext uri="{BB962C8B-B14F-4D97-AF65-F5344CB8AC3E}">
        <p14:creationId xmlns:p14="http://schemas.microsoft.com/office/powerpoint/2010/main" val="359301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C678-7A73-488C-52C3-4BAA94F5BF50}"/>
              </a:ext>
            </a:extLst>
          </p:cNvPr>
          <p:cNvSpPr>
            <a:spLocks noGrp="1"/>
          </p:cNvSpPr>
          <p:nvPr>
            <p:ph type="title"/>
          </p:nvPr>
        </p:nvSpPr>
        <p:spPr>
          <a:xfrm>
            <a:off x="2267744" y="3155618"/>
            <a:ext cx="7623279" cy="476092"/>
          </a:xfrm>
        </p:spPr>
        <p:txBody>
          <a:bodyPr/>
          <a:lstStyle/>
          <a:p>
            <a:r>
              <a:rPr lang="de-DE" b="1" i="1" dirty="0"/>
              <a:t>Thanks for listening </a:t>
            </a:r>
            <a:endParaRPr lang="en-US" b="1" i="1" dirty="0"/>
          </a:p>
        </p:txBody>
      </p:sp>
      <p:sp>
        <p:nvSpPr>
          <p:cNvPr id="7" name="Text Placeholder 6">
            <a:extLst>
              <a:ext uri="{FF2B5EF4-FFF2-40B4-BE49-F238E27FC236}">
                <a16:creationId xmlns:a16="http://schemas.microsoft.com/office/drawing/2014/main" id="{EA213A67-D8D7-429B-684B-7A801DD10F1B}"/>
              </a:ext>
            </a:extLst>
          </p:cNvPr>
          <p:cNvSpPr>
            <a:spLocks noGrp="1"/>
          </p:cNvSpPr>
          <p:nvPr>
            <p:ph type="body" idx="1"/>
          </p:nvPr>
        </p:nvSpPr>
        <p:spPr>
          <a:xfrm>
            <a:off x="5965032" y="352652"/>
            <a:ext cx="2839641" cy="430887"/>
          </a:xfrm>
        </p:spPr>
        <p:txBody>
          <a:bodyPr/>
          <a:lstStyle/>
          <a:p>
            <a:r>
              <a:rPr lang="de-DE" dirty="0"/>
              <a:t>Faculty of Agriculture</a:t>
            </a:r>
            <a:endParaRPr lang="en-US" dirty="0"/>
          </a:p>
          <a:p>
            <a:endParaRPr lang="en-US" dirty="0"/>
          </a:p>
        </p:txBody>
      </p:sp>
      <p:sp>
        <p:nvSpPr>
          <p:cNvPr id="4" name="Footer Placeholder 3">
            <a:extLst>
              <a:ext uri="{FF2B5EF4-FFF2-40B4-BE49-F238E27FC236}">
                <a16:creationId xmlns:a16="http://schemas.microsoft.com/office/drawing/2014/main" id="{DD679805-7904-2122-450A-0CC6A8C7A89F}"/>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FA2CA462-D066-FD89-963D-210121CE8462}"/>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803CB15F-E7A9-020F-F8E0-B9624791A130}"/>
              </a:ext>
            </a:extLst>
          </p:cNvPr>
          <p:cNvSpPr>
            <a:spLocks noGrp="1"/>
          </p:cNvSpPr>
          <p:nvPr>
            <p:ph type="sldNum" sz="quarter" idx="4"/>
          </p:nvPr>
        </p:nvSpPr>
        <p:spPr/>
        <p:txBody>
          <a:bodyPr/>
          <a:lstStyle/>
          <a:p>
            <a:fld id="{B6F15528-21DE-4FAA-801E-634DDDAF4B2B}" type="slidenum">
              <a:rPr lang="de-DE" smtClean="0"/>
              <a:pPr/>
              <a:t>25</a:t>
            </a:fld>
            <a:endParaRPr lang="de-DE" dirty="0"/>
          </a:p>
        </p:txBody>
      </p:sp>
    </p:spTree>
    <p:extLst>
      <p:ext uri="{BB962C8B-B14F-4D97-AF65-F5344CB8AC3E}">
        <p14:creationId xmlns:p14="http://schemas.microsoft.com/office/powerpoint/2010/main" val="6212155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DB36-9355-0E91-A929-7CC0F77C4EC2}"/>
              </a:ext>
            </a:extLst>
          </p:cNvPr>
          <p:cNvSpPr>
            <a:spLocks noGrp="1"/>
          </p:cNvSpPr>
          <p:nvPr>
            <p:ph type="title"/>
          </p:nvPr>
        </p:nvSpPr>
        <p:spPr/>
        <p:txBody>
          <a:bodyPr/>
          <a:lstStyle/>
          <a:p>
            <a:r>
              <a:rPr lang="de-DE" dirty="0"/>
              <a:t>References</a:t>
            </a:r>
            <a:endParaRPr lang="en-US" dirty="0"/>
          </a:p>
        </p:txBody>
      </p:sp>
      <p:sp>
        <p:nvSpPr>
          <p:cNvPr id="3" name="Text Placeholder 2">
            <a:extLst>
              <a:ext uri="{FF2B5EF4-FFF2-40B4-BE49-F238E27FC236}">
                <a16:creationId xmlns:a16="http://schemas.microsoft.com/office/drawing/2014/main" id="{6727D858-1A41-EE38-FA0D-75D98D025662}"/>
              </a:ext>
            </a:extLst>
          </p:cNvPr>
          <p:cNvSpPr>
            <a:spLocks noGrp="1"/>
          </p:cNvSpPr>
          <p:nvPr>
            <p:ph type="body" idx="1"/>
          </p:nvPr>
        </p:nvSpPr>
        <p:spPr>
          <a:xfrm>
            <a:off x="218599" y="1916832"/>
            <a:ext cx="8241833" cy="4431983"/>
          </a:xfrm>
        </p:spPr>
        <p:txBody>
          <a:bodyPr/>
          <a:lstStyle/>
          <a:p>
            <a:pPr marL="171450" indent="-171450">
              <a:buFont typeface="Arial" panose="020B0604020202020204" pitchFamily="34" charset="0"/>
              <a:buChar char="•"/>
            </a:pPr>
            <a:r>
              <a:rPr lang="en-US" sz="1200" b="0" i="0" u="none" strike="noStrike" baseline="0" dirty="0">
                <a:latin typeface="+mn-lt"/>
              </a:rPr>
              <a:t>Cirillo, C., &amp; Tebaldi, R. (2016). SOCIAL PROTECTION IN AFRICA: INVENTORY OF NON-CONTRIBUTORY PROGRAMMES. www.intranet.unicef.org. Retrieved: March 23, 2023.</a:t>
            </a:r>
          </a:p>
          <a:p>
            <a:endParaRPr lang="en-US" sz="1200" dirty="0">
              <a:latin typeface="+mn-lt"/>
            </a:endParaRPr>
          </a:p>
          <a:p>
            <a:pPr marL="171450" indent="-171450">
              <a:buFont typeface="Arial" panose="020B0604020202020204" pitchFamily="34" charset="0"/>
              <a:buChar char="•"/>
            </a:pPr>
            <a:r>
              <a:rPr lang="en-US" sz="1200" b="0" i="0" u="none" strike="noStrike" baseline="0" dirty="0">
                <a:latin typeface="+mn-lt"/>
              </a:rPr>
              <a:t>Food and Agriculture Organization (2008) An Introduction to the Basic Concepts of Food Security. Published at: http://www.foodsec.org/docs/concepts_guide.pdf. Retrieved on August 23, 2022.</a:t>
            </a:r>
            <a:endParaRPr lang="en-US" sz="1200" dirty="0">
              <a:latin typeface="+mn-lt"/>
            </a:endParaRPr>
          </a:p>
          <a:p>
            <a:endParaRPr lang="en-US" sz="1200" dirty="0"/>
          </a:p>
          <a:p>
            <a:pPr marL="171450" indent="-171450">
              <a:buFont typeface="Arial" panose="020B0604020202020204" pitchFamily="34" charset="0"/>
              <a:buChar char="•"/>
            </a:pPr>
            <a:r>
              <a:rPr lang="en-US" sz="1200" dirty="0"/>
              <a:t>FAO (2020) The state of Food Security and Nutrition in the World 2021.Published at: https://www.fao.org/state-of-food-security</a:t>
            </a:r>
            <a:r>
              <a:rPr lang="en-US" sz="1200" dirty="0">
                <a:hlinkClick r:id="rId2">
                  <a:extLst>
                    <a:ext uri="{A12FA001-AC4F-418D-AE19-62706E023703}">
                      <ahyp:hlinkClr xmlns:ahyp="http://schemas.microsoft.com/office/drawing/2018/hyperlinkcolor" val="tx"/>
                    </a:ext>
                  </a:extLst>
                </a:hlinkClick>
              </a:rPr>
              <a:t>-</a:t>
            </a:r>
            <a:r>
              <a:rPr lang="en-US" sz="1200" dirty="0"/>
              <a:t>nutrition/2021/en/#:~:text=In%202020%2C%20between%20720%20and%20811%20million%20people%20faced%20hunger&amp;text=After%20remaining%20virtually%20unchanged%20from,8.4%20percent%20a%20year%20earlier. Retrieved on March 21, 2023.</a:t>
            </a:r>
          </a:p>
          <a:p>
            <a:endParaRPr lang="en-US" sz="1200" dirty="0"/>
          </a:p>
          <a:p>
            <a:pPr marL="171450" indent="-171450">
              <a:buFont typeface="Arial" panose="020B0604020202020204" pitchFamily="34" charset="0"/>
              <a:buChar char="•"/>
            </a:pPr>
            <a:r>
              <a:rPr lang="en-US" sz="1200" b="0" i="0" u="none" strike="noStrike" baseline="0" dirty="0">
                <a:latin typeface="Times New Roman" panose="02020603050405020304" pitchFamily="18" charset="0"/>
              </a:rPr>
              <a:t>WFP (2008) Interagency workshop report </a:t>
            </a:r>
            <a:endParaRPr lang="en-US" sz="1200" dirty="0"/>
          </a:p>
          <a:p>
            <a:endParaRPr lang="en-US" sz="1200" dirty="0"/>
          </a:p>
          <a:p>
            <a:pPr marL="171450" indent="-171450">
              <a:buFont typeface="Arial" panose="020B0604020202020204" pitchFamily="34" charset="0"/>
              <a:buChar char="•"/>
            </a:pPr>
            <a:r>
              <a:rPr lang="en-US" sz="1200" b="0" i="0" u="none" strike="noStrike" baseline="0" dirty="0">
                <a:latin typeface="Times New Roman" panose="02020603050405020304" pitchFamily="18" charset="0"/>
              </a:rPr>
              <a:t>World Bank (2018) ' The State of Social Safety Nets 2018'. Available at: https://openknowledge.worldbank.org/handle/10986/29115 (Accessed: 13, Nov 2022). </a:t>
            </a:r>
          </a:p>
          <a:p>
            <a:endParaRPr lang="en-US" sz="1200" dirty="0"/>
          </a:p>
          <a:p>
            <a:pPr marL="171450" indent="-171450">
              <a:buFont typeface="Arial" panose="020B0604020202020204" pitchFamily="34" charset="0"/>
              <a:buChar char="•"/>
            </a:pPr>
            <a:r>
              <a:rPr lang="en-US" sz="1200" b="0" i="0" u="none" strike="noStrike" baseline="0" dirty="0">
                <a:latin typeface="+mn-lt"/>
              </a:rPr>
              <a:t>World Bank, (2020). Food security. Available at https://www.worldbank.org/en/topic/food-security. (Accessed: 13, Nov 2022.</a:t>
            </a:r>
          </a:p>
          <a:p>
            <a:endParaRPr lang="en-US" sz="1200" dirty="0">
              <a:latin typeface="+mn-lt"/>
            </a:endParaRPr>
          </a:p>
          <a:p>
            <a:pPr marL="171450" indent="-171450">
              <a:buFont typeface="Arial" panose="020B0604020202020204" pitchFamily="34" charset="0"/>
              <a:buChar char="•"/>
            </a:pPr>
            <a:r>
              <a:rPr lang="en-US" sz="1200" b="0" i="0" u="none" strike="noStrike" baseline="0" dirty="0">
                <a:latin typeface="Times New Roman" panose="02020603050405020304" pitchFamily="18" charset="0"/>
              </a:rPr>
              <a:t>World Bank (2022) 'The World Bank Group supports Malawi's efforts to reduce poverty and promote economic growth by working with the government, development partners, and civil society. Available at https://www.worldbank.org/en/country/malawi/overview. (Accessed: 14, Nov 2022. </a:t>
            </a:r>
            <a:endParaRPr lang="en-US" sz="1200" dirty="0">
              <a:latin typeface="+mn-lt"/>
            </a:endParaRPr>
          </a:p>
          <a:p>
            <a:endParaRPr lang="en-US" sz="1200" dirty="0"/>
          </a:p>
          <a:p>
            <a:endParaRPr lang="en-US" sz="1200" dirty="0"/>
          </a:p>
          <a:p>
            <a:endParaRPr lang="en-US" sz="1200" dirty="0"/>
          </a:p>
          <a:p>
            <a:endParaRPr lang="en-US" sz="1200" dirty="0"/>
          </a:p>
        </p:txBody>
      </p:sp>
      <p:sp>
        <p:nvSpPr>
          <p:cNvPr id="4" name="Footer Placeholder 3">
            <a:extLst>
              <a:ext uri="{FF2B5EF4-FFF2-40B4-BE49-F238E27FC236}">
                <a16:creationId xmlns:a16="http://schemas.microsoft.com/office/drawing/2014/main" id="{38DCC060-217A-C456-F4FA-B46D601AB1EE}"/>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343CB8A3-587E-A5D2-E977-EE4575726812}"/>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636DBAD3-B1C3-0C70-D0F1-BDCB34B9C2A8}"/>
              </a:ext>
            </a:extLst>
          </p:cNvPr>
          <p:cNvSpPr>
            <a:spLocks noGrp="1"/>
          </p:cNvSpPr>
          <p:nvPr>
            <p:ph type="sldNum" sz="quarter" idx="4"/>
          </p:nvPr>
        </p:nvSpPr>
        <p:spPr/>
        <p:txBody>
          <a:bodyPr/>
          <a:lstStyle/>
          <a:p>
            <a:fld id="{B6F15528-21DE-4FAA-801E-634DDDAF4B2B}" type="slidenum">
              <a:rPr lang="de-DE" smtClean="0"/>
              <a:pPr/>
              <a:t>26</a:t>
            </a:fld>
            <a:endParaRPr lang="de-DE" dirty="0"/>
          </a:p>
        </p:txBody>
      </p:sp>
      <p:sp>
        <p:nvSpPr>
          <p:cNvPr id="7" name="Text Placeholder 6">
            <a:extLst>
              <a:ext uri="{FF2B5EF4-FFF2-40B4-BE49-F238E27FC236}">
                <a16:creationId xmlns:a16="http://schemas.microsoft.com/office/drawing/2014/main" id="{48E98EC4-5DCC-F48B-8D45-A6290E25A06A}"/>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1181886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661C-767D-A430-7C13-FB3ED321AC3A}"/>
              </a:ext>
            </a:extLst>
          </p:cNvPr>
          <p:cNvSpPr>
            <a:spLocks noGrp="1"/>
          </p:cNvSpPr>
          <p:nvPr>
            <p:ph type="title"/>
          </p:nvPr>
        </p:nvSpPr>
        <p:spPr>
          <a:xfrm>
            <a:off x="-2340768" y="1217285"/>
            <a:ext cx="7623279" cy="476092"/>
          </a:xfrm>
        </p:spPr>
        <p:txBody>
          <a:bodyPr/>
          <a:lstStyle/>
          <a:p>
            <a:pPr algn="ctr"/>
            <a:r>
              <a:rPr lang="de-DE" b="1" dirty="0"/>
              <a:t>Introduction</a:t>
            </a:r>
            <a:endParaRPr lang="en-US" b="1" dirty="0"/>
          </a:p>
        </p:txBody>
      </p:sp>
      <p:sp>
        <p:nvSpPr>
          <p:cNvPr id="3" name="Text Placeholder 2">
            <a:extLst>
              <a:ext uri="{FF2B5EF4-FFF2-40B4-BE49-F238E27FC236}">
                <a16:creationId xmlns:a16="http://schemas.microsoft.com/office/drawing/2014/main" id="{0BD0F009-EAA3-268B-CC80-0EF622767926}"/>
              </a:ext>
            </a:extLst>
          </p:cNvPr>
          <p:cNvSpPr>
            <a:spLocks noGrp="1"/>
          </p:cNvSpPr>
          <p:nvPr>
            <p:ph type="body" idx="1"/>
          </p:nvPr>
        </p:nvSpPr>
        <p:spPr>
          <a:xfrm>
            <a:off x="539552" y="1988840"/>
            <a:ext cx="8064896" cy="3447098"/>
          </a:xfrm>
        </p:spPr>
        <p:txBody>
          <a:bodyPr/>
          <a:lstStyle/>
          <a:p>
            <a:pPr marL="342900" indent="-342900">
              <a:buFont typeface="Arial" panose="020B0604020202020204" pitchFamily="34" charset="0"/>
              <a:buChar char="•"/>
            </a:pPr>
            <a:r>
              <a:rPr lang="de-DE" sz="1600" dirty="0"/>
              <a:t>Food insecurity is typically measured using surveys that asks people about there access to sufficient and nutritiuos food.</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The most commonly used method is the Household Food Insecurity Access scale (HFIAS), developed by FAO.</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Other measures of food insecurity include Food Insecurity Scale (FIES), developed by the FAO and World Food Programme, </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And the US Household Food Security Survey Module, which is used to access food security in the US.</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Other indicators of food insecurity include hunger and malnutrition rates, as well as measures of poverty and income inequality. </a:t>
            </a:r>
            <a:endParaRPr lang="en-US" sz="1600" dirty="0"/>
          </a:p>
        </p:txBody>
      </p:sp>
      <p:sp>
        <p:nvSpPr>
          <p:cNvPr id="4" name="Footer Placeholder 3">
            <a:extLst>
              <a:ext uri="{FF2B5EF4-FFF2-40B4-BE49-F238E27FC236}">
                <a16:creationId xmlns:a16="http://schemas.microsoft.com/office/drawing/2014/main" id="{9B750265-3FC5-0339-B950-64D69DCBB5C6}"/>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206F0082-B080-3DC0-2536-C4221CA8A255}"/>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2D80A4C7-A85F-F85C-355E-46256069C8A0}"/>
              </a:ext>
            </a:extLst>
          </p:cNvPr>
          <p:cNvSpPr>
            <a:spLocks noGrp="1"/>
          </p:cNvSpPr>
          <p:nvPr>
            <p:ph type="sldNum" sz="quarter" idx="4"/>
          </p:nvPr>
        </p:nvSpPr>
        <p:spPr/>
        <p:txBody>
          <a:bodyPr/>
          <a:lstStyle/>
          <a:p>
            <a:fld id="{B6F15528-21DE-4FAA-801E-634DDDAF4B2B}" type="slidenum">
              <a:rPr lang="de-DE" smtClean="0"/>
              <a:pPr/>
              <a:t>3</a:t>
            </a:fld>
            <a:endParaRPr lang="de-DE" dirty="0"/>
          </a:p>
        </p:txBody>
      </p:sp>
      <p:sp>
        <p:nvSpPr>
          <p:cNvPr id="7" name="Text Placeholder 6">
            <a:extLst>
              <a:ext uri="{FF2B5EF4-FFF2-40B4-BE49-F238E27FC236}">
                <a16:creationId xmlns:a16="http://schemas.microsoft.com/office/drawing/2014/main" id="{5F0F8765-691C-502B-E752-6D5BCF328E00}"/>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350859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32D97-17CE-0DB2-C7FF-2DC24B256E66}"/>
              </a:ext>
            </a:extLst>
          </p:cNvPr>
          <p:cNvSpPr>
            <a:spLocks noGrp="1"/>
          </p:cNvSpPr>
          <p:nvPr>
            <p:ph type="title"/>
          </p:nvPr>
        </p:nvSpPr>
        <p:spPr>
          <a:xfrm>
            <a:off x="-2340768" y="1166224"/>
            <a:ext cx="7623279" cy="476092"/>
          </a:xfrm>
        </p:spPr>
        <p:txBody>
          <a:bodyPr/>
          <a:lstStyle/>
          <a:p>
            <a:pPr algn="ctr"/>
            <a:r>
              <a:rPr lang="de-DE" b="1" dirty="0"/>
              <a:t>Introduction</a:t>
            </a:r>
            <a:endParaRPr lang="en-US" b="1" dirty="0"/>
          </a:p>
        </p:txBody>
      </p:sp>
      <p:sp>
        <p:nvSpPr>
          <p:cNvPr id="3" name="Text Placeholder 2">
            <a:extLst>
              <a:ext uri="{FF2B5EF4-FFF2-40B4-BE49-F238E27FC236}">
                <a16:creationId xmlns:a16="http://schemas.microsoft.com/office/drawing/2014/main" id="{C56B9C34-9CE1-2639-049B-BD0E788ACAE9}"/>
              </a:ext>
            </a:extLst>
          </p:cNvPr>
          <p:cNvSpPr>
            <a:spLocks noGrp="1"/>
          </p:cNvSpPr>
          <p:nvPr>
            <p:ph type="body" idx="1"/>
          </p:nvPr>
        </p:nvSpPr>
        <p:spPr>
          <a:xfrm>
            <a:off x="564171" y="1772207"/>
            <a:ext cx="8015658" cy="3939540"/>
          </a:xfrm>
        </p:spPr>
        <p:txBody>
          <a:bodyPr/>
          <a:lstStyle/>
          <a:p>
            <a:pPr marL="342900" indent="-342900">
              <a:buFont typeface="Arial" panose="020B0604020202020204" pitchFamily="34" charset="0"/>
              <a:buChar char="•"/>
            </a:pPr>
            <a:r>
              <a:rPr lang="de-DE" sz="1600" dirty="0"/>
              <a:t>Measures taken to reduce food insecurity includes:</a:t>
            </a:r>
          </a:p>
          <a:p>
            <a:pPr marL="342900" indent="-342900">
              <a:buFont typeface="Arial" panose="020B0604020202020204" pitchFamily="34" charset="0"/>
              <a:buChar char="•"/>
            </a:pPr>
            <a:endParaRPr lang="de-DE" sz="1600" dirty="0"/>
          </a:p>
          <a:p>
            <a:r>
              <a:rPr lang="de-DE" sz="1600" dirty="0"/>
              <a:t>	1. Increase food production and distribution (improving food distibution channel and 	reduction of waste.</a:t>
            </a:r>
          </a:p>
          <a:p>
            <a:endParaRPr lang="de-DE" sz="1600" dirty="0"/>
          </a:p>
          <a:p>
            <a:r>
              <a:rPr lang="de-DE" sz="1600" dirty="0"/>
              <a:t>	2. Increase access to food (e.g implementing food assistance programs such as food 	banks, improving transportation infrastructure.</a:t>
            </a:r>
          </a:p>
          <a:p>
            <a:endParaRPr lang="de-DE" sz="1600" dirty="0"/>
          </a:p>
          <a:p>
            <a:r>
              <a:rPr lang="de-DE" sz="1600" dirty="0"/>
              <a:t>	3. Improve income and employment opportunities (providing job training, increasing 	minimum wages</a:t>
            </a:r>
          </a:p>
          <a:p>
            <a:endParaRPr lang="de-DE" sz="1600" dirty="0"/>
          </a:p>
          <a:p>
            <a:r>
              <a:rPr lang="de-DE" sz="1600" dirty="0"/>
              <a:t>	4. Address climate change</a:t>
            </a:r>
          </a:p>
          <a:p>
            <a:endParaRPr lang="de-DE" sz="1600" dirty="0"/>
          </a:p>
          <a:p>
            <a:r>
              <a:rPr lang="de-DE" sz="1600" dirty="0"/>
              <a:t>	5. Improve nutrition education (Helps reduce malnutrition)</a:t>
            </a:r>
          </a:p>
          <a:p>
            <a:endParaRPr lang="de-DE" sz="1600" dirty="0"/>
          </a:p>
          <a:p>
            <a:endParaRPr lang="en-US" sz="1600" dirty="0"/>
          </a:p>
        </p:txBody>
      </p:sp>
      <p:sp>
        <p:nvSpPr>
          <p:cNvPr id="4" name="Footer Placeholder 3">
            <a:extLst>
              <a:ext uri="{FF2B5EF4-FFF2-40B4-BE49-F238E27FC236}">
                <a16:creationId xmlns:a16="http://schemas.microsoft.com/office/drawing/2014/main" id="{A3A832E6-371D-841E-A4B9-0D70FAAE65CF}"/>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6CE0BF11-AE70-65FB-D1D4-B52C1B926746}"/>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8E222213-733C-1F97-C742-D2B34EF8274E}"/>
              </a:ext>
            </a:extLst>
          </p:cNvPr>
          <p:cNvSpPr>
            <a:spLocks noGrp="1"/>
          </p:cNvSpPr>
          <p:nvPr>
            <p:ph type="sldNum" sz="quarter" idx="4"/>
          </p:nvPr>
        </p:nvSpPr>
        <p:spPr/>
        <p:txBody>
          <a:bodyPr/>
          <a:lstStyle/>
          <a:p>
            <a:fld id="{B6F15528-21DE-4FAA-801E-634DDDAF4B2B}" type="slidenum">
              <a:rPr lang="de-DE" smtClean="0"/>
              <a:pPr/>
              <a:t>4</a:t>
            </a:fld>
            <a:endParaRPr lang="de-DE" dirty="0"/>
          </a:p>
        </p:txBody>
      </p:sp>
      <p:sp>
        <p:nvSpPr>
          <p:cNvPr id="7" name="Text Placeholder 6">
            <a:extLst>
              <a:ext uri="{FF2B5EF4-FFF2-40B4-BE49-F238E27FC236}">
                <a16:creationId xmlns:a16="http://schemas.microsoft.com/office/drawing/2014/main" id="{AAABD0BB-AD65-4EAD-B222-0B9C054079BF}"/>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343685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810D-D322-B539-FE5F-AAE3F3B1FCF1}"/>
              </a:ext>
            </a:extLst>
          </p:cNvPr>
          <p:cNvSpPr>
            <a:spLocks noGrp="1"/>
          </p:cNvSpPr>
          <p:nvPr>
            <p:ph type="title"/>
          </p:nvPr>
        </p:nvSpPr>
        <p:spPr>
          <a:xfrm>
            <a:off x="-2340768" y="1141849"/>
            <a:ext cx="7623279" cy="476092"/>
          </a:xfrm>
        </p:spPr>
        <p:txBody>
          <a:bodyPr/>
          <a:lstStyle/>
          <a:p>
            <a:pPr algn="ctr"/>
            <a:r>
              <a:rPr lang="de-DE" b="1" dirty="0"/>
              <a:t>Introduction</a:t>
            </a:r>
            <a:endParaRPr lang="en-US" b="1" dirty="0"/>
          </a:p>
        </p:txBody>
      </p:sp>
      <p:sp>
        <p:nvSpPr>
          <p:cNvPr id="3" name="Text Placeholder 2">
            <a:extLst>
              <a:ext uri="{FF2B5EF4-FFF2-40B4-BE49-F238E27FC236}">
                <a16:creationId xmlns:a16="http://schemas.microsoft.com/office/drawing/2014/main" id="{E10E5187-FAA5-6487-0CB8-ADD5215E9B38}"/>
              </a:ext>
            </a:extLst>
          </p:cNvPr>
          <p:cNvSpPr>
            <a:spLocks noGrp="1"/>
          </p:cNvSpPr>
          <p:nvPr>
            <p:ph type="body" idx="1"/>
          </p:nvPr>
        </p:nvSpPr>
        <p:spPr>
          <a:xfrm>
            <a:off x="218598" y="1794440"/>
            <a:ext cx="8385849" cy="4555093"/>
          </a:xfrm>
        </p:spPr>
        <p:txBody>
          <a:bodyPr/>
          <a:lstStyle/>
          <a:p>
            <a:r>
              <a:rPr lang="de-DE" dirty="0"/>
              <a:t>	</a:t>
            </a:r>
            <a:r>
              <a:rPr lang="de-DE" sz="1600" dirty="0"/>
              <a:t>6. Address conflict and displacement.</a:t>
            </a:r>
          </a:p>
          <a:p>
            <a:endParaRPr lang="de-DE" sz="1600" dirty="0"/>
          </a:p>
          <a:p>
            <a:r>
              <a:rPr lang="de-DE" sz="1600" dirty="0"/>
              <a:t>	7. Enhance Social safety nets (Cash transfers, Public work program, microfinance e.t.c)</a:t>
            </a:r>
          </a:p>
          <a:p>
            <a:endParaRPr lang="de-DE" sz="1600" dirty="0"/>
          </a:p>
          <a:p>
            <a:pPr marL="285750" indent="-285750">
              <a:buFont typeface="Arial" panose="020B0604020202020204" pitchFamily="34" charset="0"/>
              <a:buChar char="•"/>
            </a:pPr>
            <a:r>
              <a:rPr lang="en-US" sz="1600" b="1" dirty="0"/>
              <a:t>Social protection simply refers to as a set of state-implemented measures or non-state measures (NGO’s) that;</a:t>
            </a:r>
          </a:p>
          <a:p>
            <a:pPr marL="285750" indent="-285750">
              <a:buFont typeface="Arial" panose="020B0604020202020204" pitchFamily="34" charset="0"/>
              <a:buChar char="•"/>
            </a:pPr>
            <a:endParaRPr lang="en-US" sz="1600" b="1" dirty="0"/>
          </a:p>
          <a:p>
            <a:r>
              <a:rPr lang="en-US" sz="1600" b="1" dirty="0"/>
              <a:t>	</a:t>
            </a:r>
            <a:r>
              <a:rPr lang="en-US" sz="1600" dirty="0"/>
              <a:t>1. Support individuals and families facing vulnerabilities throughout their lifecycle.</a:t>
            </a:r>
          </a:p>
          <a:p>
            <a:r>
              <a:rPr lang="en-US" sz="1600" b="1" dirty="0"/>
              <a:t>	</a:t>
            </a:r>
          </a:p>
          <a:p>
            <a:r>
              <a:rPr lang="en-US" sz="1600" b="1" dirty="0"/>
              <a:t>	</a:t>
            </a:r>
            <a:r>
              <a:rPr lang="en-US" sz="1600" dirty="0"/>
              <a:t>2. Aid people in becoming resilient to shocks and crises.</a:t>
            </a:r>
          </a:p>
          <a:p>
            <a:endParaRPr lang="en-US" sz="1600" b="1" dirty="0"/>
          </a:p>
          <a:p>
            <a:r>
              <a:rPr lang="en-US" sz="1600" b="1" dirty="0"/>
              <a:t>	</a:t>
            </a:r>
            <a:r>
              <a:rPr lang="en-US" sz="1600" dirty="0"/>
              <a:t>3. Favor social inclusion and support families in poverty in building human and social 	capital through income.</a:t>
            </a:r>
          </a:p>
          <a:p>
            <a:endParaRPr lang="en-US" sz="1600" b="1" dirty="0"/>
          </a:p>
          <a:p>
            <a:r>
              <a:rPr lang="en-US" sz="1600" b="1" dirty="0"/>
              <a:t>	</a:t>
            </a:r>
            <a:r>
              <a:rPr lang="en-US" sz="1600" dirty="0"/>
              <a:t>4. Support children, elderly, disabled and mostly families with low-income.</a:t>
            </a:r>
          </a:p>
          <a:p>
            <a:endParaRPr lang="en-US" sz="1600" b="1" dirty="0"/>
          </a:p>
          <a:p>
            <a:r>
              <a:rPr lang="en-US" sz="1600" b="1" dirty="0"/>
              <a:t>						</a:t>
            </a:r>
            <a:r>
              <a:rPr lang="en-US" sz="1600" dirty="0"/>
              <a:t>(Cirillo &amp; Tebaldi, 2016).</a:t>
            </a:r>
            <a:endParaRPr lang="en-US" sz="1600" b="1" dirty="0"/>
          </a:p>
          <a:p>
            <a:endParaRPr lang="en-US" dirty="0"/>
          </a:p>
        </p:txBody>
      </p:sp>
      <p:sp>
        <p:nvSpPr>
          <p:cNvPr id="4" name="Footer Placeholder 3">
            <a:extLst>
              <a:ext uri="{FF2B5EF4-FFF2-40B4-BE49-F238E27FC236}">
                <a16:creationId xmlns:a16="http://schemas.microsoft.com/office/drawing/2014/main" id="{5DCC5CE8-3DC4-AB53-AD45-08E889B4C495}"/>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399DCE54-0697-F520-3639-3F361A657B53}"/>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A49E1EF5-F9FA-3EB5-D2DE-704173388E6C}"/>
              </a:ext>
            </a:extLst>
          </p:cNvPr>
          <p:cNvSpPr>
            <a:spLocks noGrp="1"/>
          </p:cNvSpPr>
          <p:nvPr>
            <p:ph type="sldNum" sz="quarter" idx="4"/>
          </p:nvPr>
        </p:nvSpPr>
        <p:spPr/>
        <p:txBody>
          <a:bodyPr/>
          <a:lstStyle/>
          <a:p>
            <a:fld id="{B6F15528-21DE-4FAA-801E-634DDDAF4B2B}" type="slidenum">
              <a:rPr lang="de-DE" smtClean="0"/>
              <a:pPr/>
              <a:t>5</a:t>
            </a:fld>
            <a:endParaRPr lang="de-DE" dirty="0"/>
          </a:p>
        </p:txBody>
      </p:sp>
      <p:sp>
        <p:nvSpPr>
          <p:cNvPr id="7" name="Text Placeholder 6">
            <a:extLst>
              <a:ext uri="{FF2B5EF4-FFF2-40B4-BE49-F238E27FC236}">
                <a16:creationId xmlns:a16="http://schemas.microsoft.com/office/drawing/2014/main" id="{129E4235-3F0E-EDDD-217D-0D1744E68251}"/>
              </a:ext>
            </a:extLst>
          </p:cNvPr>
          <p:cNvSpPr>
            <a:spLocks noGrp="1"/>
          </p:cNvSpPr>
          <p:nvPr>
            <p:ph type="body" sz="quarter" idx="12"/>
          </p:nvPr>
        </p:nvSpPr>
        <p:spPr/>
        <p:txBody>
          <a:bodyPr/>
          <a:lstStyle/>
          <a:p>
            <a:r>
              <a:rPr lang="de-DE" dirty="0"/>
              <a:t>Faculty of Agriculture</a:t>
            </a:r>
            <a:endParaRPr lang="en-US" dirty="0"/>
          </a:p>
        </p:txBody>
      </p:sp>
      <p:sp>
        <p:nvSpPr>
          <p:cNvPr id="8" name="Freeform: Shape 7">
            <a:extLst>
              <a:ext uri="{FF2B5EF4-FFF2-40B4-BE49-F238E27FC236}">
                <a16:creationId xmlns:a16="http://schemas.microsoft.com/office/drawing/2014/main" id="{6095D3C1-EC67-77C3-686E-BFECF1A96B7E}"/>
              </a:ext>
            </a:extLst>
          </p:cNvPr>
          <p:cNvSpPr/>
          <p:nvPr/>
        </p:nvSpPr>
        <p:spPr>
          <a:xfrm>
            <a:off x="95901" y="2232827"/>
            <a:ext cx="8631242" cy="476093"/>
          </a:xfrm>
          <a:custGeom>
            <a:avLst/>
            <a:gdLst>
              <a:gd name="connsiteX0" fmla="*/ 955052 w 8631242"/>
              <a:gd name="connsiteY0" fmla="*/ 125797 h 750467"/>
              <a:gd name="connsiteX1" fmla="*/ 7887697 w 8631242"/>
              <a:gd name="connsiteY1" fmla="*/ 41821 h 750467"/>
              <a:gd name="connsiteX2" fmla="*/ 7635771 w 8631242"/>
              <a:gd name="connsiteY2" fmla="*/ 657642 h 750467"/>
              <a:gd name="connsiteX3" fmla="*/ 777771 w 8631242"/>
              <a:gd name="connsiteY3" fmla="*/ 694964 h 750467"/>
              <a:gd name="connsiteX4" fmla="*/ 955052 w 8631242"/>
              <a:gd name="connsiteY4" fmla="*/ 125797 h 75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1242" h="750467">
                <a:moveTo>
                  <a:pt x="955052" y="125797"/>
                </a:moveTo>
                <a:cubicBezTo>
                  <a:pt x="2140040" y="16940"/>
                  <a:pt x="6774244" y="-46820"/>
                  <a:pt x="7887697" y="41821"/>
                </a:cubicBezTo>
                <a:cubicBezTo>
                  <a:pt x="9001150" y="130462"/>
                  <a:pt x="8820759" y="548785"/>
                  <a:pt x="7635771" y="657642"/>
                </a:cubicBezTo>
                <a:cubicBezTo>
                  <a:pt x="6450783" y="766499"/>
                  <a:pt x="1894334" y="780495"/>
                  <a:pt x="777771" y="694964"/>
                </a:cubicBezTo>
                <a:cubicBezTo>
                  <a:pt x="-338792" y="609433"/>
                  <a:pt x="-229936" y="234654"/>
                  <a:pt x="955052" y="125797"/>
                </a:cubicBezTo>
                <a:close/>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8990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77A2-E515-6727-3F0D-2221F85E68C3}"/>
              </a:ext>
            </a:extLst>
          </p:cNvPr>
          <p:cNvSpPr>
            <a:spLocks noGrp="1"/>
          </p:cNvSpPr>
          <p:nvPr>
            <p:ph type="title"/>
          </p:nvPr>
        </p:nvSpPr>
        <p:spPr>
          <a:xfrm>
            <a:off x="-2412776" y="1070351"/>
            <a:ext cx="7623279" cy="476092"/>
          </a:xfrm>
        </p:spPr>
        <p:txBody>
          <a:bodyPr/>
          <a:lstStyle/>
          <a:p>
            <a:pPr algn="ctr"/>
            <a:r>
              <a:rPr lang="de-DE" b="1" dirty="0"/>
              <a:t>Introduction</a:t>
            </a:r>
            <a:endParaRPr lang="en-US" b="1" dirty="0"/>
          </a:p>
        </p:txBody>
      </p:sp>
      <p:sp>
        <p:nvSpPr>
          <p:cNvPr id="3" name="Text Placeholder 2">
            <a:extLst>
              <a:ext uri="{FF2B5EF4-FFF2-40B4-BE49-F238E27FC236}">
                <a16:creationId xmlns:a16="http://schemas.microsoft.com/office/drawing/2014/main" id="{F7FF474D-0DBF-CCDB-698B-6CF9E0D4669A}"/>
              </a:ext>
            </a:extLst>
          </p:cNvPr>
          <p:cNvSpPr>
            <a:spLocks noGrp="1"/>
          </p:cNvSpPr>
          <p:nvPr>
            <p:ph type="body" idx="1"/>
          </p:nvPr>
        </p:nvSpPr>
        <p:spPr>
          <a:xfrm>
            <a:off x="505937" y="1546443"/>
            <a:ext cx="7816533" cy="5386090"/>
          </a:xfrm>
        </p:spPr>
        <p:txBody>
          <a:bodyPr/>
          <a:lstStyle/>
          <a:p>
            <a:r>
              <a:rPr lang="de-DE" sz="1600" b="1" dirty="0"/>
              <a:t>History of Social Protection</a:t>
            </a:r>
          </a:p>
          <a:p>
            <a:pPr marL="342900" indent="-342900">
              <a:buFont typeface="Arial" panose="020B0604020202020204" pitchFamily="34" charset="0"/>
              <a:buChar char="•"/>
            </a:pPr>
            <a:r>
              <a:rPr lang="de-DE" sz="1600" dirty="0"/>
              <a:t>The history of social protection dates back to 19th century, when governments began to implement social welfare programs to address poverty and inequality.</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Approximately 2.5 billion people get some form of social assistance worldwide today (Worldbank, 2018)</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Types of social protection programs includes;</a:t>
            </a:r>
          </a:p>
          <a:p>
            <a:pPr marL="342900" indent="-342900">
              <a:buFont typeface="Arial" panose="020B0604020202020204" pitchFamily="34" charset="0"/>
              <a:buChar char="•"/>
            </a:pPr>
            <a:endParaRPr lang="de-DE" sz="1600" dirty="0"/>
          </a:p>
          <a:p>
            <a:pPr lvl="1"/>
            <a:r>
              <a:rPr lang="de-DE" sz="1400" dirty="0"/>
              <a:t>	</a:t>
            </a:r>
            <a:r>
              <a:rPr lang="de-DE" sz="1600" dirty="0">
                <a:solidFill>
                  <a:schemeClr val="accent6"/>
                </a:solidFill>
              </a:rPr>
              <a:t>1. Cash tranfer programs (e.g Brazil, Malawi and Mexico)</a:t>
            </a:r>
          </a:p>
          <a:p>
            <a:pPr lvl="1"/>
            <a:endParaRPr lang="de-DE" sz="1600" dirty="0">
              <a:solidFill>
                <a:schemeClr val="accent6"/>
              </a:solidFill>
            </a:endParaRPr>
          </a:p>
          <a:p>
            <a:pPr lvl="1"/>
            <a:r>
              <a:rPr lang="de-DE" sz="1600" dirty="0">
                <a:solidFill>
                  <a:schemeClr val="accent6"/>
                </a:solidFill>
              </a:rPr>
              <a:t>	2. Social insurance programs (e.g social security in the US, NHIS in Ghana, NHIS in 	Nigeria).</a:t>
            </a:r>
          </a:p>
          <a:p>
            <a:pPr lvl="1"/>
            <a:endParaRPr lang="de-DE" sz="1600" dirty="0">
              <a:solidFill>
                <a:schemeClr val="accent6"/>
              </a:solidFill>
            </a:endParaRPr>
          </a:p>
          <a:p>
            <a:pPr lvl="1"/>
            <a:r>
              <a:rPr lang="de-DE" sz="1600" dirty="0">
                <a:solidFill>
                  <a:schemeClr val="accent6"/>
                </a:solidFill>
              </a:rPr>
              <a:t>	3. Food assistance programs (e.g. Suplemental Nutrition Assistance Program In US, 	Public Distribution system (PDS) in India).</a:t>
            </a:r>
          </a:p>
          <a:p>
            <a:pPr lvl="1"/>
            <a:endParaRPr lang="de-DE" sz="1600" dirty="0">
              <a:solidFill>
                <a:schemeClr val="accent6"/>
              </a:solidFill>
            </a:endParaRPr>
          </a:p>
          <a:p>
            <a:pPr lvl="1"/>
            <a:r>
              <a:rPr lang="de-DE" sz="1600" dirty="0">
                <a:solidFill>
                  <a:schemeClr val="accent6"/>
                </a:solidFill>
              </a:rPr>
              <a:t>	4. Public work programs (e.g MASAF in Malawi, NREGS in India and SIF in Jamaica)</a:t>
            </a:r>
          </a:p>
          <a:p>
            <a:pPr lvl="1"/>
            <a:endParaRPr lang="de-DE" sz="1600" dirty="0">
              <a:solidFill>
                <a:schemeClr val="accent6"/>
              </a:solidFill>
            </a:endParaRPr>
          </a:p>
          <a:p>
            <a:pPr lvl="1"/>
            <a:r>
              <a:rPr lang="de-DE" sz="1600" dirty="0">
                <a:solidFill>
                  <a:schemeClr val="accent6"/>
                </a:solidFill>
              </a:rPr>
              <a:t>	5. Conditional cash transfer programs (Colombia, Mexico and Malawi)</a:t>
            </a:r>
            <a:endParaRPr lang="de-DE" sz="1600" dirty="0"/>
          </a:p>
          <a:p>
            <a:pPr marL="342900" indent="-342900">
              <a:buFont typeface="Arial" panose="020B0604020202020204" pitchFamily="34" charset="0"/>
              <a:buChar char="•"/>
            </a:pPr>
            <a:endParaRPr lang="en-US" sz="1600" dirty="0"/>
          </a:p>
          <a:p>
            <a:pPr lvl="2"/>
            <a:r>
              <a:rPr lang="de-DE" sz="1400" dirty="0"/>
              <a:t>	</a:t>
            </a:r>
          </a:p>
        </p:txBody>
      </p:sp>
      <p:sp>
        <p:nvSpPr>
          <p:cNvPr id="4" name="Footer Placeholder 3">
            <a:extLst>
              <a:ext uri="{FF2B5EF4-FFF2-40B4-BE49-F238E27FC236}">
                <a16:creationId xmlns:a16="http://schemas.microsoft.com/office/drawing/2014/main" id="{45C2E026-3C92-40BC-0401-AD4D4DB09BC9}"/>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97B47250-02B2-6728-2381-8F0535FB7B76}"/>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651DEFF8-7B88-D2CB-DF90-D3527F4D837A}"/>
              </a:ext>
            </a:extLst>
          </p:cNvPr>
          <p:cNvSpPr>
            <a:spLocks noGrp="1"/>
          </p:cNvSpPr>
          <p:nvPr>
            <p:ph type="sldNum" sz="quarter" idx="4"/>
          </p:nvPr>
        </p:nvSpPr>
        <p:spPr/>
        <p:txBody>
          <a:bodyPr/>
          <a:lstStyle/>
          <a:p>
            <a:fld id="{B6F15528-21DE-4FAA-801E-634DDDAF4B2B}" type="slidenum">
              <a:rPr lang="de-DE" smtClean="0"/>
              <a:pPr/>
              <a:t>6</a:t>
            </a:fld>
            <a:endParaRPr lang="de-DE" dirty="0"/>
          </a:p>
        </p:txBody>
      </p:sp>
      <p:sp>
        <p:nvSpPr>
          <p:cNvPr id="7" name="Text Placeholder 6">
            <a:extLst>
              <a:ext uri="{FF2B5EF4-FFF2-40B4-BE49-F238E27FC236}">
                <a16:creationId xmlns:a16="http://schemas.microsoft.com/office/drawing/2014/main" id="{894FAD17-6CA6-87E6-802E-BC655E49446A}"/>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307684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DD73-1BE2-826C-1F84-B283F736B35F}"/>
              </a:ext>
            </a:extLst>
          </p:cNvPr>
          <p:cNvSpPr>
            <a:spLocks noGrp="1"/>
          </p:cNvSpPr>
          <p:nvPr>
            <p:ph type="title"/>
          </p:nvPr>
        </p:nvSpPr>
        <p:spPr>
          <a:xfrm>
            <a:off x="-2561483" y="1268760"/>
            <a:ext cx="7623279" cy="476092"/>
          </a:xfrm>
        </p:spPr>
        <p:txBody>
          <a:bodyPr/>
          <a:lstStyle/>
          <a:p>
            <a:pPr algn="ctr"/>
            <a:r>
              <a:rPr lang="de-DE" b="1" dirty="0"/>
              <a:t>Introduction</a:t>
            </a:r>
            <a:endParaRPr lang="en-US" b="1" dirty="0"/>
          </a:p>
        </p:txBody>
      </p:sp>
      <p:sp>
        <p:nvSpPr>
          <p:cNvPr id="3" name="Text Placeholder 2">
            <a:extLst>
              <a:ext uri="{FF2B5EF4-FFF2-40B4-BE49-F238E27FC236}">
                <a16:creationId xmlns:a16="http://schemas.microsoft.com/office/drawing/2014/main" id="{CCE40B63-2B2E-1EF5-9154-D23F55ABF5E1}"/>
              </a:ext>
            </a:extLst>
          </p:cNvPr>
          <p:cNvSpPr>
            <a:spLocks noGrp="1"/>
          </p:cNvSpPr>
          <p:nvPr>
            <p:ph type="body" idx="1"/>
          </p:nvPr>
        </p:nvSpPr>
        <p:spPr>
          <a:xfrm>
            <a:off x="218598" y="2102866"/>
            <a:ext cx="8586075" cy="3447098"/>
          </a:xfrm>
        </p:spPr>
        <p:txBody>
          <a:bodyPr/>
          <a:lstStyle/>
          <a:p>
            <a:r>
              <a:rPr lang="de-DE" sz="1600" b="1" dirty="0"/>
              <a:t>Research Aim</a:t>
            </a:r>
          </a:p>
          <a:p>
            <a:r>
              <a:rPr lang="de-DE" sz="1600" dirty="0"/>
              <a:t>The study intends to shed more light on the impact social protection measures has in alleviating food insecurity in the Malawi.</a:t>
            </a:r>
          </a:p>
          <a:p>
            <a:endParaRPr lang="de-DE" sz="1600" dirty="0"/>
          </a:p>
          <a:p>
            <a:r>
              <a:rPr lang="de-DE" sz="1600" b="1" dirty="0"/>
              <a:t>Research Gap</a:t>
            </a:r>
          </a:p>
          <a:p>
            <a:r>
              <a:rPr lang="de-DE" sz="1600" dirty="0"/>
              <a:t>Very few studies have been carried out on social protection programs in Malawi.</a:t>
            </a:r>
          </a:p>
          <a:p>
            <a:endParaRPr lang="de-DE" sz="1600" dirty="0"/>
          </a:p>
          <a:p>
            <a:r>
              <a:rPr lang="en-US" sz="1600" b="1" dirty="0"/>
              <a:t>Research Objectives;</a:t>
            </a:r>
          </a:p>
          <a:p>
            <a:endParaRPr lang="en-US" sz="1600" b="1" dirty="0"/>
          </a:p>
          <a:p>
            <a:pPr marL="342900" indent="-342900">
              <a:buAutoNum type="arabicPeriod"/>
            </a:pPr>
            <a:r>
              <a:rPr lang="en-US" sz="1600" dirty="0"/>
              <a:t>Identifying the socio-economic characteristics of the people living in the study area.</a:t>
            </a:r>
          </a:p>
          <a:p>
            <a:pPr marL="342900" indent="-342900">
              <a:buAutoNum type="arabicPeriod"/>
            </a:pPr>
            <a:endParaRPr lang="en-US" sz="1600" dirty="0"/>
          </a:p>
          <a:p>
            <a:pPr marL="342900" indent="-342900">
              <a:buAutoNum type="arabicPeriod"/>
            </a:pPr>
            <a:r>
              <a:rPr lang="en-US" sz="1600" dirty="0"/>
              <a:t>Identifying the relationship between social protection and food security &amp;</a:t>
            </a:r>
          </a:p>
          <a:p>
            <a:pPr marL="342900" indent="-342900">
              <a:buAutoNum type="arabicPeriod"/>
            </a:pPr>
            <a:endParaRPr lang="en-US" sz="1600" dirty="0"/>
          </a:p>
          <a:p>
            <a:pPr marL="342900" indent="-342900">
              <a:buAutoNum type="arabicPeriod"/>
            </a:pPr>
            <a:r>
              <a:rPr lang="en-US" sz="1600" dirty="0"/>
              <a:t>Identifying other factors that influence food security in the study area.</a:t>
            </a:r>
            <a:endParaRPr lang="de-DE" sz="1600" dirty="0"/>
          </a:p>
        </p:txBody>
      </p:sp>
      <p:sp>
        <p:nvSpPr>
          <p:cNvPr id="4" name="Footer Placeholder 3">
            <a:extLst>
              <a:ext uri="{FF2B5EF4-FFF2-40B4-BE49-F238E27FC236}">
                <a16:creationId xmlns:a16="http://schemas.microsoft.com/office/drawing/2014/main" id="{8B523324-C28B-BDEF-65E3-8E5CB6C1B95C}"/>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48822963-0DC6-176E-CDBC-3498B1EC5737}"/>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34379393-BB58-12EA-A74F-19660A7B90BD}"/>
              </a:ext>
            </a:extLst>
          </p:cNvPr>
          <p:cNvSpPr>
            <a:spLocks noGrp="1"/>
          </p:cNvSpPr>
          <p:nvPr>
            <p:ph type="sldNum" sz="quarter" idx="4"/>
          </p:nvPr>
        </p:nvSpPr>
        <p:spPr/>
        <p:txBody>
          <a:bodyPr/>
          <a:lstStyle/>
          <a:p>
            <a:fld id="{B6F15528-21DE-4FAA-801E-634DDDAF4B2B}" type="slidenum">
              <a:rPr lang="de-DE" smtClean="0"/>
              <a:pPr/>
              <a:t>7</a:t>
            </a:fld>
            <a:endParaRPr lang="de-DE" dirty="0"/>
          </a:p>
        </p:txBody>
      </p:sp>
      <p:sp>
        <p:nvSpPr>
          <p:cNvPr id="7" name="Text Placeholder 6">
            <a:extLst>
              <a:ext uri="{FF2B5EF4-FFF2-40B4-BE49-F238E27FC236}">
                <a16:creationId xmlns:a16="http://schemas.microsoft.com/office/drawing/2014/main" id="{A6130744-2CF1-BB0A-F174-240AD27538D3}"/>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262788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0B4BF-60A4-A652-7D40-55C16630684E}"/>
              </a:ext>
            </a:extLst>
          </p:cNvPr>
          <p:cNvSpPr>
            <a:spLocks noGrp="1"/>
          </p:cNvSpPr>
          <p:nvPr>
            <p:ph type="title"/>
          </p:nvPr>
        </p:nvSpPr>
        <p:spPr>
          <a:xfrm>
            <a:off x="-1404664" y="1196752"/>
            <a:ext cx="7623279" cy="476092"/>
          </a:xfrm>
        </p:spPr>
        <p:txBody>
          <a:bodyPr/>
          <a:lstStyle/>
          <a:p>
            <a:pPr algn="ctr"/>
            <a:r>
              <a:rPr lang="de-DE" b="1" dirty="0"/>
              <a:t>Materials and Methodology</a:t>
            </a:r>
            <a:endParaRPr lang="en-US" b="1" dirty="0"/>
          </a:p>
        </p:txBody>
      </p:sp>
      <p:sp>
        <p:nvSpPr>
          <p:cNvPr id="3" name="Text Placeholder 2">
            <a:extLst>
              <a:ext uri="{FF2B5EF4-FFF2-40B4-BE49-F238E27FC236}">
                <a16:creationId xmlns:a16="http://schemas.microsoft.com/office/drawing/2014/main" id="{456B6604-990C-41CF-5861-2B43FB3586D6}"/>
              </a:ext>
            </a:extLst>
          </p:cNvPr>
          <p:cNvSpPr>
            <a:spLocks noGrp="1"/>
          </p:cNvSpPr>
          <p:nvPr>
            <p:ph type="body" idx="1"/>
          </p:nvPr>
        </p:nvSpPr>
        <p:spPr>
          <a:xfrm>
            <a:off x="467543" y="1794439"/>
            <a:ext cx="8337129" cy="5693866"/>
          </a:xfrm>
        </p:spPr>
        <p:txBody>
          <a:bodyPr/>
          <a:lstStyle/>
          <a:p>
            <a:r>
              <a:rPr lang="de-DE" b="1" dirty="0"/>
              <a:t>Study Area description</a:t>
            </a:r>
          </a:p>
          <a:p>
            <a:pPr marL="285750" indent="-285750">
              <a:buFont typeface="Arial" panose="020B0604020202020204" pitchFamily="34" charset="0"/>
              <a:buChar char="•"/>
            </a:pPr>
            <a:r>
              <a:rPr lang="de-DE" sz="1600" dirty="0"/>
              <a:t>Malawi is Located in the Southeastern part of Africa, bordered by Mozambique, Zambia and Tanzania.</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Malawi is a landlocked country which 80% of its workforce are engaged in Agriculture.</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Malawi remains one of the poorest countries in the world  and its divided into North, Central and Southern region.</a:t>
            </a:r>
          </a:p>
          <a:p>
            <a:pPr lvl="4"/>
            <a:r>
              <a:rPr lang="de-DE" sz="1200" dirty="0"/>
              <a:t>						</a:t>
            </a:r>
            <a:r>
              <a:rPr lang="de-DE" sz="1600" dirty="0">
                <a:solidFill>
                  <a:schemeClr val="accent6"/>
                </a:solidFill>
              </a:rPr>
              <a:t>(World Bank, 2022)</a:t>
            </a:r>
          </a:p>
          <a:p>
            <a:pPr lvl="4"/>
            <a:r>
              <a:rPr lang="de-DE" sz="1200" dirty="0"/>
              <a:t>         </a:t>
            </a:r>
          </a:p>
          <a:p>
            <a:pPr lvl="4"/>
            <a:endParaRPr lang="de-DE" sz="1200" dirty="0"/>
          </a:p>
          <a:p>
            <a:r>
              <a:rPr lang="de-DE" sz="1800" dirty="0"/>
              <a:t>Data</a:t>
            </a:r>
          </a:p>
          <a:p>
            <a:pPr marL="285750" indent="-285750">
              <a:buFont typeface="Arial" panose="020B0604020202020204" pitchFamily="34" charset="0"/>
              <a:buChar char="•"/>
            </a:pPr>
            <a:r>
              <a:rPr lang="de-DE" sz="1600" dirty="0"/>
              <a:t>This paper uses data from World Bank‘s fifth household-integrated survey in Malawi collected in 2019-2020.</a:t>
            </a: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Data was cleaned and analysis was ran on 11,427 homes.</a:t>
            </a:r>
          </a:p>
          <a:p>
            <a:endParaRPr lang="de-DE" sz="1600" dirty="0"/>
          </a:p>
          <a:p>
            <a:endParaRPr lang="de-DE" dirty="0">
              <a:solidFill>
                <a:schemeClr val="tx2"/>
              </a:solidFill>
            </a:endParaRPr>
          </a:p>
          <a:p>
            <a:endParaRPr lang="en-US" sz="1600" b="1" dirty="0"/>
          </a:p>
          <a:p>
            <a:endParaRPr lang="en-US" sz="1600" b="1" dirty="0"/>
          </a:p>
          <a:p>
            <a:endParaRPr lang="en-US" sz="1600" b="1" dirty="0"/>
          </a:p>
          <a:p>
            <a:endParaRPr lang="en-US" sz="1600" b="1" dirty="0"/>
          </a:p>
          <a:p>
            <a:endParaRPr lang="en-US" sz="1600" b="1" dirty="0"/>
          </a:p>
        </p:txBody>
      </p:sp>
      <p:sp>
        <p:nvSpPr>
          <p:cNvPr id="4" name="Footer Placeholder 3">
            <a:extLst>
              <a:ext uri="{FF2B5EF4-FFF2-40B4-BE49-F238E27FC236}">
                <a16:creationId xmlns:a16="http://schemas.microsoft.com/office/drawing/2014/main" id="{DCEB9B1C-A503-ECAD-C31D-5146FF00A88B}"/>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4883C42C-D01F-6878-D013-16F44B8A7756}"/>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D8759C15-14FA-F42F-1661-193F77420D69}"/>
              </a:ext>
            </a:extLst>
          </p:cNvPr>
          <p:cNvSpPr>
            <a:spLocks noGrp="1"/>
          </p:cNvSpPr>
          <p:nvPr>
            <p:ph type="sldNum" sz="quarter" idx="4"/>
          </p:nvPr>
        </p:nvSpPr>
        <p:spPr/>
        <p:txBody>
          <a:bodyPr/>
          <a:lstStyle/>
          <a:p>
            <a:fld id="{B6F15528-21DE-4FAA-801E-634DDDAF4B2B}" type="slidenum">
              <a:rPr lang="de-DE" smtClean="0"/>
              <a:pPr/>
              <a:t>8</a:t>
            </a:fld>
            <a:endParaRPr lang="de-DE" dirty="0"/>
          </a:p>
        </p:txBody>
      </p:sp>
      <p:sp>
        <p:nvSpPr>
          <p:cNvPr id="7" name="Text Placeholder 6">
            <a:extLst>
              <a:ext uri="{FF2B5EF4-FFF2-40B4-BE49-F238E27FC236}">
                <a16:creationId xmlns:a16="http://schemas.microsoft.com/office/drawing/2014/main" id="{3F6EC23E-FBF2-F5CA-510B-330678553650}"/>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768211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5E86-1FC3-BBEB-0619-0184F3B596C9}"/>
              </a:ext>
            </a:extLst>
          </p:cNvPr>
          <p:cNvSpPr>
            <a:spLocks noGrp="1"/>
          </p:cNvSpPr>
          <p:nvPr>
            <p:ph type="title"/>
          </p:nvPr>
        </p:nvSpPr>
        <p:spPr>
          <a:xfrm>
            <a:off x="107504" y="1124744"/>
            <a:ext cx="7623279" cy="476092"/>
          </a:xfrm>
        </p:spPr>
        <p:txBody>
          <a:bodyPr/>
          <a:lstStyle/>
          <a:p>
            <a:r>
              <a:rPr lang="de-DE" b="1" dirty="0"/>
              <a:t>Materials and Methodology</a:t>
            </a:r>
            <a:endParaRPr lang="en-US" b="1" dirty="0"/>
          </a:p>
        </p:txBody>
      </p:sp>
      <p:sp>
        <p:nvSpPr>
          <p:cNvPr id="3" name="Text Placeholder 2">
            <a:extLst>
              <a:ext uri="{FF2B5EF4-FFF2-40B4-BE49-F238E27FC236}">
                <a16:creationId xmlns:a16="http://schemas.microsoft.com/office/drawing/2014/main" id="{B4306CFD-F5A8-1527-2DAD-53A4FBE707ED}"/>
              </a:ext>
            </a:extLst>
          </p:cNvPr>
          <p:cNvSpPr>
            <a:spLocks noGrp="1"/>
          </p:cNvSpPr>
          <p:nvPr>
            <p:ph type="body" idx="1"/>
          </p:nvPr>
        </p:nvSpPr>
        <p:spPr>
          <a:xfrm>
            <a:off x="224076" y="1794439"/>
            <a:ext cx="8745889" cy="4678204"/>
          </a:xfrm>
        </p:spPr>
        <p:txBody>
          <a:bodyPr/>
          <a:lstStyle/>
          <a:p>
            <a:r>
              <a:rPr lang="de-DE" b="1" dirty="0"/>
              <a:t>Model and Method</a:t>
            </a:r>
          </a:p>
          <a:p>
            <a:pPr marL="342900" indent="-342900">
              <a:buFont typeface="Arial" panose="020B0604020202020204" pitchFamily="34" charset="0"/>
              <a:buChar char="•"/>
            </a:pPr>
            <a:r>
              <a:rPr lang="en-US" sz="1600" dirty="0"/>
              <a:t>Because of the kind of data available to us, we adopted the World Food Program (WFP), which uses the food consumption score (FCS) approach for our research. </a:t>
            </a:r>
          </a:p>
          <a:p>
            <a:pPr marL="342900" indent="-342900">
              <a:buFont typeface="Arial" panose="020B0604020202020204" pitchFamily="34" charset="0"/>
              <a:buChar char="•"/>
            </a:pPr>
            <a:endParaRPr lang="en-US" sz="1600" dirty="0"/>
          </a:p>
          <a:p>
            <a:pPr marL="342900" indent="-342900">
              <a:buFont typeface="Arial" panose="020B0604020202020204" pitchFamily="34" charset="0"/>
              <a:buChar char="•"/>
            </a:pPr>
            <a:r>
              <a:rPr lang="de-DE" sz="1600" dirty="0"/>
              <a:t>This metric is a composite score that considers the variety of foods consumed, the frequency with which certain foods are consumed, and the relative nutritional significance of specific food groups in the diets of individual households. </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The Food consumption score uses a 7-day recall period. </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Associated weights of specific types of foods like cassava, nuts, potatoes etc are added up and matched up against a specific threshold set by the WFP to determine families that are food secured or not.</a:t>
            </a:r>
          </a:p>
          <a:p>
            <a:pPr marL="342900" indent="-342900">
              <a:buFont typeface="Arial" panose="020B0604020202020204" pitchFamily="34" charset="0"/>
              <a:buChar char="•"/>
            </a:pPr>
            <a:endParaRPr lang="de-DE" sz="1600" dirty="0"/>
          </a:p>
          <a:p>
            <a:pPr marL="342900" indent="-342900">
              <a:buFont typeface="Arial" panose="020B0604020202020204" pitchFamily="34" charset="0"/>
              <a:buChar char="•"/>
            </a:pPr>
            <a:r>
              <a:rPr lang="de-DE" sz="1600" dirty="0"/>
              <a:t>A dummy variable standing as proxy was employed to differenciate the food secured and the food-insecure households.</a:t>
            </a:r>
          </a:p>
          <a:p>
            <a:pPr marL="342900" indent="-342900">
              <a:buFont typeface="Arial" panose="020B0604020202020204" pitchFamily="34" charset="0"/>
              <a:buChar char="•"/>
            </a:pPr>
            <a:endParaRPr lang="de-DE" sz="1600" dirty="0">
              <a:solidFill>
                <a:schemeClr val="tx1"/>
              </a:solidFill>
            </a:endParaRPr>
          </a:p>
          <a:p>
            <a:pPr marL="656931" lvl="1" indent="-342900">
              <a:buFont typeface="Arial" panose="020B0604020202020204" pitchFamily="34" charset="0"/>
              <a:buChar char="•"/>
            </a:pPr>
            <a:r>
              <a:rPr lang="de-DE" sz="1400" dirty="0">
                <a:solidFill>
                  <a:schemeClr val="tx1"/>
                </a:solidFill>
              </a:rPr>
              <a:t>Food status = 1; if food consumption score is &gt; cut off          (1 = Food secure, 0 = Food insecure)</a:t>
            </a:r>
          </a:p>
          <a:p>
            <a:pPr lvl="4"/>
            <a:r>
              <a:rPr lang="de-DE" sz="1400" dirty="0">
                <a:solidFill>
                  <a:schemeClr val="tx1"/>
                </a:solidFill>
              </a:rPr>
              <a:t>           0; if food consumption score is &lt; cut off</a:t>
            </a:r>
            <a:r>
              <a:rPr lang="de-DE" sz="1400" dirty="0">
                <a:solidFill>
                  <a:schemeClr val="accent6"/>
                </a:solidFill>
              </a:rPr>
              <a:t>	 </a:t>
            </a:r>
          </a:p>
        </p:txBody>
      </p:sp>
      <p:sp>
        <p:nvSpPr>
          <p:cNvPr id="4" name="Footer Placeholder 3">
            <a:extLst>
              <a:ext uri="{FF2B5EF4-FFF2-40B4-BE49-F238E27FC236}">
                <a16:creationId xmlns:a16="http://schemas.microsoft.com/office/drawing/2014/main" id="{083A0507-4F01-629E-3CAA-93BD3694F2DA}"/>
              </a:ext>
            </a:extLst>
          </p:cNvPr>
          <p:cNvSpPr>
            <a:spLocks noGrp="1"/>
          </p:cNvSpPr>
          <p:nvPr>
            <p:ph type="ftr" sz="quarter" idx="3"/>
          </p:nvPr>
        </p:nvSpPr>
        <p:spPr/>
        <p:txBody>
          <a:bodyPr/>
          <a:lstStyle/>
          <a:p>
            <a:r>
              <a:rPr lang="de-DE"/>
              <a:t>Georg-August-Universität Göttingen</a:t>
            </a:r>
            <a:endParaRPr lang="de-DE" dirty="0"/>
          </a:p>
        </p:txBody>
      </p:sp>
      <p:sp>
        <p:nvSpPr>
          <p:cNvPr id="5" name="Date Placeholder 4">
            <a:extLst>
              <a:ext uri="{FF2B5EF4-FFF2-40B4-BE49-F238E27FC236}">
                <a16:creationId xmlns:a16="http://schemas.microsoft.com/office/drawing/2014/main" id="{3D0B4CFA-79CC-74BD-F89A-7A7F5B785DB0}"/>
              </a:ext>
            </a:extLst>
          </p:cNvPr>
          <p:cNvSpPr>
            <a:spLocks noGrp="1"/>
          </p:cNvSpPr>
          <p:nvPr>
            <p:ph type="dt" sz="half" idx="2"/>
          </p:nvPr>
        </p:nvSpPr>
        <p:spPr/>
        <p:txBody>
          <a:bodyPr/>
          <a:lstStyle/>
          <a:p>
            <a:fld id="{ACF5EF15-2C16-6A49-87B6-C5AFB945A04B}" type="datetime1">
              <a:rPr lang="de-DE" smtClean="0"/>
              <a:pPr/>
              <a:t>04.04.2023</a:t>
            </a:fld>
            <a:endParaRPr lang="en-US" dirty="0"/>
          </a:p>
        </p:txBody>
      </p:sp>
      <p:sp>
        <p:nvSpPr>
          <p:cNvPr id="6" name="Slide Number Placeholder 5">
            <a:extLst>
              <a:ext uri="{FF2B5EF4-FFF2-40B4-BE49-F238E27FC236}">
                <a16:creationId xmlns:a16="http://schemas.microsoft.com/office/drawing/2014/main" id="{4544878A-E54A-ECBB-2675-EEAC39C0940A}"/>
              </a:ext>
            </a:extLst>
          </p:cNvPr>
          <p:cNvSpPr>
            <a:spLocks noGrp="1"/>
          </p:cNvSpPr>
          <p:nvPr>
            <p:ph type="sldNum" sz="quarter" idx="4"/>
          </p:nvPr>
        </p:nvSpPr>
        <p:spPr/>
        <p:txBody>
          <a:bodyPr/>
          <a:lstStyle/>
          <a:p>
            <a:fld id="{B6F15528-21DE-4FAA-801E-634DDDAF4B2B}" type="slidenum">
              <a:rPr lang="de-DE" smtClean="0"/>
              <a:pPr/>
              <a:t>9</a:t>
            </a:fld>
            <a:endParaRPr lang="de-DE" dirty="0"/>
          </a:p>
        </p:txBody>
      </p:sp>
      <p:sp>
        <p:nvSpPr>
          <p:cNvPr id="7" name="Text Placeholder 6">
            <a:extLst>
              <a:ext uri="{FF2B5EF4-FFF2-40B4-BE49-F238E27FC236}">
                <a16:creationId xmlns:a16="http://schemas.microsoft.com/office/drawing/2014/main" id="{848A3FD4-2826-5D4D-0FB4-7F6F348739F5}"/>
              </a:ext>
            </a:extLst>
          </p:cNvPr>
          <p:cNvSpPr>
            <a:spLocks noGrp="1"/>
          </p:cNvSpPr>
          <p:nvPr>
            <p:ph type="body" sz="quarter" idx="12"/>
          </p:nvPr>
        </p:nvSpPr>
        <p:spPr/>
        <p:txBody>
          <a:bodyPr/>
          <a:lstStyle/>
          <a:p>
            <a:r>
              <a:rPr lang="de-DE" dirty="0"/>
              <a:t>Faculty of Agriculture</a:t>
            </a:r>
            <a:endParaRPr lang="en-US" dirty="0"/>
          </a:p>
        </p:txBody>
      </p:sp>
    </p:spTree>
    <p:extLst>
      <p:ext uri="{BB962C8B-B14F-4D97-AF65-F5344CB8AC3E}">
        <p14:creationId xmlns:p14="http://schemas.microsoft.com/office/powerpoint/2010/main" val="1636516860"/>
      </p:ext>
    </p:extLst>
  </p:cSld>
  <p:clrMapOvr>
    <a:masterClrMapping/>
  </p:clrMapOvr>
</p:sld>
</file>

<file path=ppt/theme/theme1.xml><?xml version="1.0" encoding="utf-8"?>
<a:theme xmlns:a="http://schemas.openxmlformats.org/drawingml/2006/main" name="Office Theme">
  <a:themeElements>
    <a:clrScheme name="Farben Uni Göttingen">
      <a:dk1>
        <a:sysClr val="windowText" lastClr="000000"/>
      </a:dk1>
      <a:lt1>
        <a:sysClr val="window" lastClr="FFFFFF"/>
      </a:lt1>
      <a:dk2>
        <a:srgbClr val="005F9B"/>
      </a:dk2>
      <a:lt2>
        <a:srgbClr val="50A5D2"/>
      </a:lt2>
      <a:accent1>
        <a:srgbClr val="153268"/>
      </a:accent1>
      <a:accent2>
        <a:srgbClr val="3B3B3A"/>
      </a:accent2>
      <a:accent3>
        <a:srgbClr val="0096D2"/>
      </a:accent3>
      <a:accent4>
        <a:srgbClr val="EAE2D8"/>
      </a:accent4>
      <a:accent5>
        <a:srgbClr val="F6F4F0"/>
      </a:accent5>
      <a:accent6>
        <a:srgbClr val="575756"/>
      </a:accent6>
      <a:hlink>
        <a:srgbClr val="0033CC"/>
      </a:hlink>
      <a:folHlink>
        <a:srgbClr val="6600C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22133</TotalTime>
  <Words>3191</Words>
  <Application>Microsoft Office PowerPoint</Application>
  <PresentationFormat>On-screen Show (4:3)</PresentationFormat>
  <Paragraphs>394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DINPro</vt:lpstr>
      <vt:lpstr>Times New Roman</vt:lpstr>
      <vt:lpstr>Office Theme</vt:lpstr>
      <vt:lpstr>Titled: Do Social Protection Programs reduce food insecurity? A case study from Malawi</vt:lpstr>
      <vt:lpstr>Introduction</vt:lpstr>
      <vt:lpstr>Introduction</vt:lpstr>
      <vt:lpstr>Introduction</vt:lpstr>
      <vt:lpstr>Introduction</vt:lpstr>
      <vt:lpstr>Introduction</vt:lpstr>
      <vt:lpstr>Introduction</vt:lpstr>
      <vt:lpstr>Materials and Methodology</vt:lpstr>
      <vt:lpstr>Materials and Methodology</vt:lpstr>
      <vt:lpstr>Materials and Methodology</vt:lpstr>
      <vt:lpstr>Materials and Methodology</vt:lpstr>
      <vt:lpstr>Materials and Methodology</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Results and Discussion</vt:lpstr>
      <vt:lpstr>Conclusion</vt:lpstr>
      <vt:lpstr>Thanks for listening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Lange, Regina (ZVW)</dc:creator>
  <cp:lastModifiedBy>Obumneme Akuine</cp:lastModifiedBy>
  <cp:revision>287</cp:revision>
  <dcterms:created xsi:type="dcterms:W3CDTF">2017-01-26T06:58:26Z</dcterms:created>
  <dcterms:modified xsi:type="dcterms:W3CDTF">2023-04-05T10:33:19Z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2016-08-08T00:00:00Z</vt:filetime>
  </property>
  <property fmtid="{D5CDD505-2E9C-101B-9397-08002B2CF9AE}" pid="3" name="Creator">
    <vt:lpwstr>Adobe InDesign CC 2015 (Macintosh)</vt:lpwstr>
  </property>
  <property fmtid="{D5CDD505-2E9C-101B-9397-08002B2CF9AE}" pid="4" name="LastSaved">
    <vt:filetime>2016-08-08T00:00:00Z</vt:filetime>
  </property>
</Properties>
</file>