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7" r:id="rId2"/>
    <p:sldId id="258" r:id="rId3"/>
    <p:sldId id="259" r:id="rId4"/>
    <p:sldId id="260" r:id="rId5"/>
    <p:sldId id="261" r:id="rId6"/>
    <p:sldId id="270" r:id="rId7"/>
    <p:sldId id="271" r:id="rId8"/>
    <p:sldId id="273" r:id="rId9"/>
    <p:sldId id="272" r:id="rId10"/>
    <p:sldId id="275" r:id="rId11"/>
    <p:sldId id="281" r:id="rId12"/>
    <p:sldId id="277" r:id="rId13"/>
    <p:sldId id="282" r:id="rId14"/>
    <p:sldId id="279" r:id="rId15"/>
    <p:sldId id="278" r:id="rId16"/>
    <p:sldId id="276" r:id="rId17"/>
    <p:sldId id="280" r:id="rId18"/>
    <p:sldId id="283" r:id="rId19"/>
    <p:sldId id="284" r:id="rId20"/>
    <p:sldId id="285" r:id="rId21"/>
    <p:sldId id="288" r:id="rId22"/>
    <p:sldId id="286" r:id="rId23"/>
    <p:sldId id="287" r:id="rId24"/>
    <p:sldId id="289" r:id="rId25"/>
    <p:sldId id="290" r:id="rId26"/>
    <p:sldId id="262" r:id="rId27"/>
    <p:sldId id="263" r:id="rId28"/>
    <p:sldId id="264" r:id="rId29"/>
    <p:sldId id="265" r:id="rId30"/>
    <p:sldId id="266" r:id="rId31"/>
    <p:sldId id="267" r:id="rId32"/>
    <p:sldId id="268"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3529" autoAdjust="0"/>
  </p:normalViewPr>
  <p:slideViewPr>
    <p:cSldViewPr snapToGrid="0">
      <p:cViewPr varScale="1">
        <p:scale>
          <a:sx n="87" d="100"/>
          <a:sy n="87" d="100"/>
        </p:scale>
        <p:origin x="389" y="-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4/20/2018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4/20/2018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4/20/2018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4/20/2018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4/20/2018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4/20/2018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4/20/2018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4/20/2018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4/20/2018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4/20/2018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4/20/2018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goo.gl/WrMbt8"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0245"/>
            <a:ext cx="6750147" cy="1907931"/>
          </a:xfrm>
        </p:spPr>
        <p:txBody>
          <a:bodyPr>
            <a:normAutofit/>
          </a:bodyPr>
          <a:lstStyle/>
          <a:p>
            <a:r>
              <a:rPr lang="en-US" dirty="0"/>
              <a:t>Application of Python Programing in Twitter Mining </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a:xfrm>
            <a:off x="6734908" y="-120894"/>
            <a:ext cx="5457092" cy="6858000"/>
          </a:xfrm>
        </p:spPr>
      </p:pic>
      <p:sp>
        <p:nvSpPr>
          <p:cNvPr id="6" name="Subtitle 3">
            <a:extLst>
              <a:ext uri="{FF2B5EF4-FFF2-40B4-BE49-F238E27FC236}">
                <a16:creationId xmlns:a16="http://schemas.microsoft.com/office/drawing/2014/main" id="{1EA46FB7-53EB-4CF8-94F3-E3A2C9444E66}"/>
              </a:ext>
            </a:extLst>
          </p:cNvPr>
          <p:cNvSpPr>
            <a:spLocks noGrp="1"/>
          </p:cNvSpPr>
          <p:nvPr>
            <p:ph type="subTitle" idx="1"/>
          </p:nvPr>
        </p:nvSpPr>
        <p:spPr>
          <a:xfrm>
            <a:off x="0" y="3209192"/>
            <a:ext cx="5120640" cy="3648808"/>
          </a:xfrm>
        </p:spPr>
        <p:txBody>
          <a:bodyPr>
            <a:normAutofit fontScale="92500" lnSpcReduction="10000"/>
          </a:bodyPr>
          <a:lstStyle/>
          <a:p>
            <a:endParaRPr lang="en-US" dirty="0"/>
          </a:p>
          <a:p>
            <a:r>
              <a:rPr lang="en-US" dirty="0"/>
              <a:t>Team Members:</a:t>
            </a:r>
          </a:p>
          <a:p>
            <a:r>
              <a:rPr lang="en-US" dirty="0"/>
              <a:t>Makanjuola Ogunleye</a:t>
            </a:r>
          </a:p>
          <a:p>
            <a:r>
              <a:rPr lang="en-US" dirty="0"/>
              <a:t>Miracle Dickson</a:t>
            </a:r>
          </a:p>
          <a:p>
            <a:endParaRPr lang="en-US" dirty="0"/>
          </a:p>
          <a:p>
            <a:endParaRPr lang="en-US" dirty="0"/>
          </a:p>
          <a:p>
            <a:r>
              <a:rPr lang="en-US" dirty="0"/>
              <a:t>Course Instructor: Dr. Nicholson (Associate Professor) </a:t>
            </a:r>
          </a:p>
          <a:p>
            <a:endParaRPr lang="en-US" dirty="0"/>
          </a:p>
        </p:txBody>
      </p:sp>
      <p:pic>
        <p:nvPicPr>
          <p:cNvPr id="8" name="Picture 7">
            <a:extLst>
              <a:ext uri="{FF2B5EF4-FFF2-40B4-BE49-F238E27FC236}">
                <a16:creationId xmlns:a16="http://schemas.microsoft.com/office/drawing/2014/main" id="{F2AF2639-2ADC-4E81-870E-2E90FB6ECC4F}"/>
              </a:ext>
            </a:extLst>
          </p:cNvPr>
          <p:cNvPicPr>
            <a:picLocks noChangeAspect="1"/>
          </p:cNvPicPr>
          <p:nvPr/>
        </p:nvPicPr>
        <p:blipFill>
          <a:blip r:embed="rId4"/>
          <a:stretch>
            <a:fillRect/>
          </a:stretch>
        </p:blipFill>
        <p:spPr>
          <a:xfrm>
            <a:off x="7871463" y="3798276"/>
            <a:ext cx="4106007" cy="1723293"/>
          </a:xfrm>
          <a:prstGeom prst="rect">
            <a:avLst/>
          </a:prstGeom>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p:txBody>
          <a:bodyPr/>
          <a:lstStyle/>
          <a:p>
            <a:r>
              <a:rPr lang="en-US" dirty="0"/>
              <a:t>Research Question 1 – Distribution of tweets by location</a:t>
            </a:r>
          </a:p>
        </p:txBody>
      </p:sp>
      <p:pic>
        <p:nvPicPr>
          <p:cNvPr id="5" name="Content Placeholder 4" descr="A screenshot of a cell phone&#10;&#10;Description generated with high confidence">
            <a:extLst>
              <a:ext uri="{FF2B5EF4-FFF2-40B4-BE49-F238E27FC236}">
                <a16:creationId xmlns:a16="http://schemas.microsoft.com/office/drawing/2014/main" id="{9CCFCADF-4344-4776-A115-116B87BD0147}"/>
              </a:ext>
            </a:extLst>
          </p:cNvPr>
          <p:cNvPicPr>
            <a:picLocks noGrp="1" noChangeAspect="1"/>
          </p:cNvPicPr>
          <p:nvPr>
            <p:ph idx="1"/>
          </p:nvPr>
        </p:nvPicPr>
        <p:blipFill>
          <a:blip r:embed="rId2"/>
          <a:stretch>
            <a:fillRect/>
          </a:stretch>
        </p:blipFill>
        <p:spPr>
          <a:xfrm>
            <a:off x="707924" y="1602658"/>
            <a:ext cx="10188676" cy="5172075"/>
          </a:xfrm>
        </p:spPr>
      </p:pic>
    </p:spTree>
    <p:extLst>
      <p:ext uri="{BB962C8B-B14F-4D97-AF65-F5344CB8AC3E}">
        <p14:creationId xmlns:p14="http://schemas.microsoft.com/office/powerpoint/2010/main" val="37403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p:txBody>
          <a:bodyPr/>
          <a:lstStyle/>
          <a:p>
            <a:r>
              <a:rPr lang="en-US" dirty="0"/>
              <a:t>Research Question 2 – Top contestant by popularity on twitter?</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fontScale="62500" lnSpcReduction="20000"/>
          </a:bodyPr>
          <a:lstStyle/>
          <a:p>
            <a:pPr marL="0" indent="0">
              <a:buNone/>
            </a:pPr>
            <a:r>
              <a:rPr lang="en-US" dirty="0"/>
              <a:t>keys = ['</a:t>
            </a:r>
            <a:r>
              <a:rPr lang="en-US" dirty="0" err="1"/>
              <a:t>mira</a:t>
            </a:r>
            <a:r>
              <a:rPr lang="en-US" dirty="0"/>
              <a:t>', 'cee','</a:t>
            </a:r>
            <a:r>
              <a:rPr lang="en-US" dirty="0" err="1"/>
              <a:t>alex</a:t>
            </a:r>
            <a:r>
              <a:rPr lang="en-US" dirty="0"/>
              <a:t>', '</a:t>
            </a:r>
            <a:r>
              <a:rPr lang="en-US" dirty="0" err="1"/>
              <a:t>nina</a:t>
            </a:r>
            <a:r>
              <a:rPr lang="en-US" dirty="0"/>
              <a:t>', '</a:t>
            </a:r>
            <a:r>
              <a:rPr lang="en-US" dirty="0" err="1"/>
              <a:t>lolu</a:t>
            </a:r>
            <a:r>
              <a:rPr lang="en-US" dirty="0"/>
              <a:t>',  '</a:t>
            </a:r>
            <a:r>
              <a:rPr lang="en-US" dirty="0" err="1"/>
              <a:t>khloe</a:t>
            </a:r>
            <a:r>
              <a:rPr lang="en-US" dirty="0"/>
              <a:t>', '</a:t>
            </a:r>
            <a:r>
              <a:rPr lang="en-US" dirty="0" err="1"/>
              <a:t>tobi</a:t>
            </a:r>
            <a:r>
              <a:rPr lang="en-US" dirty="0"/>
              <a:t>', '</a:t>
            </a:r>
            <a:r>
              <a:rPr lang="en-US" dirty="0" err="1"/>
              <a:t>anto</a:t>
            </a:r>
            <a:r>
              <a:rPr lang="en-US" dirty="0"/>
              <a:t>’ ]</a:t>
            </a:r>
          </a:p>
          <a:p>
            <a:pPr marL="0" indent="0">
              <a:buNone/>
            </a:pPr>
            <a:r>
              <a:rPr lang="en-US" dirty="0"/>
              <a:t>cnt = [countWrd(wordlst,x) for x in keys]</a:t>
            </a:r>
          </a:p>
          <a:p>
            <a:pPr marL="0" indent="0">
              <a:buNone/>
            </a:pPr>
            <a:r>
              <a:rPr lang="en-US" dirty="0"/>
              <a:t>cntDict2 = dict(zip(keys,cnt))</a:t>
            </a:r>
          </a:p>
          <a:p>
            <a:pPr marL="0" indent="0">
              <a:buNone/>
            </a:pPr>
            <a:r>
              <a:rPr lang="en-US" dirty="0"/>
              <a:t>sortedlist = sorted(cntDict2.items(), key=itemgetter(1), reverse = True)</a:t>
            </a:r>
          </a:p>
          <a:p>
            <a:pPr marL="0" indent="0">
              <a:buNone/>
            </a:pPr>
            <a:r>
              <a:rPr lang="en-US" dirty="0"/>
              <a:t>sortedlistResult:	</a:t>
            </a:r>
          </a:p>
          <a:p>
            <a:pPr marL="0" indent="0">
              <a:buNone/>
            </a:pPr>
            <a:r>
              <a:rPr lang="en-US" dirty="0"/>
              <a:t>[('cee', 128625), </a:t>
            </a:r>
          </a:p>
          <a:p>
            <a:pPr marL="0" indent="0">
              <a:buNone/>
            </a:pPr>
            <a:r>
              <a:rPr lang="en-US" dirty="0"/>
              <a:t>('</a:t>
            </a:r>
            <a:r>
              <a:rPr lang="en-US" dirty="0" err="1"/>
              <a:t>mira</a:t>
            </a:r>
            <a:r>
              <a:rPr lang="en-US" dirty="0"/>
              <a:t>', 128494), </a:t>
            </a:r>
          </a:p>
          <a:p>
            <a:pPr marL="0" indent="0">
              <a:buNone/>
            </a:pPr>
            <a:r>
              <a:rPr lang="en-US" dirty="0"/>
              <a:t>('</a:t>
            </a:r>
            <a:r>
              <a:rPr lang="en-US" dirty="0" err="1"/>
              <a:t>tobi</a:t>
            </a:r>
            <a:r>
              <a:rPr lang="en-US" dirty="0"/>
              <a:t>', 125635), </a:t>
            </a:r>
          </a:p>
          <a:p>
            <a:pPr marL="0" indent="0">
              <a:buNone/>
            </a:pPr>
            <a:r>
              <a:rPr lang="en-US" dirty="0"/>
              <a:t>('</a:t>
            </a:r>
            <a:r>
              <a:rPr lang="en-US" dirty="0" err="1"/>
              <a:t>alex</a:t>
            </a:r>
            <a:r>
              <a:rPr lang="en-US" dirty="0"/>
              <a:t>', 69863), </a:t>
            </a:r>
          </a:p>
          <a:p>
            <a:pPr marL="0" indent="0">
              <a:buNone/>
            </a:pPr>
            <a:r>
              <a:rPr lang="en-US" dirty="0"/>
              <a:t>('</a:t>
            </a:r>
            <a:r>
              <a:rPr lang="en-US" dirty="0" err="1"/>
              <a:t>nina</a:t>
            </a:r>
            <a:r>
              <a:rPr lang="en-US" dirty="0"/>
              <a:t>', 59147), </a:t>
            </a:r>
          </a:p>
          <a:p>
            <a:pPr marL="0" indent="0">
              <a:buNone/>
            </a:pPr>
            <a:r>
              <a:rPr lang="en-US" dirty="0"/>
              <a:t>('</a:t>
            </a:r>
            <a:r>
              <a:rPr lang="en-US" dirty="0" err="1"/>
              <a:t>lolu</a:t>
            </a:r>
            <a:r>
              <a:rPr lang="en-US" dirty="0"/>
              <a:t>', 50859), </a:t>
            </a:r>
          </a:p>
          <a:p>
            <a:pPr marL="0" indent="0">
              <a:buNone/>
            </a:pPr>
            <a:r>
              <a:rPr lang="en-US" dirty="0"/>
              <a:t>('</a:t>
            </a:r>
            <a:r>
              <a:rPr lang="en-US" dirty="0" err="1"/>
              <a:t>anto</a:t>
            </a:r>
            <a:r>
              <a:rPr lang="en-US" dirty="0"/>
              <a:t>', 24681), </a:t>
            </a:r>
          </a:p>
          <a:p>
            <a:pPr marL="0" indent="0">
              <a:buNone/>
            </a:pPr>
            <a:r>
              <a:rPr lang="en-US" dirty="0"/>
              <a:t>('</a:t>
            </a:r>
            <a:r>
              <a:rPr lang="en-US" dirty="0" err="1"/>
              <a:t>khloe</a:t>
            </a:r>
            <a:r>
              <a:rPr lang="en-US" dirty="0"/>
              <a:t>', 16389)]</a:t>
            </a:r>
          </a:p>
          <a:p>
            <a:pPr marL="0" indent="0">
              <a:buNone/>
            </a:pPr>
            <a:endParaRPr lang="en-US" dirty="0"/>
          </a:p>
        </p:txBody>
      </p:sp>
    </p:spTree>
    <p:extLst>
      <p:ext uri="{BB962C8B-B14F-4D97-AF65-F5344CB8AC3E}">
        <p14:creationId xmlns:p14="http://schemas.microsoft.com/office/powerpoint/2010/main" val="369484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p:txBody>
          <a:bodyPr/>
          <a:lstStyle/>
          <a:p>
            <a:r>
              <a:rPr lang="en-US" dirty="0"/>
              <a:t>Research Question 2 – Top contestant by popularity on twitter?</a:t>
            </a:r>
          </a:p>
        </p:txBody>
      </p:sp>
      <p:pic>
        <p:nvPicPr>
          <p:cNvPr id="5" name="Content Placeholder 4" descr="A screenshot of a cell phone&#10;&#10;Description generated with high confidence">
            <a:extLst>
              <a:ext uri="{FF2B5EF4-FFF2-40B4-BE49-F238E27FC236}">
                <a16:creationId xmlns:a16="http://schemas.microsoft.com/office/drawing/2014/main" id="{726D0F11-4339-4762-8C33-DFCEB76E6D74}"/>
              </a:ext>
            </a:extLst>
          </p:cNvPr>
          <p:cNvPicPr>
            <a:picLocks noGrp="1" noChangeAspect="1"/>
          </p:cNvPicPr>
          <p:nvPr>
            <p:ph idx="1"/>
          </p:nvPr>
        </p:nvPicPr>
        <p:blipFill>
          <a:blip r:embed="rId2"/>
          <a:stretch>
            <a:fillRect/>
          </a:stretch>
        </p:blipFill>
        <p:spPr>
          <a:xfrm>
            <a:off x="1295400" y="2053684"/>
            <a:ext cx="9601200" cy="4722307"/>
          </a:xfrm>
        </p:spPr>
      </p:pic>
    </p:spTree>
    <p:extLst>
      <p:ext uri="{BB962C8B-B14F-4D97-AF65-F5344CB8AC3E}">
        <p14:creationId xmlns:p14="http://schemas.microsoft.com/office/powerpoint/2010/main" val="344899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079090" y="481276"/>
            <a:ext cx="9601200" cy="1036850"/>
          </a:xfrm>
        </p:spPr>
        <p:txBody>
          <a:bodyPr>
            <a:normAutofit fontScale="90000"/>
          </a:bodyPr>
          <a:lstStyle/>
          <a:p>
            <a:br>
              <a:rPr lang="en-US" dirty="0"/>
            </a:br>
            <a:r>
              <a:rPr lang="en-US" dirty="0"/>
              <a:t>Research Question 3 – Number of tweets that contains each contestant?</a:t>
            </a:r>
            <a:br>
              <a:rPr lang="en-US" dirty="0"/>
            </a:br>
            <a:endParaRPr lang="en-US" dirty="0"/>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fontScale="55000" lnSpcReduction="20000"/>
          </a:bodyPr>
          <a:lstStyle/>
          <a:p>
            <a:pPr marL="0" indent="0">
              <a:buNone/>
            </a:pPr>
            <a:r>
              <a:rPr lang="en-US" dirty="0"/>
              <a:t>cnt = [countWrd(twtData['Tweet'],x) for x in keys]</a:t>
            </a:r>
          </a:p>
          <a:p>
            <a:pPr marL="0" indent="0">
              <a:buNone/>
            </a:pPr>
            <a:r>
              <a:rPr lang="en-US" dirty="0"/>
              <a:t>cntDict1 = dict(zip(keys,cnt))</a:t>
            </a:r>
          </a:p>
          <a:p>
            <a:pPr marL="0" indent="0">
              <a:buNone/>
            </a:pPr>
            <a:r>
              <a:rPr lang="en-US" dirty="0"/>
              <a:t>sortedlist = sorted(cntDict1.items(), key=itemgetter(1), reverse = True)</a:t>
            </a:r>
          </a:p>
          <a:p>
            <a:pPr marL="0" indent="0">
              <a:buNone/>
            </a:pPr>
            <a:r>
              <a:rPr lang="en-US" dirty="0"/>
              <a:t>ax = plt.bar(keys, cnt)</a:t>
            </a:r>
          </a:p>
          <a:p>
            <a:pPr marL="0" indent="0">
              <a:buNone/>
            </a:pPr>
            <a:r>
              <a:rPr lang="en-US" dirty="0"/>
              <a:t>plt.show()</a:t>
            </a:r>
          </a:p>
          <a:p>
            <a:pPr marL="0" indent="0">
              <a:buNone/>
            </a:pPr>
            <a:r>
              <a:rPr lang="en-US" dirty="0"/>
              <a:t>sortedlistresult:	</a:t>
            </a:r>
          </a:p>
          <a:p>
            <a:pPr marL="0" indent="0">
              <a:buNone/>
            </a:pPr>
            <a:r>
              <a:rPr lang="en-US" dirty="0"/>
              <a:t>[('cee', 108143), </a:t>
            </a:r>
          </a:p>
          <a:p>
            <a:pPr marL="0" indent="0">
              <a:buNone/>
            </a:pPr>
            <a:r>
              <a:rPr lang="en-US" dirty="0"/>
              <a:t>('</a:t>
            </a:r>
            <a:r>
              <a:rPr lang="en-US" dirty="0" err="1"/>
              <a:t>mira</a:t>
            </a:r>
            <a:r>
              <a:rPr lang="en-US" dirty="0"/>
              <a:t>', 103604), </a:t>
            </a:r>
          </a:p>
          <a:p>
            <a:pPr marL="0" indent="0">
              <a:buNone/>
            </a:pPr>
            <a:r>
              <a:rPr lang="en-US" dirty="0"/>
              <a:t>('</a:t>
            </a:r>
            <a:r>
              <a:rPr lang="en-US" dirty="0" err="1"/>
              <a:t>tobi</a:t>
            </a:r>
            <a:r>
              <a:rPr lang="en-US" dirty="0"/>
              <a:t>', 95517), </a:t>
            </a:r>
          </a:p>
          <a:p>
            <a:pPr marL="0" indent="0">
              <a:buNone/>
            </a:pPr>
            <a:r>
              <a:rPr lang="en-US" dirty="0"/>
              <a:t>('</a:t>
            </a:r>
            <a:r>
              <a:rPr lang="en-US" dirty="0" err="1"/>
              <a:t>alex</a:t>
            </a:r>
            <a:r>
              <a:rPr lang="en-US" dirty="0"/>
              <a:t>', 62336), </a:t>
            </a:r>
          </a:p>
          <a:p>
            <a:pPr marL="0" indent="0">
              <a:buNone/>
            </a:pPr>
            <a:r>
              <a:rPr lang="en-US" dirty="0"/>
              <a:t>('</a:t>
            </a:r>
            <a:r>
              <a:rPr lang="en-US" dirty="0" err="1"/>
              <a:t>nina</a:t>
            </a:r>
            <a:r>
              <a:rPr lang="en-US" dirty="0"/>
              <a:t>', 51027), </a:t>
            </a:r>
          </a:p>
          <a:p>
            <a:pPr marL="0" indent="0">
              <a:buNone/>
            </a:pPr>
            <a:r>
              <a:rPr lang="en-US" dirty="0"/>
              <a:t>('</a:t>
            </a:r>
            <a:r>
              <a:rPr lang="en-US" dirty="0" err="1"/>
              <a:t>lolu</a:t>
            </a:r>
            <a:r>
              <a:rPr lang="en-US" dirty="0"/>
              <a:t>', 40019), </a:t>
            </a:r>
          </a:p>
          <a:p>
            <a:pPr marL="0" indent="0">
              <a:buNone/>
            </a:pPr>
            <a:r>
              <a:rPr lang="en-US" dirty="0"/>
              <a:t>('</a:t>
            </a:r>
            <a:r>
              <a:rPr lang="en-US" dirty="0" err="1"/>
              <a:t>anto</a:t>
            </a:r>
            <a:r>
              <a:rPr lang="en-US" dirty="0"/>
              <a:t>', 22519), </a:t>
            </a:r>
          </a:p>
          <a:p>
            <a:pPr marL="0" indent="0">
              <a:buNone/>
            </a:pPr>
            <a:r>
              <a:rPr lang="en-US" dirty="0"/>
              <a:t>('</a:t>
            </a:r>
            <a:r>
              <a:rPr lang="en-US" dirty="0" err="1"/>
              <a:t>khloe</a:t>
            </a:r>
            <a:r>
              <a:rPr lang="en-US" dirty="0"/>
              <a:t>', 15559)]	</a:t>
            </a:r>
          </a:p>
        </p:txBody>
      </p:sp>
    </p:spTree>
    <p:extLst>
      <p:ext uri="{BB962C8B-B14F-4D97-AF65-F5344CB8AC3E}">
        <p14:creationId xmlns:p14="http://schemas.microsoft.com/office/powerpoint/2010/main" val="2291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540269"/>
            <a:ext cx="9601200" cy="1036850"/>
          </a:xfrm>
        </p:spPr>
        <p:txBody>
          <a:bodyPr>
            <a:normAutofit fontScale="90000"/>
          </a:bodyPr>
          <a:lstStyle/>
          <a:p>
            <a:r>
              <a:rPr lang="en-US" dirty="0"/>
              <a:t>Research Question 3 – Number of tweets that contains each contestant?</a:t>
            </a:r>
            <a:br>
              <a:rPr lang="en-US" dirty="0"/>
            </a:b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F32F8A9-7536-44A3-8440-A8A8DBA0862C}"/>
              </a:ext>
            </a:extLst>
          </p:cNvPr>
          <p:cNvPicPr>
            <a:picLocks noGrp="1" noChangeAspect="1"/>
          </p:cNvPicPr>
          <p:nvPr>
            <p:ph idx="1"/>
          </p:nvPr>
        </p:nvPicPr>
        <p:blipFill>
          <a:blip r:embed="rId2"/>
          <a:stretch>
            <a:fillRect/>
          </a:stretch>
        </p:blipFill>
        <p:spPr>
          <a:xfrm>
            <a:off x="1295400" y="2072628"/>
            <a:ext cx="9601200" cy="4684419"/>
          </a:xfrm>
        </p:spPr>
      </p:pic>
    </p:spTree>
    <p:extLst>
      <p:ext uri="{BB962C8B-B14F-4D97-AF65-F5344CB8AC3E}">
        <p14:creationId xmlns:p14="http://schemas.microsoft.com/office/powerpoint/2010/main" val="19992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970935" y="1310375"/>
            <a:ext cx="9601200" cy="1036850"/>
          </a:xfrm>
        </p:spPr>
        <p:txBody>
          <a:bodyPr>
            <a:normAutofit fontScale="90000"/>
          </a:bodyPr>
          <a:lstStyle/>
          <a:p>
            <a:pPr lvl="0"/>
            <a:r>
              <a:rPr lang="en-US" dirty="0"/>
              <a:t>Research Question 4 – Words with highest correlation with each contestant and generating N-grams?</a:t>
            </a:r>
            <a:br>
              <a:rPr lang="en-US" dirty="0"/>
            </a:br>
            <a:r>
              <a:rPr lang="en-US" dirty="0"/>
              <a:t> </a:t>
            </a:r>
            <a:br>
              <a:rPr lang="en-US" dirty="0"/>
            </a:br>
            <a:br>
              <a:rPr lang="en-US" dirty="0"/>
            </a:br>
            <a:endParaRPr lang="en-US" dirty="0"/>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a:bodyPr>
          <a:lstStyle/>
          <a:p>
            <a:pPr marL="0" indent="0">
              <a:buNone/>
            </a:pPr>
            <a:r>
              <a:rPr lang="en-US" dirty="0"/>
              <a:t>def Ngram(data, keyword):    </a:t>
            </a:r>
          </a:p>
          <a:p>
            <a:pPr marL="0" indent="0">
              <a:buNone/>
            </a:pPr>
            <a:r>
              <a:rPr lang="en-US" dirty="0"/>
              <a:t>    gramLst = []    </a:t>
            </a:r>
          </a:p>
          <a:p>
            <a:pPr marL="0" indent="0">
              <a:buNone/>
            </a:pPr>
            <a:r>
              <a:rPr lang="en-US" dirty="0"/>
              <a:t>    for i in range(len(data)):        </a:t>
            </a:r>
          </a:p>
          <a:p>
            <a:pPr marL="0" indent="0">
              <a:buNone/>
            </a:pPr>
            <a:r>
              <a:rPr lang="en-US" dirty="0"/>
              <a:t>        if data[i] == keyword :            </a:t>
            </a:r>
          </a:p>
          <a:p>
            <a:pPr marL="0" indent="0">
              <a:buNone/>
            </a:pPr>
            <a:r>
              <a:rPr lang="en-US" dirty="0"/>
              <a:t>            if data[i-1] == data[i] or data[i] == data[i+1]:                </a:t>
            </a:r>
          </a:p>
          <a:p>
            <a:pPr marL="0" indent="0">
              <a:buNone/>
            </a:pPr>
            <a:r>
              <a:rPr lang="en-US" dirty="0"/>
              <a:t>                continue            </a:t>
            </a:r>
          </a:p>
        </p:txBody>
      </p:sp>
    </p:spTree>
    <p:extLst>
      <p:ext uri="{BB962C8B-B14F-4D97-AF65-F5344CB8AC3E}">
        <p14:creationId xmlns:p14="http://schemas.microsoft.com/office/powerpoint/2010/main" val="43940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166644"/>
            <a:ext cx="9601200" cy="1036850"/>
          </a:xfrm>
        </p:spPr>
        <p:txBody>
          <a:bodyPr/>
          <a:lstStyle/>
          <a:p>
            <a:r>
              <a:rPr lang="en-US" dirty="0"/>
              <a:t>Research Question 4 – cont’d</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a:bodyPr>
          <a:lstStyle/>
          <a:p>
            <a:pPr marL="0" indent="0">
              <a:buNone/>
            </a:pPr>
            <a:r>
              <a:rPr lang="en-US" dirty="0"/>
              <a:t> elif data[i-1] == data[i+1]:                </a:t>
            </a:r>
          </a:p>
          <a:p>
            <a:pPr marL="0" indent="0">
              <a:buNone/>
            </a:pPr>
            <a:r>
              <a:rPr lang="en-US" dirty="0"/>
              <a:t>                needOnly = data[i-1] + '-' + data[i]                                      </a:t>
            </a:r>
          </a:p>
          <a:p>
            <a:pPr marL="0" indent="0">
              <a:buNone/>
            </a:pPr>
            <a:r>
              <a:rPr lang="en-US" dirty="0"/>
              <a:t>                gramLst.append(needOnly)           </a:t>
            </a:r>
          </a:p>
          <a:p>
            <a:pPr marL="0" indent="0">
              <a:buNone/>
            </a:pPr>
            <a:r>
              <a:rPr lang="en-US" dirty="0"/>
              <a:t>            else:                </a:t>
            </a:r>
          </a:p>
          <a:p>
            <a:pPr marL="0" indent="0">
              <a:buNone/>
            </a:pPr>
            <a:r>
              <a:rPr lang="en-US" dirty="0"/>
              <a:t>                 needLeft = data[i-1] + '-' + data[i]                </a:t>
            </a:r>
          </a:p>
          <a:p>
            <a:pPr marL="0" indent="0">
              <a:buNone/>
            </a:pPr>
            <a:r>
              <a:rPr lang="en-US" dirty="0"/>
              <a:t>                 needRight = data[i] + '-' + data[i + 1]                </a:t>
            </a:r>
          </a:p>
          <a:p>
            <a:pPr marL="0" indent="0">
              <a:buNone/>
            </a:pPr>
            <a:r>
              <a:rPr lang="en-US" dirty="0"/>
              <a:t>                 gramLst.append(needLeft)               </a:t>
            </a:r>
          </a:p>
          <a:p>
            <a:pPr marL="0" indent="0">
              <a:buNone/>
            </a:pPr>
            <a:r>
              <a:rPr lang="en-US" dirty="0"/>
              <a:t>                 gramLst.append(needRight)    </a:t>
            </a:r>
          </a:p>
          <a:p>
            <a:pPr marL="0" indent="0">
              <a:buNone/>
            </a:pPr>
            <a:r>
              <a:rPr lang="en-US" dirty="0"/>
              <a:t>    return gramLst</a:t>
            </a:r>
          </a:p>
        </p:txBody>
      </p:sp>
    </p:spTree>
    <p:extLst>
      <p:ext uri="{BB962C8B-B14F-4D97-AF65-F5344CB8AC3E}">
        <p14:creationId xmlns:p14="http://schemas.microsoft.com/office/powerpoint/2010/main" val="360989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p:txBody>
          <a:bodyPr/>
          <a:lstStyle/>
          <a:p>
            <a:r>
              <a:rPr lang="en-US" dirty="0"/>
              <a:t>Research Question 4 – cont’d</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a:bodyPr>
          <a:lstStyle/>
          <a:p>
            <a:pPr marL="0" indent="0">
              <a:buNone/>
            </a:pPr>
            <a:r>
              <a:rPr lang="en-US" dirty="0"/>
              <a:t> </a:t>
            </a:r>
          </a:p>
        </p:txBody>
      </p:sp>
      <p:pic>
        <p:nvPicPr>
          <p:cNvPr id="5" name="Picture 4" descr="A close up of text on a black surface&#10;&#10;Description generated with very high confidence">
            <a:extLst>
              <a:ext uri="{FF2B5EF4-FFF2-40B4-BE49-F238E27FC236}">
                <a16:creationId xmlns:a16="http://schemas.microsoft.com/office/drawing/2014/main" id="{073A65A4-BB68-455E-AEC4-323DD38C49DB}"/>
              </a:ext>
            </a:extLst>
          </p:cNvPr>
          <p:cNvPicPr>
            <a:picLocks noChangeAspect="1"/>
          </p:cNvPicPr>
          <p:nvPr/>
        </p:nvPicPr>
        <p:blipFill>
          <a:blip r:embed="rId2"/>
          <a:stretch>
            <a:fillRect/>
          </a:stretch>
        </p:blipFill>
        <p:spPr>
          <a:xfrm>
            <a:off x="560439" y="1981200"/>
            <a:ext cx="11100619" cy="517176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0601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166644"/>
            <a:ext cx="9601200" cy="1036850"/>
          </a:xfrm>
        </p:spPr>
        <p:txBody>
          <a:bodyPr/>
          <a:lstStyle/>
          <a:p>
            <a:r>
              <a:rPr lang="en-US" dirty="0"/>
              <a:t>Research Question 4 – cont’d</a:t>
            </a:r>
          </a:p>
        </p:txBody>
      </p:sp>
      <p:pic>
        <p:nvPicPr>
          <p:cNvPr id="5" name="Content Placeholder 4" descr="A close up of text on a wooden surface&#10;&#10;Description generated with high confidence">
            <a:extLst>
              <a:ext uri="{FF2B5EF4-FFF2-40B4-BE49-F238E27FC236}">
                <a16:creationId xmlns:a16="http://schemas.microsoft.com/office/drawing/2014/main" id="{B0EF59E6-0EBF-4426-AB5C-E8F151924C76}"/>
              </a:ext>
            </a:extLst>
          </p:cNvPr>
          <p:cNvPicPr>
            <a:picLocks noGrp="1" noChangeAspect="1"/>
          </p:cNvPicPr>
          <p:nvPr>
            <p:ph idx="1"/>
          </p:nvPr>
        </p:nvPicPr>
        <p:blipFill>
          <a:blip r:embed="rId2"/>
          <a:stretch>
            <a:fillRect/>
          </a:stretch>
        </p:blipFill>
        <p:spPr>
          <a:xfrm>
            <a:off x="570271" y="2655277"/>
            <a:ext cx="11208774" cy="468942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67235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166644"/>
            <a:ext cx="9601200" cy="1036850"/>
          </a:xfrm>
        </p:spPr>
        <p:txBody>
          <a:bodyPr/>
          <a:lstStyle/>
          <a:p>
            <a:r>
              <a:rPr lang="en-US" dirty="0"/>
              <a:t>Research Question 4 – cont’d</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a:bodyPr>
          <a:lstStyle/>
          <a:p>
            <a:pPr marL="0" indent="0">
              <a:buNone/>
            </a:pPr>
            <a:r>
              <a:rPr lang="en-US" dirty="0"/>
              <a:t> </a:t>
            </a:r>
          </a:p>
        </p:txBody>
      </p:sp>
      <p:pic>
        <p:nvPicPr>
          <p:cNvPr id="5" name="Picture 4" descr="A screenshot of text&#10;&#10;Description generated with very high confidence">
            <a:extLst>
              <a:ext uri="{FF2B5EF4-FFF2-40B4-BE49-F238E27FC236}">
                <a16:creationId xmlns:a16="http://schemas.microsoft.com/office/drawing/2014/main" id="{8E3744B7-945B-4144-8834-702FF11EFC7F}"/>
              </a:ext>
            </a:extLst>
          </p:cNvPr>
          <p:cNvPicPr>
            <a:picLocks noChangeAspect="1"/>
          </p:cNvPicPr>
          <p:nvPr/>
        </p:nvPicPr>
        <p:blipFill>
          <a:blip r:embed="rId2"/>
          <a:stretch>
            <a:fillRect/>
          </a:stretch>
        </p:blipFill>
        <p:spPr>
          <a:xfrm>
            <a:off x="422787" y="1986116"/>
            <a:ext cx="11159613" cy="501445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58959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ormAutofit/>
          </a:bodyPr>
          <a:lstStyle/>
          <a:p>
            <a:r>
              <a:rPr lang="en-US" sz="5400" dirty="0"/>
              <a:t>Introduction</a:t>
            </a:r>
          </a:p>
        </p:txBody>
      </p:sp>
      <p:sp>
        <p:nvSpPr>
          <p:cNvPr id="3" name="Content Placeholder 2"/>
          <p:cNvSpPr>
            <a:spLocks noGrp="1"/>
          </p:cNvSpPr>
          <p:nvPr>
            <p:ph idx="1"/>
          </p:nvPr>
        </p:nvSpPr>
        <p:spPr/>
        <p:txBody>
          <a:bodyPr/>
          <a:lstStyle/>
          <a:p>
            <a:r>
              <a:rPr lang="en-US" dirty="0"/>
              <a:t>Python programming language has become a mainstream language and its applications cuts across several industries including, Information Technology, Finance, Government, Market research and many others. In this research work, we would examine the application of Python in discovering information from text documents.</a:t>
            </a:r>
          </a:p>
          <a:p>
            <a:endParaRPr lang="en-US" dirty="0"/>
          </a:p>
        </p:txBody>
      </p:sp>
      <p:pic>
        <p:nvPicPr>
          <p:cNvPr id="5" name="Picture 4" descr="A picture containing electronics&#10;&#10;Description generated with high confidence">
            <a:extLst>
              <a:ext uri="{FF2B5EF4-FFF2-40B4-BE49-F238E27FC236}">
                <a16:creationId xmlns:a16="http://schemas.microsoft.com/office/drawing/2014/main" id="{70838FAD-11CB-48D1-8C09-283EF9D294C5}"/>
              </a:ext>
            </a:extLst>
          </p:cNvPr>
          <p:cNvPicPr>
            <a:picLocks noChangeAspect="1"/>
          </p:cNvPicPr>
          <p:nvPr/>
        </p:nvPicPr>
        <p:blipFill>
          <a:blip r:embed="rId2"/>
          <a:stretch>
            <a:fillRect/>
          </a:stretch>
        </p:blipFill>
        <p:spPr>
          <a:xfrm>
            <a:off x="9181746" y="5655212"/>
            <a:ext cx="3107545" cy="1237957"/>
          </a:xfrm>
          <a:prstGeom prst="rect">
            <a:avLst/>
          </a:prstGeom>
          <a:ln>
            <a:noFill/>
          </a:ln>
          <a:effectLst>
            <a:softEdge rad="112500"/>
          </a:effectLst>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723124"/>
            <a:ext cx="9601200" cy="1036850"/>
          </a:xfrm>
        </p:spPr>
        <p:txBody>
          <a:bodyPr>
            <a:normAutofit fontScale="90000"/>
          </a:bodyPr>
          <a:lstStyle/>
          <a:p>
            <a:r>
              <a:rPr lang="en-US" dirty="0"/>
              <a:t>Research Question 6 – Who are the Top tweeters and their location? </a:t>
            </a:r>
            <a:br>
              <a:rPr lang="en-US" dirty="0"/>
            </a:br>
            <a:endParaRPr lang="en-US" dirty="0"/>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a:bodyPr>
          <a:lstStyle/>
          <a:p>
            <a:pPr marL="0" indent="0">
              <a:buNone/>
            </a:pPr>
            <a:r>
              <a:rPr lang="en-US" dirty="0"/>
              <a:t>TweeterD.loc[topTweeterD.index[:10]]</a:t>
            </a:r>
          </a:p>
        </p:txBody>
      </p:sp>
      <p:sp>
        <p:nvSpPr>
          <p:cNvPr id="8" name="Content Placeholder 2">
            <a:extLst>
              <a:ext uri="{FF2B5EF4-FFF2-40B4-BE49-F238E27FC236}">
                <a16:creationId xmlns:a16="http://schemas.microsoft.com/office/drawing/2014/main" id="{EFCC5C86-FDED-49B3-A2C3-BA8715047471}"/>
              </a:ext>
            </a:extLst>
          </p:cNvPr>
          <p:cNvSpPr txBox="1">
            <a:spLocks/>
          </p:cNvSpPr>
          <p:nvPr/>
        </p:nvSpPr>
        <p:spPr>
          <a:xfrm>
            <a:off x="1143000" y="1828800"/>
            <a:ext cx="9601200" cy="5171768"/>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        </a:t>
            </a:r>
          </a:p>
        </p:txBody>
      </p:sp>
      <p:pic>
        <p:nvPicPr>
          <p:cNvPr id="11" name="Picture 10" descr="A screenshot of a cell phone&#10;&#10;Description generated with very high confidence">
            <a:extLst>
              <a:ext uri="{FF2B5EF4-FFF2-40B4-BE49-F238E27FC236}">
                <a16:creationId xmlns:a16="http://schemas.microsoft.com/office/drawing/2014/main" id="{C34D552E-64BB-47A1-AABF-55698F7D3D80}"/>
              </a:ext>
            </a:extLst>
          </p:cNvPr>
          <p:cNvPicPr>
            <a:picLocks noChangeAspect="1"/>
          </p:cNvPicPr>
          <p:nvPr/>
        </p:nvPicPr>
        <p:blipFill>
          <a:blip r:embed="rId2"/>
          <a:stretch>
            <a:fillRect/>
          </a:stretch>
        </p:blipFill>
        <p:spPr>
          <a:xfrm>
            <a:off x="2249129" y="2379406"/>
            <a:ext cx="6735097" cy="4286865"/>
          </a:xfrm>
          <a:prstGeom prst="rect">
            <a:avLst/>
          </a:prstGeom>
        </p:spPr>
      </p:pic>
    </p:spTree>
    <p:extLst>
      <p:ext uri="{BB962C8B-B14F-4D97-AF65-F5344CB8AC3E}">
        <p14:creationId xmlns:p14="http://schemas.microsoft.com/office/powerpoint/2010/main" val="296849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166644"/>
            <a:ext cx="9601200" cy="1036850"/>
          </a:xfrm>
        </p:spPr>
        <p:txBody>
          <a:bodyPr/>
          <a:lstStyle/>
          <a:p>
            <a:r>
              <a:rPr lang="en-US" dirty="0"/>
              <a:t>Research Question 7 – What are the sentiments on the entire text?</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lnSpcReduction="10000"/>
          </a:bodyPr>
          <a:lstStyle/>
          <a:p>
            <a:r>
              <a:rPr lang="en-US" dirty="0"/>
              <a:t> def get_tweet_sentiment(tweet):</a:t>
            </a:r>
          </a:p>
          <a:p>
            <a:r>
              <a:rPr lang="en-US" dirty="0"/>
              <a:t>        analysis = TextBlob(tweet)</a:t>
            </a:r>
          </a:p>
          <a:p>
            <a:r>
              <a:rPr lang="en-US" dirty="0"/>
              <a:t>        if analysis.sentiment.polarity &gt; 0:</a:t>
            </a:r>
          </a:p>
          <a:p>
            <a:r>
              <a:rPr lang="en-US" dirty="0"/>
              <a:t>            return 'positive'</a:t>
            </a:r>
          </a:p>
          <a:p>
            <a:r>
              <a:rPr lang="en-US" dirty="0"/>
              <a:t>        elif analysis.sentiment.polarity == 0:</a:t>
            </a:r>
          </a:p>
          <a:p>
            <a:r>
              <a:rPr lang="en-US" dirty="0"/>
              <a:t>            return 'neutral'</a:t>
            </a:r>
          </a:p>
          <a:p>
            <a:r>
              <a:rPr lang="en-US" dirty="0"/>
              <a:t>        else:</a:t>
            </a:r>
          </a:p>
          <a:p>
            <a:r>
              <a:rPr lang="en-US" dirty="0"/>
              <a:t>            return 'negative'</a:t>
            </a:r>
          </a:p>
          <a:p>
            <a:r>
              <a:rPr lang="en-US" dirty="0"/>
              <a:t>twtData['Sentiment'] = twtData['Tweet'].apply(lambda x: get_tweet_sentiment(x))</a:t>
            </a:r>
          </a:p>
          <a:p>
            <a:pPr marL="0" indent="0">
              <a:buNone/>
            </a:pPr>
            <a:endParaRPr lang="en-US" dirty="0"/>
          </a:p>
        </p:txBody>
      </p:sp>
    </p:spTree>
    <p:extLst>
      <p:ext uri="{BB962C8B-B14F-4D97-AF65-F5344CB8AC3E}">
        <p14:creationId xmlns:p14="http://schemas.microsoft.com/office/powerpoint/2010/main" val="270635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138082" y="1720646"/>
            <a:ext cx="9601200" cy="1036850"/>
          </a:xfrm>
        </p:spPr>
        <p:txBody>
          <a:bodyPr>
            <a:normAutofit fontScale="90000"/>
          </a:bodyPr>
          <a:lstStyle/>
          <a:p>
            <a:r>
              <a:rPr lang="en-US" dirty="0"/>
              <a:t>Research Question 7 – What are the sentiments on the entire text?</a:t>
            </a:r>
            <a:br>
              <a:rPr lang="en-US" dirty="0"/>
            </a:br>
            <a:r>
              <a:rPr lang="en-US" dirty="0"/>
              <a:t> </a:t>
            </a:r>
            <a:br>
              <a:rPr lang="en-US" dirty="0"/>
            </a:br>
            <a:r>
              <a:rPr lang="en-US" dirty="0"/>
              <a:t> </a:t>
            </a:r>
            <a:br>
              <a:rPr lang="en-US" dirty="0"/>
            </a:br>
            <a:br>
              <a:rPr lang="en-US" dirty="0"/>
            </a:b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0079570-6A4C-4D6D-91F6-1D96056443B9}"/>
              </a:ext>
            </a:extLst>
          </p:cNvPr>
          <p:cNvPicPr>
            <a:picLocks noGrp="1" noChangeAspect="1"/>
          </p:cNvPicPr>
          <p:nvPr>
            <p:ph idx="1"/>
          </p:nvPr>
        </p:nvPicPr>
        <p:blipFill>
          <a:blip r:embed="rId2"/>
          <a:stretch>
            <a:fillRect/>
          </a:stretch>
        </p:blipFill>
        <p:spPr>
          <a:xfrm>
            <a:off x="1268361" y="1902542"/>
            <a:ext cx="9163664" cy="4955458"/>
          </a:xfrm>
        </p:spPr>
      </p:pic>
    </p:spTree>
    <p:extLst>
      <p:ext uri="{BB962C8B-B14F-4D97-AF65-F5344CB8AC3E}">
        <p14:creationId xmlns:p14="http://schemas.microsoft.com/office/powerpoint/2010/main" val="33261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138082" y="1720646"/>
            <a:ext cx="9601200" cy="1036850"/>
          </a:xfrm>
        </p:spPr>
        <p:txBody>
          <a:bodyPr>
            <a:normAutofit fontScale="90000"/>
          </a:bodyPr>
          <a:lstStyle/>
          <a:p>
            <a:r>
              <a:rPr lang="en-US" dirty="0"/>
              <a:t>Research Question 7 – What are the sentiments on each contestant?</a:t>
            </a:r>
            <a:br>
              <a:rPr lang="en-US" dirty="0"/>
            </a:br>
            <a:r>
              <a:rPr lang="en-US" dirty="0"/>
              <a:t> </a:t>
            </a:r>
            <a:br>
              <a:rPr lang="en-US" dirty="0"/>
            </a:br>
            <a:r>
              <a:rPr lang="en-US" dirty="0"/>
              <a:t> </a:t>
            </a:r>
            <a:br>
              <a:rPr lang="en-US" dirty="0"/>
            </a:br>
            <a:br>
              <a:rPr lang="en-US" dirty="0"/>
            </a:br>
            <a:endParaRPr lang="en-US" dirty="0"/>
          </a:p>
        </p:txBody>
      </p:sp>
      <p:sp>
        <p:nvSpPr>
          <p:cNvPr id="4" name="Rectangle 1">
            <a:extLst>
              <a:ext uri="{FF2B5EF4-FFF2-40B4-BE49-F238E27FC236}">
                <a16:creationId xmlns:a16="http://schemas.microsoft.com/office/drawing/2014/main" id="{596C623A-1BB3-4640-9B4D-B5897FBC2E93}"/>
              </a:ext>
            </a:extLst>
          </p:cNvPr>
          <p:cNvSpPr>
            <a:spLocks noGrp="1" noChangeArrowheads="1"/>
          </p:cNvSpPr>
          <p:nvPr>
            <p:ph idx="1"/>
          </p:nvPr>
        </p:nvSpPr>
        <p:spPr bwMode="auto">
          <a:xfrm>
            <a:off x="567813" y="1720646"/>
            <a:ext cx="1149321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contExpr = [r'mira', r'cee', r'alex', r'nina', r'lolu',  r'khloe', r'tobi', r'anto'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contId = [0,1,2,3,4,5,6,7]</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contDict = dict(zip(contId,contExpr))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ContestantFrame = [twtData.loc[twtData['Tweet'].apply(lambda x: bool(re.search(contDict[item], x)))] for item in contId]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fig, ax =plt.subplots(2,2)</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def subPlot(data, m, n, title):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sns.countplot(x="Sentiment", data=data, palette="muted", ax=ax[m][n]).set_title(title)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total = float(len(data))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for p in ax[m][n].patches: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height = p.get_height()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ax[m][n].text(p.get_x()+p.get_width()/2., height + 3, '{:1.2f}'.format(height/total), ha="center")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return plt.show()</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subPlot(ContestantFrame[0],0,0,'Sentiments Around Miracle')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96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295400" y="166644"/>
            <a:ext cx="9601200" cy="1036850"/>
          </a:xfrm>
        </p:spPr>
        <p:txBody>
          <a:bodyPr/>
          <a:lstStyle/>
          <a:p>
            <a:r>
              <a:rPr lang="en-US" dirty="0"/>
              <a:t>Research Question 7 – What are the sentiments on each contestant?</a:t>
            </a:r>
          </a:p>
        </p:txBody>
      </p:sp>
      <p:pic>
        <p:nvPicPr>
          <p:cNvPr id="5" name="Content Placeholder 4" descr="A picture containing screenshot&#10;&#10;Description generated with very high confidence">
            <a:extLst>
              <a:ext uri="{FF2B5EF4-FFF2-40B4-BE49-F238E27FC236}">
                <a16:creationId xmlns:a16="http://schemas.microsoft.com/office/drawing/2014/main" id="{4451C53D-09A5-495B-BA76-398A57853A9A}"/>
              </a:ext>
            </a:extLst>
          </p:cNvPr>
          <p:cNvPicPr>
            <a:picLocks noGrp="1" noChangeAspect="1"/>
          </p:cNvPicPr>
          <p:nvPr>
            <p:ph idx="1"/>
          </p:nvPr>
        </p:nvPicPr>
        <p:blipFill>
          <a:blip r:embed="rId2"/>
          <a:stretch>
            <a:fillRect/>
          </a:stretch>
        </p:blipFill>
        <p:spPr>
          <a:xfrm>
            <a:off x="983226" y="2074606"/>
            <a:ext cx="9766386" cy="4118421"/>
          </a:xfrm>
        </p:spPr>
      </p:pic>
    </p:spTree>
    <p:extLst>
      <p:ext uri="{BB962C8B-B14F-4D97-AF65-F5344CB8AC3E}">
        <p14:creationId xmlns:p14="http://schemas.microsoft.com/office/powerpoint/2010/main" val="5694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a:xfrm>
            <a:off x="1138082" y="1720646"/>
            <a:ext cx="9601200" cy="1036850"/>
          </a:xfrm>
        </p:spPr>
        <p:txBody>
          <a:bodyPr>
            <a:normAutofit fontScale="90000"/>
          </a:bodyPr>
          <a:lstStyle/>
          <a:p>
            <a:pPr algn="ctr"/>
            <a:r>
              <a:rPr lang="en-US" dirty="0"/>
              <a:t>The End</a:t>
            </a:r>
            <a:br>
              <a:rPr lang="en-US" dirty="0"/>
            </a:br>
            <a:r>
              <a:rPr lang="en-US" dirty="0"/>
              <a:t> </a:t>
            </a:r>
            <a:br>
              <a:rPr lang="en-US" dirty="0"/>
            </a:br>
            <a:r>
              <a:rPr lang="en-US" dirty="0"/>
              <a:t> </a:t>
            </a:r>
            <a:br>
              <a:rPr lang="en-US" dirty="0"/>
            </a:br>
            <a:br>
              <a:rPr lang="en-US" dirty="0"/>
            </a:br>
            <a:endParaRPr lang="en-US" dirty="0"/>
          </a:p>
        </p:txBody>
      </p:sp>
      <p:sp>
        <p:nvSpPr>
          <p:cNvPr id="4" name="Rectangle 1">
            <a:extLst>
              <a:ext uri="{FF2B5EF4-FFF2-40B4-BE49-F238E27FC236}">
                <a16:creationId xmlns:a16="http://schemas.microsoft.com/office/drawing/2014/main" id="{596C623A-1BB3-4640-9B4D-B5897FBC2E93}"/>
              </a:ext>
            </a:extLst>
          </p:cNvPr>
          <p:cNvSpPr>
            <a:spLocks noGrp="1" noChangeArrowheads="1"/>
          </p:cNvSpPr>
          <p:nvPr>
            <p:ph idx="1"/>
          </p:nvPr>
        </p:nvSpPr>
        <p:spPr bwMode="auto">
          <a:xfrm>
            <a:off x="646470" y="2862459"/>
            <a:ext cx="3020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4206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dirty="0"/>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3"/>
            <a:ext cx="9601200" cy="1573667"/>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4400" b="1" dirty="0"/>
              <a:t>MOTIVATION</a:t>
            </a:r>
            <a:br>
              <a:rPr lang="en-US" dirty="0"/>
            </a:br>
            <a:endParaRPr lang="en-US" dirty="0"/>
          </a:p>
        </p:txBody>
      </p:sp>
      <p:sp>
        <p:nvSpPr>
          <p:cNvPr id="3" name="Content Placeholder 2">
            <a:extLst>
              <a:ext uri="{FF2B5EF4-FFF2-40B4-BE49-F238E27FC236}">
                <a16:creationId xmlns:a16="http://schemas.microsoft.com/office/drawing/2014/main" id="{BFAF76E0-AF72-48B3-9589-CFB2B565104E}"/>
              </a:ext>
            </a:extLst>
          </p:cNvPr>
          <p:cNvSpPr>
            <a:spLocks noGrp="1"/>
          </p:cNvSpPr>
          <p:nvPr>
            <p:ph idx="1"/>
          </p:nvPr>
        </p:nvSpPr>
        <p:spPr>
          <a:xfrm>
            <a:off x="1295400" y="1828799"/>
            <a:ext cx="9601200" cy="4774067"/>
          </a:xfrm>
        </p:spPr>
        <p:txBody>
          <a:bodyPr>
            <a:normAutofit fontScale="92500" lnSpcReduction="20000"/>
          </a:bodyPr>
          <a:lstStyle/>
          <a:p>
            <a:r>
              <a:rPr lang="en-US" dirty="0"/>
              <a:t>Our motivation is gotten from a Reality TV show competition in Nigeria called Big Brother Nigeria</a:t>
            </a:r>
          </a:p>
          <a:p>
            <a:r>
              <a:rPr lang="en-US" dirty="0"/>
              <a:t>This show has gathered public attraction and has generated a lot of controversies among Nigerians.</a:t>
            </a:r>
          </a:p>
          <a:p>
            <a:r>
              <a:rPr lang="en-US" dirty="0"/>
              <a:t>What makes this show popular is its eviction system, it requires the public to vote through Text message or an online voting platform.</a:t>
            </a:r>
          </a:p>
          <a:p>
            <a:r>
              <a:rPr lang="en-US" dirty="0"/>
              <a:t>Each contestant with the lowest vote during a voting period would be evicted.</a:t>
            </a:r>
          </a:p>
          <a:p>
            <a:r>
              <a:rPr lang="en-US" dirty="0"/>
              <a:t>The interesting thing is that most Nigerians now take to twitter to share their opinions and perception about their favorite contestant</a:t>
            </a:r>
          </a:p>
          <a:p>
            <a:r>
              <a:rPr lang="en-US" dirty="0"/>
              <a:t>Thus, tons of thousands of tweets are added daily mostly from Nigerians about this reality show. </a:t>
            </a:r>
          </a:p>
          <a:p>
            <a:r>
              <a:rPr lang="en-US" dirty="0"/>
              <a:t>We have extracted this data from twitter, analyzed them and checked for interesting information about them</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- 7</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endParaRPr lang="en-US"/>
          </a:p>
        </p:txBody>
      </p:sp>
      <p:sp>
        <p:nvSpPr>
          <p:cNvPr id="6" name="Picture Placeholder 5"/>
          <p:cNvSpPr>
            <a:spLocks noGrp="1"/>
          </p:cNvSpPr>
          <p:nvPr>
            <p:ph type="pic" idx="13"/>
          </p:nvPr>
        </p:nvSpPr>
        <p:spPr/>
      </p:sp>
      <p:sp>
        <p:nvSpPr>
          <p:cNvPr id="11" name="Text Placeholder 10"/>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573666"/>
          </a:xfrm>
        </p:spPr>
        <p:txBody>
          <a:bodyPr/>
          <a:lstStyle/>
          <a:p>
            <a:r>
              <a:rPr lang="en-US" b="1" dirty="0"/>
              <a:t>DATA SET AND DATA COLLECTION</a:t>
            </a:r>
            <a:br>
              <a:rPr lang="en-US" dirty="0"/>
            </a:br>
            <a:endParaRPr lang="en-US" dirty="0"/>
          </a:p>
        </p:txBody>
      </p:sp>
      <p:sp>
        <p:nvSpPr>
          <p:cNvPr id="3" name="Content Placeholder 2"/>
          <p:cNvSpPr>
            <a:spLocks noGrp="1"/>
          </p:cNvSpPr>
          <p:nvPr>
            <p:ph sz="half" idx="1"/>
          </p:nvPr>
        </p:nvSpPr>
        <p:spPr/>
        <p:txBody>
          <a:bodyPr/>
          <a:lstStyle/>
          <a:p>
            <a:r>
              <a:rPr lang="en-US" dirty="0"/>
              <a:t>We took advantage of the fact that the show is currently ongoing, as a result we were able to gather tweets about the show using the hashtag</a:t>
            </a:r>
            <a:r>
              <a:rPr lang="en-US" b="1" dirty="0"/>
              <a:t> #bbnaija</a:t>
            </a:r>
          </a:p>
          <a:p>
            <a:r>
              <a:rPr lang="en-US" dirty="0"/>
              <a:t>We connected to twitter using twitter streaming API and we have been able to gather </a:t>
            </a:r>
            <a:r>
              <a:rPr lang="en-US" b="1" dirty="0"/>
              <a:t>580,000 tweets</a:t>
            </a:r>
          </a:p>
          <a:p>
            <a:r>
              <a:rPr lang="en-US" dirty="0"/>
              <a:t>Attached is a link to our data(</a:t>
            </a:r>
            <a:r>
              <a:rPr lang="en-US" b="1" dirty="0"/>
              <a:t> tweets)</a:t>
            </a:r>
            <a:r>
              <a:rPr lang="en-US" dirty="0"/>
              <a:t> in a </a:t>
            </a:r>
            <a:r>
              <a:rPr lang="en-US" dirty="0" err="1"/>
              <a:t>json</a:t>
            </a:r>
            <a:r>
              <a:rPr lang="en-US" dirty="0"/>
              <a:t> format</a:t>
            </a:r>
          </a:p>
          <a:p>
            <a:r>
              <a:rPr lang="en-US" u="sng" dirty="0">
                <a:hlinkClick r:id="rId2"/>
              </a:rPr>
              <a:t>https://goo.gl/WrMbt8</a:t>
            </a:r>
            <a:endParaRPr lang="en-US" dirty="0"/>
          </a:p>
          <a:p>
            <a:endParaRPr lang="en-US" dirty="0"/>
          </a:p>
        </p:txBody>
      </p:sp>
      <p:pic>
        <p:nvPicPr>
          <p:cNvPr id="6" name="Picture 5" descr="A picture containing electronics&#10;&#10;Description generated with high confidence">
            <a:extLst>
              <a:ext uri="{FF2B5EF4-FFF2-40B4-BE49-F238E27FC236}">
                <a16:creationId xmlns:a16="http://schemas.microsoft.com/office/drawing/2014/main" id="{84BD1A9B-38EF-4533-A40E-1F36BF40DF01}"/>
              </a:ext>
            </a:extLst>
          </p:cNvPr>
          <p:cNvPicPr>
            <a:picLocks noChangeAspect="1"/>
          </p:cNvPicPr>
          <p:nvPr/>
        </p:nvPicPr>
        <p:blipFill>
          <a:blip r:embed="rId3"/>
          <a:stretch>
            <a:fillRect/>
          </a:stretch>
        </p:blipFill>
        <p:spPr>
          <a:xfrm>
            <a:off x="9181746" y="5655212"/>
            <a:ext cx="3107545" cy="1237957"/>
          </a:xfrm>
          <a:prstGeom prst="rect">
            <a:avLst/>
          </a:prstGeom>
          <a:ln>
            <a:noFill/>
          </a:ln>
          <a:effectLst>
            <a:softEdge rad="112500"/>
          </a:effectLst>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5608"/>
            <a:ext cx="9601200" cy="1583191"/>
          </a:xfrm>
        </p:spPr>
        <p:txBody>
          <a:bodyPr>
            <a:normAutofit fontScale="90000"/>
          </a:bodyPr>
          <a:lstStyle/>
          <a:p>
            <a:br>
              <a:rPr lang="en-US" b="1" dirty="0"/>
            </a:br>
            <a:br>
              <a:rPr lang="en-US" b="1" dirty="0"/>
            </a:br>
            <a:br>
              <a:rPr lang="en-US" b="1" dirty="0"/>
            </a:br>
            <a:br>
              <a:rPr lang="en-US" b="1" dirty="0"/>
            </a:br>
            <a:br>
              <a:rPr lang="en-US" b="1" dirty="0"/>
            </a:br>
            <a:r>
              <a:rPr lang="en-US" b="1" dirty="0"/>
              <a:t>OBJECTIVES:</a:t>
            </a:r>
            <a:br>
              <a:rPr lang="en-US" dirty="0"/>
            </a:br>
            <a:endParaRPr lang="en-US" dirty="0"/>
          </a:p>
        </p:txBody>
      </p:sp>
      <p:sp>
        <p:nvSpPr>
          <p:cNvPr id="3" name="Content Placeholder 2">
            <a:extLst>
              <a:ext uri="{FF2B5EF4-FFF2-40B4-BE49-F238E27FC236}">
                <a16:creationId xmlns:a16="http://schemas.microsoft.com/office/drawing/2014/main" id="{4044F811-EAA3-48A3-95FF-C1F3B9939EC3}"/>
              </a:ext>
            </a:extLst>
          </p:cNvPr>
          <p:cNvSpPr>
            <a:spLocks noGrp="1"/>
          </p:cNvSpPr>
          <p:nvPr>
            <p:ph idx="1"/>
          </p:nvPr>
        </p:nvSpPr>
        <p:spPr/>
        <p:txBody>
          <a:bodyPr>
            <a:normAutofit fontScale="85000" lnSpcReduction="10000"/>
          </a:bodyPr>
          <a:lstStyle/>
          <a:p>
            <a:r>
              <a:rPr lang="en-US" dirty="0"/>
              <a:t>We have been able to answer the following research question at the end of the project:</a:t>
            </a:r>
          </a:p>
          <a:p>
            <a:r>
              <a:rPr lang="en-US" dirty="0"/>
              <a:t>How are tweeters distributed by location? We would like to know the locations with the most tweets, and general online social engagements in Nigeria</a:t>
            </a:r>
          </a:p>
          <a:p>
            <a:r>
              <a:rPr lang="en-US" dirty="0"/>
              <a:t>Who are the top contestant by popularity on twitter?</a:t>
            </a:r>
          </a:p>
          <a:p>
            <a:r>
              <a:rPr lang="en-US" dirty="0"/>
              <a:t>Number of tweets that contains each contestant?</a:t>
            </a:r>
          </a:p>
          <a:p>
            <a:r>
              <a:rPr lang="en-US" dirty="0"/>
              <a:t>Words with highest correlation with each contestant and generating N-grams?</a:t>
            </a:r>
          </a:p>
          <a:p>
            <a:r>
              <a:rPr lang="en-US" dirty="0"/>
              <a:t>Who are the Top tweeters and their location? </a:t>
            </a:r>
          </a:p>
          <a:p>
            <a:r>
              <a:rPr lang="en-US" dirty="0"/>
              <a:t>What are the sentiments around each contestant?</a:t>
            </a:r>
          </a:p>
          <a:p>
            <a:pPr marL="0" indent="0">
              <a:buNone/>
            </a:pPr>
            <a:r>
              <a:rPr lang="en-US" dirty="0"/>
              <a:t>.</a:t>
            </a:r>
          </a:p>
          <a:p>
            <a:endParaRPr lang="en-US" dirty="0"/>
          </a:p>
          <a:p>
            <a:endParaRPr lang="en-US" dirty="0"/>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5608"/>
            <a:ext cx="9601200" cy="1583191"/>
          </a:xfrm>
        </p:spPr>
        <p:txBody>
          <a:bodyPr>
            <a:normAutofit fontScale="90000"/>
          </a:bodyPr>
          <a:lstStyle/>
          <a:p>
            <a:br>
              <a:rPr lang="en-US" b="1" dirty="0"/>
            </a:br>
            <a:br>
              <a:rPr lang="en-US" b="1" dirty="0"/>
            </a:br>
            <a:br>
              <a:rPr lang="en-US" b="1" dirty="0"/>
            </a:br>
            <a:br>
              <a:rPr lang="en-US" b="1" dirty="0"/>
            </a:br>
            <a:br>
              <a:rPr lang="en-US" b="1" dirty="0"/>
            </a:br>
            <a:r>
              <a:rPr lang="en-US" b="1" dirty="0"/>
              <a:t>Data preprocessing – Twitter API</a:t>
            </a:r>
            <a:br>
              <a:rPr lang="en-US" dirty="0"/>
            </a:br>
            <a:endParaRPr lang="en-US" dirty="0"/>
          </a:p>
        </p:txBody>
      </p:sp>
      <p:sp>
        <p:nvSpPr>
          <p:cNvPr id="3" name="Content Placeholder 2">
            <a:extLst>
              <a:ext uri="{FF2B5EF4-FFF2-40B4-BE49-F238E27FC236}">
                <a16:creationId xmlns:a16="http://schemas.microsoft.com/office/drawing/2014/main" id="{4044F811-EAA3-48A3-95FF-C1F3B9939EC3}"/>
              </a:ext>
            </a:extLst>
          </p:cNvPr>
          <p:cNvSpPr>
            <a:spLocks noGrp="1"/>
          </p:cNvSpPr>
          <p:nvPr>
            <p:ph idx="1"/>
          </p:nvPr>
        </p:nvSpPr>
        <p:spPr/>
        <p:txBody>
          <a:bodyPr>
            <a:normAutofit fontScale="92500" lnSpcReduction="10000"/>
          </a:bodyPr>
          <a:lstStyle/>
          <a:p>
            <a:r>
              <a:rPr lang="en-US" dirty="0"/>
              <a:t>import tweepy</a:t>
            </a:r>
          </a:p>
          <a:p>
            <a:r>
              <a:rPr lang="en-US" dirty="0"/>
              <a:t>from tweepy import OAuthHandler</a:t>
            </a:r>
          </a:p>
          <a:p>
            <a:r>
              <a:rPr lang="en-US" dirty="0"/>
              <a:t>consumer_key = ‘************************************************'</a:t>
            </a:r>
          </a:p>
          <a:p>
            <a:r>
              <a:rPr lang="en-US" dirty="0"/>
              <a:t>consumer_secret = ‘**********************************************'</a:t>
            </a:r>
          </a:p>
          <a:p>
            <a:r>
              <a:rPr lang="en-US" dirty="0"/>
              <a:t>access_token = ‘**************************************************'</a:t>
            </a:r>
          </a:p>
          <a:p>
            <a:r>
              <a:rPr lang="en-US" dirty="0"/>
              <a:t>access_secret = ‘**************************************************'</a:t>
            </a:r>
          </a:p>
          <a:p>
            <a:r>
              <a:rPr lang="en-US" dirty="0"/>
              <a:t> auth = OAuthHandler(consumer_key, consumer_secret)</a:t>
            </a:r>
          </a:p>
          <a:p>
            <a:r>
              <a:rPr lang="en-US" dirty="0"/>
              <a:t>auth.set_access_token(access_token, access_secret)</a:t>
            </a:r>
          </a:p>
          <a:p>
            <a:r>
              <a:rPr lang="en-US" dirty="0"/>
              <a:t> api = tweepy.API(auth)</a:t>
            </a:r>
          </a:p>
          <a:p>
            <a:endParaRPr lang="en-US" dirty="0"/>
          </a:p>
        </p:txBody>
      </p:sp>
    </p:spTree>
    <p:extLst>
      <p:ext uri="{BB962C8B-B14F-4D97-AF65-F5344CB8AC3E}">
        <p14:creationId xmlns:p14="http://schemas.microsoft.com/office/powerpoint/2010/main" val="408002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5608"/>
            <a:ext cx="9601200" cy="1583191"/>
          </a:xfrm>
        </p:spPr>
        <p:txBody>
          <a:bodyPr>
            <a:normAutofit fontScale="90000"/>
          </a:bodyPr>
          <a:lstStyle/>
          <a:p>
            <a:br>
              <a:rPr lang="en-US" b="1" dirty="0"/>
            </a:br>
            <a:br>
              <a:rPr lang="en-US" b="1" dirty="0"/>
            </a:br>
            <a:br>
              <a:rPr lang="en-US" b="1" dirty="0"/>
            </a:br>
            <a:br>
              <a:rPr lang="en-US" b="1" dirty="0"/>
            </a:br>
            <a:br>
              <a:rPr lang="en-US" b="1" dirty="0"/>
            </a:br>
            <a:r>
              <a:rPr lang="en-US" b="1" dirty="0"/>
              <a:t>Data preprocessing – cont’d</a:t>
            </a:r>
            <a:br>
              <a:rPr lang="en-US" dirty="0"/>
            </a:br>
            <a:endParaRPr lang="en-US" dirty="0"/>
          </a:p>
        </p:txBody>
      </p:sp>
      <p:sp>
        <p:nvSpPr>
          <p:cNvPr id="3" name="Content Placeholder 2">
            <a:extLst>
              <a:ext uri="{FF2B5EF4-FFF2-40B4-BE49-F238E27FC236}">
                <a16:creationId xmlns:a16="http://schemas.microsoft.com/office/drawing/2014/main" id="{4044F811-EAA3-48A3-95FF-C1F3B9939EC3}"/>
              </a:ext>
            </a:extLst>
          </p:cNvPr>
          <p:cNvSpPr>
            <a:spLocks noGrp="1"/>
          </p:cNvSpPr>
          <p:nvPr>
            <p:ph idx="1"/>
          </p:nvPr>
        </p:nvSpPr>
        <p:spPr/>
        <p:txBody>
          <a:bodyPr>
            <a:normAutofit/>
          </a:bodyPr>
          <a:lstStyle/>
          <a:p>
            <a:pPr marL="0" indent="0">
              <a:buNone/>
            </a:pPr>
            <a:r>
              <a:rPr lang="en-US" dirty="0"/>
              <a:t>def on_data(self, data):</a:t>
            </a:r>
          </a:p>
          <a:p>
            <a:pPr marL="0" indent="0">
              <a:buNone/>
            </a:pPr>
            <a:r>
              <a:rPr lang="en-US" dirty="0"/>
              <a:t>      try:</a:t>
            </a:r>
          </a:p>
          <a:p>
            <a:pPr marL="0" indent="0">
              <a:buNone/>
            </a:pPr>
            <a:r>
              <a:rPr lang="en-US" dirty="0"/>
              <a:t>          with open(‘</a:t>
            </a:r>
            <a:r>
              <a:rPr lang="en-US" dirty="0" err="1"/>
              <a:t>Bnaija.json</a:t>
            </a:r>
            <a:r>
              <a:rPr lang="en-US" dirty="0"/>
              <a:t>', 'a') as f:</a:t>
            </a:r>
          </a:p>
          <a:p>
            <a:pPr marL="0" indent="0">
              <a:buNone/>
            </a:pPr>
            <a:r>
              <a:rPr lang="en-US" dirty="0"/>
              <a:t>                 f.write(data)</a:t>
            </a:r>
          </a:p>
          <a:p>
            <a:pPr marL="0" indent="0">
              <a:buNone/>
            </a:pPr>
            <a:r>
              <a:rPr lang="en-US" dirty="0"/>
              <a:t>                 return True</a:t>
            </a:r>
          </a:p>
          <a:p>
            <a:pPr marL="0" indent="0">
              <a:buNone/>
            </a:pPr>
            <a:r>
              <a:rPr lang="en-US" dirty="0"/>
              <a:t>      except BaseException as e:</a:t>
            </a:r>
          </a:p>
          <a:p>
            <a:pPr marL="0" indent="0">
              <a:buNone/>
            </a:pPr>
            <a:r>
              <a:rPr lang="en-US" dirty="0"/>
              <a:t>          print("Error on_data: %s" % str(e))</a:t>
            </a:r>
          </a:p>
          <a:p>
            <a:pPr marL="0" indent="0">
              <a:buNone/>
            </a:pPr>
            <a:r>
              <a:rPr lang="en-US" dirty="0"/>
              <a:t>          return True</a:t>
            </a:r>
          </a:p>
        </p:txBody>
      </p:sp>
    </p:spTree>
    <p:extLst>
      <p:ext uri="{BB962C8B-B14F-4D97-AF65-F5344CB8AC3E}">
        <p14:creationId xmlns:p14="http://schemas.microsoft.com/office/powerpoint/2010/main" val="106175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5608"/>
            <a:ext cx="9601200" cy="1583191"/>
          </a:xfrm>
        </p:spPr>
        <p:txBody>
          <a:bodyPr>
            <a:normAutofit fontScale="90000"/>
          </a:bodyPr>
          <a:lstStyle/>
          <a:p>
            <a:br>
              <a:rPr lang="en-US" b="1" dirty="0"/>
            </a:br>
            <a:br>
              <a:rPr lang="en-US" b="1" dirty="0"/>
            </a:br>
            <a:br>
              <a:rPr lang="en-US" b="1" dirty="0"/>
            </a:br>
            <a:br>
              <a:rPr lang="en-US" b="1" dirty="0"/>
            </a:br>
            <a:br>
              <a:rPr lang="en-US" b="1" dirty="0"/>
            </a:br>
            <a:r>
              <a:rPr lang="en-US" b="1" dirty="0"/>
              <a:t>Data preprocessing – Data Cleaning </a:t>
            </a:r>
            <a:br>
              <a:rPr lang="en-US" dirty="0"/>
            </a:br>
            <a:endParaRPr lang="en-US" dirty="0"/>
          </a:p>
        </p:txBody>
      </p:sp>
      <p:sp>
        <p:nvSpPr>
          <p:cNvPr id="3" name="Content Placeholder 2">
            <a:extLst>
              <a:ext uri="{FF2B5EF4-FFF2-40B4-BE49-F238E27FC236}">
                <a16:creationId xmlns:a16="http://schemas.microsoft.com/office/drawing/2014/main" id="{4044F811-EAA3-48A3-95FF-C1F3B9939EC3}"/>
              </a:ext>
            </a:extLst>
          </p:cNvPr>
          <p:cNvSpPr>
            <a:spLocks noGrp="1"/>
          </p:cNvSpPr>
          <p:nvPr>
            <p:ph idx="1"/>
          </p:nvPr>
        </p:nvSpPr>
        <p:spPr/>
        <p:txBody>
          <a:bodyPr>
            <a:normAutofit fontScale="62500" lnSpcReduction="20000"/>
          </a:bodyPr>
          <a:lstStyle/>
          <a:p>
            <a:pPr marL="0" indent="0">
              <a:buNone/>
            </a:pPr>
            <a:r>
              <a:rPr lang="en-US" dirty="0"/>
              <a:t>import nltk</a:t>
            </a:r>
          </a:p>
          <a:p>
            <a:pPr marL="0" indent="0">
              <a:buNone/>
            </a:pPr>
            <a:r>
              <a:rPr lang="en-US" dirty="0"/>
              <a:t>from nltk.corpus import stopwords</a:t>
            </a:r>
          </a:p>
          <a:p>
            <a:pPr marL="0" indent="0">
              <a:buNone/>
            </a:pPr>
            <a:r>
              <a:rPr lang="en-US" dirty="0"/>
              <a:t>stopwrd = set(stopwords.words('</a:t>
            </a:r>
            <a:r>
              <a:rPr lang="en-US" dirty="0" err="1"/>
              <a:t>english</a:t>
            </a:r>
            <a:r>
              <a:rPr lang="en-US" dirty="0"/>
              <a:t>'))</a:t>
            </a:r>
          </a:p>
          <a:p>
            <a:pPr marL="0" indent="0">
              <a:buNone/>
            </a:pPr>
            <a:endParaRPr lang="en-US" dirty="0"/>
          </a:p>
          <a:p>
            <a:pPr marL="0" indent="0">
              <a:buNone/>
            </a:pPr>
            <a:r>
              <a:rPr lang="en-US" dirty="0"/>
              <a:t>twtData['Tweet'] = twtData['Tweet'].apply(lambda x: x.lower())</a:t>
            </a:r>
          </a:p>
          <a:p>
            <a:pPr marL="0" indent="0">
              <a:buNone/>
            </a:pPr>
            <a:r>
              <a:rPr lang="en-US" dirty="0"/>
              <a:t>twtData['Tweet'] = twtData['Tweet'].apply(lambda x: emoji_pattern.sub(r'', x))</a:t>
            </a:r>
          </a:p>
          <a:p>
            <a:pPr marL="0" indent="0">
              <a:buNone/>
            </a:pPr>
            <a:r>
              <a:rPr lang="en-US" dirty="0"/>
              <a:t>twtData['Tweet'] = twtData['Tweet'].apply(lambda x: removeStopWord(x)) </a:t>
            </a:r>
          </a:p>
          <a:p>
            <a:pPr marL="0" indent="0">
              <a:buNone/>
            </a:pPr>
            <a:r>
              <a:rPr lang="en-US" dirty="0"/>
              <a:t>twtData['Tweet'] = twtData['Tweet'].apply(lambda x: removeUrl(x))</a:t>
            </a:r>
          </a:p>
          <a:p>
            <a:pPr marL="0" indent="0">
              <a:buNone/>
            </a:pPr>
            <a:endParaRPr lang="en-US" dirty="0"/>
          </a:p>
          <a:p>
            <a:pPr marL="0" indent="0">
              <a:buNone/>
            </a:pPr>
            <a:r>
              <a:rPr lang="en-US" dirty="0"/>
              <a:t>twtData['Tweet'] = twtData['Tweet'].apply(lambda x: replacePattern(x, 'cee'))</a:t>
            </a:r>
          </a:p>
          <a:p>
            <a:pPr marL="0" indent="0">
              <a:buNone/>
            </a:pPr>
            <a:r>
              <a:rPr lang="en-US" dirty="0"/>
              <a:t>twtData['Tweet'] = twtData['Tweet'].apply(lambda x: replacePattern(x, '</a:t>
            </a:r>
            <a:r>
              <a:rPr lang="en-US" dirty="0" err="1"/>
              <a:t>mira</a:t>
            </a:r>
            <a:r>
              <a:rPr lang="en-US" dirty="0"/>
              <a:t>'))</a:t>
            </a:r>
          </a:p>
        </p:txBody>
      </p:sp>
    </p:spTree>
    <p:extLst>
      <p:ext uri="{BB962C8B-B14F-4D97-AF65-F5344CB8AC3E}">
        <p14:creationId xmlns:p14="http://schemas.microsoft.com/office/powerpoint/2010/main" val="420933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360A-35C3-4138-B568-0BF48772219A}"/>
              </a:ext>
            </a:extLst>
          </p:cNvPr>
          <p:cNvSpPr>
            <a:spLocks noGrp="1"/>
          </p:cNvSpPr>
          <p:nvPr>
            <p:ph type="title"/>
          </p:nvPr>
        </p:nvSpPr>
        <p:spPr/>
        <p:txBody>
          <a:bodyPr/>
          <a:lstStyle/>
          <a:p>
            <a:r>
              <a:rPr lang="en-US" dirty="0"/>
              <a:t>Research Question 1 – Distribution of tweets by location</a:t>
            </a:r>
          </a:p>
        </p:txBody>
      </p:sp>
      <p:sp>
        <p:nvSpPr>
          <p:cNvPr id="3" name="Content Placeholder 2">
            <a:extLst>
              <a:ext uri="{FF2B5EF4-FFF2-40B4-BE49-F238E27FC236}">
                <a16:creationId xmlns:a16="http://schemas.microsoft.com/office/drawing/2014/main" id="{1439EE05-C848-4342-BCDF-07E8058D3FF7}"/>
              </a:ext>
            </a:extLst>
          </p:cNvPr>
          <p:cNvSpPr>
            <a:spLocks noGrp="1"/>
          </p:cNvSpPr>
          <p:nvPr>
            <p:ph idx="1"/>
          </p:nvPr>
        </p:nvSpPr>
        <p:spPr>
          <a:xfrm>
            <a:off x="1295400" y="1828800"/>
            <a:ext cx="9601200" cy="5171768"/>
          </a:xfrm>
        </p:spPr>
        <p:txBody>
          <a:bodyPr>
            <a:normAutofit lnSpcReduction="10000"/>
          </a:bodyPr>
          <a:lstStyle/>
          <a:p>
            <a:pPr marL="0" indent="0">
              <a:buNone/>
            </a:pPr>
            <a:r>
              <a:rPr lang="en-US" dirty="0"/>
              <a:t>locat = [i for i in location if i != None ]</a:t>
            </a:r>
          </a:p>
          <a:p>
            <a:pPr marL="0" indent="0">
              <a:buNone/>
            </a:pPr>
            <a:r>
              <a:rPr lang="en-US" dirty="0"/>
              <a:t>lstDict= {}</a:t>
            </a:r>
          </a:p>
          <a:p>
            <a:pPr marL="0" indent="0">
              <a:buNone/>
            </a:pPr>
            <a:r>
              <a:rPr lang="en-US" dirty="0"/>
              <a:t>for i in locat:    </a:t>
            </a:r>
          </a:p>
          <a:p>
            <a:pPr marL="0" indent="0">
              <a:buNone/>
            </a:pPr>
            <a:r>
              <a:rPr lang="en-US" dirty="0"/>
              <a:t>    lstDict[i] = lstDict.get(i, 0) + 1</a:t>
            </a:r>
          </a:p>
          <a:p>
            <a:pPr marL="0" indent="0">
              <a:buNone/>
            </a:pPr>
            <a:r>
              <a:rPr lang="en-US" dirty="0"/>
              <a:t>sortedlist = sorted(lstDict.items(), key=itemgetter(1), reverse =True)</a:t>
            </a:r>
          </a:p>
          <a:p>
            <a:pPr marL="0" indent="0">
              <a:buNone/>
            </a:pPr>
            <a:r>
              <a:rPr lang="en-US" dirty="0"/>
              <a:t>sortedlist </a:t>
            </a:r>
          </a:p>
          <a:p>
            <a:pPr marL="0" indent="0">
              <a:buNone/>
            </a:pPr>
            <a:r>
              <a:rPr lang="en-US" dirty="0"/>
              <a:t>lst2 = [j[0] for j in sortedlist[0:20][::-1]]</a:t>
            </a:r>
          </a:p>
          <a:p>
            <a:pPr marL="0" indent="0">
              <a:buNone/>
            </a:pPr>
            <a:r>
              <a:rPr lang="en-US" dirty="0"/>
              <a:t>lst3 = [item for item in locat if item in lst2]plt.figure(figsize=(11,6))sns.countplot(y = lst3, order = lst2)</a:t>
            </a:r>
          </a:p>
          <a:p>
            <a:pPr marL="0" indent="0">
              <a:buNone/>
            </a:pPr>
            <a:r>
              <a:rPr lang="en-US" dirty="0"/>
              <a:t>plt.savefig('ques1.jpg')</a:t>
            </a:r>
          </a:p>
        </p:txBody>
      </p:sp>
    </p:spTree>
    <p:extLst>
      <p:ext uri="{BB962C8B-B14F-4D97-AF65-F5344CB8AC3E}">
        <p14:creationId xmlns:p14="http://schemas.microsoft.com/office/powerpoint/2010/main" val="26512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4355</TotalTime>
  <Words>1261</Words>
  <Application>Microsoft Office PowerPoint</Application>
  <PresentationFormat>Widescreen</PresentationFormat>
  <Paragraphs>169</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Book Antiqua</vt:lpstr>
      <vt:lpstr>Calibri</vt:lpstr>
      <vt:lpstr>Sales Direction 16X9</vt:lpstr>
      <vt:lpstr>Application of Python Programing in Twitter Mining </vt:lpstr>
      <vt:lpstr>Introduction</vt:lpstr>
      <vt:lpstr>                           MOTIVATION </vt:lpstr>
      <vt:lpstr>DATA SET AND DATA COLLECTION </vt:lpstr>
      <vt:lpstr>     OBJECTIVES: </vt:lpstr>
      <vt:lpstr>     Data preprocessing – Twitter API </vt:lpstr>
      <vt:lpstr>     Data preprocessing – cont’d </vt:lpstr>
      <vt:lpstr>     Data preprocessing – Data Cleaning  </vt:lpstr>
      <vt:lpstr>Research Question 1 – Distribution of tweets by location</vt:lpstr>
      <vt:lpstr>Research Question 1 – Distribution of tweets by location</vt:lpstr>
      <vt:lpstr>Research Question 2 – Top contestant by popularity on twitter?</vt:lpstr>
      <vt:lpstr>Research Question 2 – Top contestant by popularity on twitter?</vt:lpstr>
      <vt:lpstr> Research Question 3 – Number of tweets that contains each contestant? </vt:lpstr>
      <vt:lpstr>Research Question 3 – Number of tweets that contains each contestant? </vt:lpstr>
      <vt:lpstr>Research Question 4 – Words with highest correlation with each contestant and generating N-grams?    </vt:lpstr>
      <vt:lpstr>Research Question 4 – cont’d</vt:lpstr>
      <vt:lpstr>Research Question 4 – cont’d</vt:lpstr>
      <vt:lpstr>Research Question 4 – cont’d</vt:lpstr>
      <vt:lpstr>Research Question 4 – cont’d</vt:lpstr>
      <vt:lpstr>Research Question 6 – Who are the Top tweeters and their location?  </vt:lpstr>
      <vt:lpstr>Research Question 7 – What are the sentiments on the entire text?</vt:lpstr>
      <vt:lpstr>Research Question 7 – What are the sentiments on the entire text?      </vt:lpstr>
      <vt:lpstr>Research Question 7 – What are the sentiments on each contestant?      </vt:lpstr>
      <vt:lpstr>Research Question 7 – What are the sentiments on each contestant?</vt:lpstr>
      <vt:lpstr>The End      </vt:lpstr>
      <vt:lpstr>Add a Slide Title - 1</vt:lpstr>
      <vt:lpstr>Add a Slide Title - 2</vt:lpstr>
      <vt:lpstr>Add a Slide Title - 3</vt:lpstr>
      <vt:lpstr>Add a Slide Title - 4</vt:lpstr>
      <vt:lpstr>PowerPoint Presentation</vt:lpstr>
      <vt:lpstr>Add a Slide Title - 5</vt:lpstr>
      <vt:lpstr>Add a Slide Title - 6</vt:lpstr>
      <vt:lpstr>Add a Slide Title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Python Programing in Twitter Mining</dc:title>
  <dc:creator>Makanjuola Ogunleye</dc:creator>
  <cp:lastModifiedBy>Makanjuola Ogunleye</cp:lastModifiedBy>
  <cp:revision>41</cp:revision>
  <dcterms:created xsi:type="dcterms:W3CDTF">2018-04-19T21:19:58Z</dcterms:created>
  <dcterms:modified xsi:type="dcterms:W3CDTF">2018-04-22T22:35:28Z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