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256" r:id="rId2"/>
    <p:sldId id="339" r:id="rId3"/>
    <p:sldId id="338" r:id="rId4"/>
    <p:sldId id="349" r:id="rId5"/>
    <p:sldId id="352" r:id="rId6"/>
  </p:sldIdLst>
  <p:sldSz cx="9144000" cy="6858000" type="screen4x3"/>
  <p:notesSz cx="6858000" cy="90773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/>
    <p:restoredTop sz="93773" autoAdjust="0"/>
  </p:normalViewPr>
  <p:slideViewPr>
    <p:cSldViewPr>
      <p:cViewPr varScale="1">
        <p:scale>
          <a:sx n="132" d="100"/>
          <a:sy n="132" d="100"/>
        </p:scale>
        <p:origin x="648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128" y="-96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95EFE64-E408-42D9-AB56-420DEBD1D9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509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81038"/>
            <a:ext cx="4538662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1650"/>
            <a:ext cx="5486400" cy="408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171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E91F55-448B-40F9-A66B-E5076C7209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2820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5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5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0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6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00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8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4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5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77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6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510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u="none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1030" name="Picture 6" descr="Rady Logo RGB JPE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3246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Jacobs_New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172200"/>
            <a:ext cx="19812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914400"/>
            <a:ext cx="731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7467600" y="762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400" b="1">
                <a:latin typeface="Arial Black" pitchFamily="34" charset="0"/>
              </a:rPr>
              <a:t>AESE</a:t>
            </a:r>
            <a:endParaRPr lang="en-US" sz="2400" b="1">
              <a:latin typeface="Times" pitchFamily="18" charset="0"/>
            </a:endParaRP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537325"/>
            <a:ext cx="2057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u="none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HW Sorenson</a:t>
            </a:r>
          </a:p>
          <a:p>
            <a:pPr>
              <a:defRPr/>
            </a:pPr>
            <a:endParaRPr lang="en-US"/>
          </a:p>
        </p:txBody>
      </p:sp>
      <p:pic>
        <p:nvPicPr>
          <p:cNvPr id="1035" name="Picture 11" descr="Cal(IT)2 Logo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6248400"/>
            <a:ext cx="1066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223000"/>
            <a:ext cx="14478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2" animBg="1" advAuto="2000">
        <p:tmplLst>
          <p:tmpl lvl="1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>
            <p:tnLst>
              <p:par>
                <p:cTn presetID="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0000"/>
        </a:spcBef>
        <a:spcAft>
          <a:spcPct val="0"/>
        </a:spcAft>
        <a:buFont typeface="Arial" pitchFamily="34" charset="0"/>
        <a:buChar char="–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© HW Sorenson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1430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dirty="0">
                <a:highlight>
                  <a:srgbClr val="FFFF00"/>
                </a:highlight>
              </a:rPr>
              <a:t>Modeling, Simulation, and Analysis (MSA</a:t>
            </a:r>
            <a:r>
              <a:rPr lang="en-US" altLang="en-US" dirty="0"/>
              <a:t>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1600200"/>
          </a:xfrm>
        </p:spPr>
        <p:txBody>
          <a:bodyPr/>
          <a:lstStyle/>
          <a:p>
            <a:pPr eaLnBrk="1" hangingPunct="1">
              <a:lnSpc>
                <a:spcPct val="75000"/>
              </a:lnSpc>
            </a:pPr>
            <a:r>
              <a:rPr lang="en-US" altLang="en-US" dirty="0"/>
              <a:t>Team Final Exam</a:t>
            </a:r>
          </a:p>
          <a:p>
            <a:pPr eaLnBrk="1" hangingPunct="1">
              <a:lnSpc>
                <a:spcPct val="75000"/>
              </a:lnSpc>
            </a:pPr>
            <a:endParaRPr lang="en-US" altLang="en-US" dirty="0"/>
          </a:p>
          <a:p>
            <a:pPr eaLnBrk="1" hangingPunct="1">
              <a:lnSpc>
                <a:spcPct val="75000"/>
              </a:lnSpc>
            </a:pPr>
            <a:r>
              <a:rPr lang="en-US" altLang="en-US" dirty="0"/>
              <a:t>Team responses due by </a:t>
            </a:r>
            <a:r>
              <a:rPr lang="en-US" altLang="en-US" b="1" dirty="0">
                <a:solidFill>
                  <a:srgbClr val="FF0000"/>
                </a:solidFill>
              </a:rPr>
              <a:t>Sunday</a:t>
            </a:r>
            <a:r>
              <a:rPr lang="en-US" altLang="en-US" dirty="0"/>
              <a:t>, March 25, 2018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1447800" y="4945063"/>
            <a:ext cx="6705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sz="2400"/>
              <a:t>Note: in Questions 2 and 3, do not try to provide great detail. This is a top-level identification of key architectural artifacts,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Team Question 1 (20 Points)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The 2</a:t>
            </a:r>
            <a:r>
              <a:rPr lang="en-US" altLang="en-US" baseline="30000"/>
              <a:t>nd</a:t>
            </a:r>
            <a:r>
              <a:rPr lang="en-US" altLang="en-US"/>
              <a:t> slide in Levis’ “Closure” presentation stated six issues that should be resolved before developing an architecture (</a:t>
            </a:r>
            <a:r>
              <a:rPr lang="en-US" altLang="en-US">
                <a:solidFill>
                  <a:srgbClr val="FF0000"/>
                </a:solidFill>
              </a:rPr>
              <a:t>Page included as the next page to serve as a convenient reference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Provide your answer for each issue using 50 words (10 lines) or less for each answer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914400"/>
          </a:xfrm>
        </p:spPr>
        <p:txBody>
          <a:bodyPr/>
          <a:lstStyle/>
          <a:p>
            <a:r>
              <a:rPr lang="en-US" altLang="en-US"/>
              <a:t>Team Question 1 (continued): On Architectures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143000"/>
            <a:ext cx="8710613" cy="5105400"/>
          </a:xfrm>
        </p:spPr>
        <p:txBody>
          <a:bodyPr/>
          <a:lstStyle/>
          <a:p>
            <a:r>
              <a:rPr lang="en-US" altLang="en-US" sz="2000"/>
              <a:t>Current systems engineering challenges require that an architecture approach be used, especially when Information Systems are involved</a:t>
            </a:r>
          </a:p>
          <a:p>
            <a:r>
              <a:rPr lang="en-US" altLang="en-US" sz="2000"/>
              <a:t>Architecture descriptions should comply with one of the Architecture Frameworks (e.g., the DoD Architecture Framework v. 2.0)</a:t>
            </a:r>
          </a:p>
          <a:p>
            <a:r>
              <a:rPr lang="en-US" altLang="en-US" sz="2000"/>
              <a:t>Consequently, the following layered issues arise: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Design the architecture of What?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This architecture will solve What problem?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Which architecture management process will be used?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Which architecture design methodology will be used?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Which architecture description language will be used?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/>
              <a:t>Which architecture design tool will be used?</a:t>
            </a:r>
          </a:p>
          <a:p>
            <a:r>
              <a:rPr lang="en-US" altLang="en-US" sz="2000"/>
              <a:t>The first three issues are critical; most architecture efforts failures are attributed to these three, especially the second one.</a:t>
            </a:r>
          </a:p>
          <a:p>
            <a:endParaRPr lang="en-US" altLang="en-US" sz="2000"/>
          </a:p>
        </p:txBody>
      </p:sp>
      <p:sp>
        <p:nvSpPr>
          <p:cNvPr id="15364" name="Slide Number Placeholder 4"/>
          <p:cNvSpPr txBox="1">
            <a:spLocks noGrp="1"/>
          </p:cNvSpPr>
          <p:nvPr/>
        </p:nvSpPr>
        <p:spPr bwMode="auto">
          <a:xfrm>
            <a:off x="4572000" y="6410325"/>
            <a:ext cx="2133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/>
              <a:t>(3/03/12) -  </a:t>
            </a:r>
            <a:fld id="{AD960D96-AF20-4120-949B-A47B5FF9DE11}" type="slidenum">
              <a:rPr lang="en-US" altLang="en-US" sz="1200"/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/>
          </a:p>
        </p:txBody>
      </p:sp>
      <p:sp>
        <p:nvSpPr>
          <p:cNvPr id="15365" name="Footer Placeholder 5"/>
          <p:cNvSpPr txBox="1">
            <a:spLocks noGrp="1"/>
          </p:cNvSpPr>
          <p:nvPr/>
        </p:nvSpPr>
        <p:spPr bwMode="auto">
          <a:xfrm>
            <a:off x="2590800" y="6400800"/>
            <a:ext cx="1981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85000"/>
              </a:lnSpc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lnSpc>
                <a:spcPct val="85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000"/>
              <a:t>© A. H. Levis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Team Question 2 (40 Points)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711200" indent="-711200">
              <a:buFontTx/>
              <a:buAutoNum type="alphaLcParenR"/>
            </a:pPr>
            <a:r>
              <a:rPr lang="en-US" altLang="en-US" dirty="0"/>
              <a:t>Levis provided a “template” for an OO Architecture Development Process </a:t>
            </a:r>
          </a:p>
          <a:p>
            <a:pPr marL="1066800" lvl="1" indent="-609600" eaLnBrk="1" hangingPunct="1">
              <a:spcBef>
                <a:spcPct val="0"/>
              </a:spcBef>
              <a:buFont typeface="Arial" panose="020B0604020202020204" pitchFamily="34" charset="0"/>
              <a:buAutoNum type="romanLcPeriod"/>
            </a:pPr>
            <a:r>
              <a:rPr lang="en-US" altLang="en-US" dirty="0"/>
              <a:t>Use this template to define the architectural development process that your team plans to use </a:t>
            </a:r>
          </a:p>
          <a:p>
            <a:pPr marL="711200" indent="-711200">
              <a:buFontTx/>
              <a:buAutoNum type="alphaLcParenR"/>
            </a:pPr>
            <a:r>
              <a:rPr lang="en-US" altLang="en-US" dirty="0"/>
              <a:t>In the Team Finals for EA and </a:t>
            </a:r>
            <a:r>
              <a:rPr lang="en-US" altLang="en-US" dirty="0" err="1"/>
              <a:t>EEfDS</a:t>
            </a:r>
            <a:r>
              <a:rPr lang="en-US" altLang="en-US" dirty="0"/>
              <a:t>, you developed essential elements for the functional architecture  based on your Team Project (Vision, Operational Concept and Graphic, Use Cases and Capabilities, )</a:t>
            </a:r>
          </a:p>
          <a:p>
            <a:pPr marL="1066800" lvl="1" indent="-609600">
              <a:buFont typeface="Arial" panose="020B0604020202020204" pitchFamily="34" charset="0"/>
              <a:buAutoNum type="romanLcPeriod"/>
            </a:pPr>
            <a:r>
              <a:rPr lang="en-US" altLang="en-US" dirty="0"/>
              <a:t>To complete your development process, </a:t>
            </a:r>
            <a:r>
              <a:rPr lang="en-US" altLang="en-US" b="1" dirty="0"/>
              <a:t>identify</a:t>
            </a:r>
            <a:r>
              <a:rPr lang="en-US" altLang="en-US" dirty="0"/>
              <a:t> the structural and behavioral models for the functional and physical architecture that need to be completed</a:t>
            </a:r>
          </a:p>
          <a:p>
            <a:pPr marL="711200" indent="-711200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Team Question 3 (40 Points)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90600"/>
            <a:ext cx="8229600" cy="5791200"/>
          </a:xfrm>
        </p:spPr>
        <p:txBody>
          <a:bodyPr/>
          <a:lstStyle/>
          <a:p>
            <a:pPr marL="577850" indent="-577850">
              <a:spcBef>
                <a:spcPct val="0"/>
              </a:spcBef>
            </a:pPr>
            <a:r>
              <a:rPr lang="en-US" altLang="en-US" sz="2400" dirty="0"/>
              <a:t>After completing Team Question 2, you now have a top-level architecture for your Team Project --- but does the Physical architecture provide the Capabilities that are desired?</a:t>
            </a:r>
          </a:p>
          <a:p>
            <a:pPr marL="952500" lvl="1" indent="-495300">
              <a:spcBef>
                <a:spcPct val="0"/>
              </a:spcBef>
              <a:buFont typeface="Arial" panose="020B0604020202020204" pitchFamily="34" charset="0"/>
              <a:buAutoNum type="romanLcPeriod"/>
            </a:pPr>
            <a:r>
              <a:rPr lang="en-US" altLang="en-US" sz="2000" dirty="0"/>
              <a:t>Define the </a:t>
            </a:r>
            <a:r>
              <a:rPr lang="en-US" altLang="en-US" sz="2000" b="1" u="sng" dirty="0"/>
              <a:t>process</a:t>
            </a:r>
            <a:r>
              <a:rPr lang="en-US" altLang="en-US" sz="2000" dirty="0"/>
              <a:t> with which you will develop an executable architecture, based on the architectural model that you developed in Question 2</a:t>
            </a:r>
          </a:p>
          <a:p>
            <a:pPr marL="952500" lvl="1" indent="-49530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000" dirty="0"/>
              <a:t>Note: You will not be asked to develop an executable architecture at this time. But you are expected to include an executable architecture in your Program Final Report and Presentation</a:t>
            </a:r>
          </a:p>
          <a:p>
            <a:pPr marL="952500" lvl="1" indent="-495300">
              <a:buFont typeface="Arial" panose="020B0604020202020204" pitchFamily="34" charset="0"/>
              <a:buAutoNum type="romanLcPeriod" startAt="2"/>
            </a:pPr>
            <a:r>
              <a:rPr lang="en-US" altLang="en-US" sz="2000" dirty="0"/>
              <a:t>Identify Measures of Performance and Measures of Effectiveness (i.e., Levis definition) and outline on how you intend to quantify them or measure them.</a:t>
            </a:r>
          </a:p>
          <a:p>
            <a:pPr marL="952500" lvl="1" indent="-495300">
              <a:buFont typeface="Arial" panose="020B0604020202020204" pitchFamily="34" charset="0"/>
              <a:buAutoNum type="romanLcPeriod" startAt="2"/>
            </a:pPr>
            <a:r>
              <a:rPr lang="en-US" altLang="en-US" sz="2000" dirty="0"/>
              <a:t>Discuss the role of the executable architecture in quantifying MOPs and MOEs.</a:t>
            </a:r>
          </a:p>
          <a:p>
            <a:pPr marL="952500" lvl="1" indent="-495300">
              <a:buFont typeface="Arial" panose="020B0604020202020204" pitchFamily="34" charset="0"/>
              <a:buNone/>
            </a:pPr>
            <a:r>
              <a:rPr lang="en-US" altLang="en-US" sz="2000" dirty="0"/>
              <a:t>Note: Present MOP and MOE evaluations (using executable architecture) for your Program Final Report and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oeing Training Presentation">
  <a:themeElements>
    <a:clrScheme name="Boeing Training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oeing Training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oeing Training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eing Training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eing Training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29442</TotalTime>
  <Words>491</Words>
  <Application>Microsoft Macintosh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Times</vt:lpstr>
      <vt:lpstr>Boeing Training Presentation</vt:lpstr>
      <vt:lpstr>Modeling, Simulation, and Analysis (MSA)</vt:lpstr>
      <vt:lpstr>Team Question 1 (20 Points)</vt:lpstr>
      <vt:lpstr>Team Question 1 (continued): On Architectures</vt:lpstr>
      <vt:lpstr>Team Question 2 (40 Points)</vt:lpstr>
      <vt:lpstr>Team Question 3 (40 Points)</vt:lpstr>
    </vt:vector>
  </TitlesOfParts>
  <Company>Self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Remarks</dc:title>
  <dc:creator>Hal Sorenson</dc:creator>
  <cp:lastModifiedBy>Microsoft Office User</cp:lastModifiedBy>
  <cp:revision>62</cp:revision>
  <cp:lastPrinted>2012-04-05T18:27:31Z</cp:lastPrinted>
  <dcterms:created xsi:type="dcterms:W3CDTF">2007-11-29T17:36:44Z</dcterms:created>
  <dcterms:modified xsi:type="dcterms:W3CDTF">2018-03-16T17:02:00Z</dcterms:modified>
</cp:coreProperties>
</file>