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339" r:id="rId3"/>
    <p:sldId id="338" r:id="rId4"/>
    <p:sldId id="349" r:id="rId5"/>
    <p:sldId id="352" r:id="rId6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3773" autoAdjust="0"/>
  </p:normalViewPr>
  <p:slideViewPr>
    <p:cSldViewPr>
      <p:cViewPr varScale="1">
        <p:scale>
          <a:sx n="59" d="100"/>
          <a:sy n="59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128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5EFE64-E408-42D9-AB56-420DEBD1D9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509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E91F55-448B-40F9-A66B-E5076C720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2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5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0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0" name="Picture 6" descr="Rady Logo RGB JPE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324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Jacobs_New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72200"/>
            <a:ext cx="19812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91440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7467600" y="762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400" b="1">
                <a:latin typeface="Arial Black" pitchFamily="34" charset="0"/>
              </a:rPr>
              <a:t>AESE</a:t>
            </a:r>
            <a:endParaRPr lang="en-US" sz="2400" b="1">
              <a:latin typeface="Times" pitchFamily="18" charset="0"/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537325"/>
            <a:ext cx="2057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  <p:pic>
        <p:nvPicPr>
          <p:cNvPr id="1035" name="Picture 11" descr="Cal(IT)2 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248400"/>
            <a:ext cx="106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223000"/>
            <a:ext cx="1447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nimBg="1" advAuto="200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© HW Sorenson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Modeling, Simulation, and Analysis (MSA)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6002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en-US" dirty="0">
                <a:highlight>
                  <a:srgbClr val="00FF00"/>
                </a:highlight>
              </a:rPr>
              <a:t>Team Final Exam - green</a:t>
            </a:r>
          </a:p>
          <a:p>
            <a:pPr eaLnBrk="1" hangingPunct="1">
              <a:lnSpc>
                <a:spcPct val="75000"/>
              </a:lnSpc>
            </a:pPr>
            <a:endParaRPr lang="en-US" altLang="en-US" dirty="0"/>
          </a:p>
          <a:p>
            <a:pPr eaLnBrk="1" hangingPunct="1">
              <a:lnSpc>
                <a:spcPct val="75000"/>
              </a:lnSpc>
            </a:pPr>
            <a:r>
              <a:rPr lang="en-US" altLang="en-US" dirty="0">
                <a:solidFill>
                  <a:srgbClr val="0000FF"/>
                </a:solidFill>
              </a:rPr>
              <a:t>Team responses due </a:t>
            </a:r>
            <a:r>
              <a:rPr lang="en-US" altLang="en-US" dirty="0"/>
              <a:t>by </a:t>
            </a:r>
            <a:r>
              <a:rPr lang="en-US" altLang="en-US" b="1" dirty="0">
                <a:solidFill>
                  <a:srgbClr val="FF0000"/>
                </a:solidFill>
              </a:rPr>
              <a:t>Sunday</a:t>
            </a:r>
            <a:r>
              <a:rPr lang="en-US" altLang="en-US" dirty="0"/>
              <a:t>, March 25, 2018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1447800" y="4945063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/>
              <a:t>Note: in Questions 2 and 3, do not try to provide great detail. This is a top-level identification of key architectural artifacts,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63CE23-3F2E-46E9-A484-D11DFBC97BB6}"/>
              </a:ext>
            </a:extLst>
          </p:cNvPr>
          <p:cNvSpPr/>
          <p:nvPr/>
        </p:nvSpPr>
        <p:spPr>
          <a:xfrm>
            <a:off x="1832900" y="1244541"/>
            <a:ext cx="54782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10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ighlight>
                  <a:srgbClr val="FFFF00"/>
                </a:highlight>
              </a:rPr>
              <a:t>HI TEAM</a:t>
            </a:r>
            <a:endParaRPr lang="en-US" sz="10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1 (20 Points)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The 2</a:t>
            </a:r>
            <a:r>
              <a:rPr lang="en-US" altLang="en-US" baseline="30000"/>
              <a:t>nd</a:t>
            </a:r>
            <a:r>
              <a:rPr lang="en-US" altLang="en-US"/>
              <a:t> slide in Levis’ “Closure” presentation stated six issues that should be resolved before developing an architecture (</a:t>
            </a:r>
            <a:r>
              <a:rPr lang="en-US" altLang="en-US">
                <a:solidFill>
                  <a:srgbClr val="FF0000"/>
                </a:solidFill>
              </a:rPr>
              <a:t>Page included as the next page to serve as a convenient reference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Provide your answer for each issue using 50 words (10 lines) or less for each answer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/>
              <a:t>Team Question 1 (continued): On Architectures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10613" cy="5105400"/>
          </a:xfrm>
        </p:spPr>
        <p:txBody>
          <a:bodyPr/>
          <a:lstStyle/>
          <a:p>
            <a:r>
              <a:rPr lang="en-US" altLang="en-US" sz="2000"/>
              <a:t>Current systems engineering challenges require that an architecture approach be used, especially when Information Systems are involved</a:t>
            </a:r>
          </a:p>
          <a:p>
            <a:r>
              <a:rPr lang="en-US" altLang="en-US" sz="2000"/>
              <a:t>Architecture descriptions should comply with one of the Architecture Frameworks (e.g., the DoD Architecture Framework v. 2.0)</a:t>
            </a:r>
          </a:p>
          <a:p>
            <a:r>
              <a:rPr lang="en-US" altLang="en-US" sz="2000"/>
              <a:t>Consequently, the following layered issues arise: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Design the architecture of What?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This architecture will solve What problem?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management process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design methodology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description language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design tool will be used?</a:t>
            </a:r>
          </a:p>
          <a:p>
            <a:r>
              <a:rPr lang="en-US" altLang="en-US" sz="2000"/>
              <a:t>The first three issues are critical; most architecture efforts failures are attributed to these three, especially the second one.</a:t>
            </a:r>
          </a:p>
          <a:p>
            <a:endParaRPr lang="en-US" altLang="en-US" sz="2000"/>
          </a:p>
        </p:txBody>
      </p:sp>
      <p:sp>
        <p:nvSpPr>
          <p:cNvPr id="15364" name="Slide Number Placeholder 4"/>
          <p:cNvSpPr txBox="1">
            <a:spLocks noGrp="1"/>
          </p:cNvSpPr>
          <p:nvPr/>
        </p:nvSpPr>
        <p:spPr bwMode="auto">
          <a:xfrm>
            <a:off x="4572000" y="6410325"/>
            <a:ext cx="213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(3/03/12) -  </a:t>
            </a:r>
            <a:fld id="{AD960D96-AF20-4120-949B-A47B5FF9DE11}" type="slidenum">
              <a:rPr lang="en-US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5365" name="Footer Placeholder 5"/>
          <p:cNvSpPr txBox="1">
            <a:spLocks noGrp="1"/>
          </p:cNvSpPr>
          <p:nvPr/>
        </p:nvSpPr>
        <p:spPr bwMode="auto">
          <a:xfrm>
            <a:off x="2590800" y="6400800"/>
            <a:ext cx="1981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/>
              <a:t>© A. H. Levis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2 (40 Points)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711200" indent="-711200">
              <a:buFontTx/>
              <a:buAutoNum type="alphaLcParenR"/>
            </a:pPr>
            <a:r>
              <a:rPr lang="en-US" altLang="en-US" dirty="0"/>
              <a:t>Levis provided a “template” for an OO Architecture Development Process </a:t>
            </a:r>
          </a:p>
          <a:p>
            <a:pPr marL="1066800" lvl="1" indent="-609600" eaLnBrk="1" hangingPunct="1">
              <a:spcBef>
                <a:spcPct val="0"/>
              </a:spcBef>
              <a:buFont typeface="Arial" panose="020B0604020202020204" pitchFamily="34" charset="0"/>
              <a:buAutoNum type="romanLcPeriod"/>
            </a:pPr>
            <a:r>
              <a:rPr lang="en-US" altLang="en-US" dirty="0"/>
              <a:t>Use this template to define the architectural development process that your team plans to use </a:t>
            </a:r>
          </a:p>
          <a:p>
            <a:pPr marL="711200" indent="-711200">
              <a:buFontTx/>
              <a:buAutoNum type="alphaLcParenR"/>
            </a:pPr>
            <a:r>
              <a:rPr lang="en-US" altLang="en-US" dirty="0"/>
              <a:t>In the Team Finals for EA and </a:t>
            </a:r>
            <a:r>
              <a:rPr lang="en-US" altLang="en-US" dirty="0" err="1"/>
              <a:t>EEfDS</a:t>
            </a:r>
            <a:r>
              <a:rPr lang="en-US" altLang="en-US" dirty="0"/>
              <a:t>, you developed essential elements for the functional architecture  based on your Team Project (Vision, Operational Concept and Graphic, Use Cases and Capabilities, )</a:t>
            </a:r>
          </a:p>
          <a:p>
            <a:pPr marL="1066800" lvl="1" indent="-609600">
              <a:buFont typeface="Arial" panose="020B0604020202020204" pitchFamily="34" charset="0"/>
              <a:buAutoNum type="romanLcPeriod"/>
            </a:pPr>
            <a:r>
              <a:rPr lang="en-US" altLang="en-US" dirty="0"/>
              <a:t>To complete your development process, </a:t>
            </a:r>
            <a:r>
              <a:rPr lang="en-US" altLang="en-US" b="1" dirty="0"/>
              <a:t>identify</a:t>
            </a:r>
            <a:r>
              <a:rPr lang="en-US" altLang="en-US" dirty="0"/>
              <a:t> the structural and behavioral models for the functional and physical architecture that need to be completed</a:t>
            </a:r>
          </a:p>
          <a:p>
            <a:pPr marL="711200" indent="-711200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3 (40 Points)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marL="577850" indent="-577850">
              <a:spcBef>
                <a:spcPct val="0"/>
              </a:spcBef>
            </a:pPr>
            <a:r>
              <a:rPr lang="en-US" altLang="en-US" sz="2400" dirty="0"/>
              <a:t>After completing Team Question 2, you now have a top-level architecture for your Team Project --- but does the Physical architecture provide the Capabilities that are desired?</a:t>
            </a:r>
          </a:p>
          <a:p>
            <a:pPr marL="952500" lvl="1" indent="-495300">
              <a:spcBef>
                <a:spcPct val="0"/>
              </a:spcBef>
              <a:buFont typeface="Arial" panose="020B0604020202020204" pitchFamily="34" charset="0"/>
              <a:buAutoNum type="romanLcPeriod"/>
            </a:pPr>
            <a:r>
              <a:rPr lang="en-US" altLang="en-US" sz="2000" dirty="0"/>
              <a:t>Define the </a:t>
            </a:r>
            <a:r>
              <a:rPr lang="en-US" altLang="en-US" sz="2000" b="1" u="sng" dirty="0"/>
              <a:t>process</a:t>
            </a:r>
            <a:r>
              <a:rPr lang="en-US" altLang="en-US" sz="2000" dirty="0"/>
              <a:t> with which you will develop an executable architecture, based on the architectural model that you developed in Question 2</a:t>
            </a:r>
          </a:p>
          <a:p>
            <a:pPr marL="952500" lvl="1" indent="-4953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Note: You will not be asked to develop an executable architecture at this time. But you are expected to include an executable architecture in your Program Final Report and Presentation</a:t>
            </a:r>
          </a:p>
          <a:p>
            <a:pPr marL="952500" lvl="1" indent="-495300">
              <a:buFont typeface="Arial" panose="020B0604020202020204" pitchFamily="34" charset="0"/>
              <a:buAutoNum type="romanLcPeriod" startAt="2"/>
            </a:pPr>
            <a:r>
              <a:rPr lang="en-US" altLang="en-US" sz="2000" dirty="0"/>
              <a:t>Identify Measures of Performance and Measures of Effectiveness (i.e., Levis definition) and outline on how you intend to quantify them or measure them.</a:t>
            </a:r>
          </a:p>
          <a:p>
            <a:pPr marL="952500" lvl="1" indent="-495300">
              <a:buFont typeface="Arial" panose="020B0604020202020204" pitchFamily="34" charset="0"/>
              <a:buAutoNum type="romanLcPeriod" startAt="2"/>
            </a:pPr>
            <a:r>
              <a:rPr lang="en-US" altLang="en-US" sz="2000" dirty="0"/>
              <a:t>Discuss the role of the executable architecture in quantifying MOPs and MOEs.</a:t>
            </a:r>
          </a:p>
          <a:p>
            <a:pPr marL="952500" lvl="1" indent="-495300">
              <a:buFont typeface="Arial" panose="020B0604020202020204" pitchFamily="34" charset="0"/>
              <a:buNone/>
            </a:pPr>
            <a:r>
              <a:rPr lang="en-US" altLang="en-US" sz="2000" dirty="0"/>
              <a:t>Note: Present MOP and MOE evaluations (using executable architecture) for your Program Final Report and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eing Training Presentation">
  <a:themeElements>
    <a:clrScheme name="Boeing Training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oeing Training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oeing Training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29442</TotalTime>
  <Words>495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Times</vt:lpstr>
      <vt:lpstr>Boeing Training Presentation</vt:lpstr>
      <vt:lpstr>Modeling, Simulation, and Analysis (MSA)</vt:lpstr>
      <vt:lpstr>Team Question 1 (20 Points)</vt:lpstr>
      <vt:lpstr>Team Question 1 (continued): On Architectures</vt:lpstr>
      <vt:lpstr>Team Question 2 (40 Points)</vt:lpstr>
      <vt:lpstr>Team Question 3 (40 Points)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Remarks</dc:title>
  <dc:creator>Hal Sorenson</dc:creator>
  <cp:lastModifiedBy>David Burrill Jr.</cp:lastModifiedBy>
  <cp:revision>66</cp:revision>
  <cp:lastPrinted>2012-04-05T18:27:31Z</cp:lastPrinted>
  <dcterms:created xsi:type="dcterms:W3CDTF">2007-11-29T17:36:44Z</dcterms:created>
  <dcterms:modified xsi:type="dcterms:W3CDTF">2018-03-16T17:38:41Z</dcterms:modified>
</cp:coreProperties>
</file>