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6110-BFFF-452A-A8DE-23F903274B0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D366-C887-4B17-9C4C-1C88986E5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40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6110-BFFF-452A-A8DE-23F903274B0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D366-C887-4B17-9C4C-1C88986E5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80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6110-BFFF-452A-A8DE-23F903274B0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D366-C887-4B17-9C4C-1C88986E5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5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6110-BFFF-452A-A8DE-23F903274B0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D366-C887-4B17-9C4C-1C88986E5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88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6110-BFFF-452A-A8DE-23F903274B0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D366-C887-4B17-9C4C-1C88986E5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95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6110-BFFF-452A-A8DE-23F903274B0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D366-C887-4B17-9C4C-1C88986E5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29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6110-BFFF-452A-A8DE-23F903274B0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D366-C887-4B17-9C4C-1C88986E5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67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6110-BFFF-452A-A8DE-23F903274B0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D366-C887-4B17-9C4C-1C88986E5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95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6110-BFFF-452A-A8DE-23F903274B0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D366-C887-4B17-9C4C-1C88986E5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59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6110-BFFF-452A-A8DE-23F903274B0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D366-C887-4B17-9C4C-1C88986E5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96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6110-BFFF-452A-A8DE-23F903274B0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D366-C887-4B17-9C4C-1C88986E5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89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76110-BFFF-452A-A8DE-23F903274B0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BD366-C887-4B17-9C4C-1C88986E5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73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1800" b="0" i="0" u="none" strike="noStrike" dirty="0">
                <a:solidFill>
                  <a:srgbClr val="AF7B51"/>
                </a:solidFill>
                <a:effectLst/>
                <a:latin typeface="Nunito" pitchFamily="2" charset="-52"/>
              </a:rPr>
              <a:t>Реализация четырехразрядного счетчика с помощью возможностей языка VHDL.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AF7B51"/>
                </a:solidFill>
                <a:effectLst/>
                <a:latin typeface="Calibri" panose="020F0502020204030204" pitchFamily="34" charset="0"/>
              </a:rPr>
              <a:t>Презентацию подготовили:</a:t>
            </a:r>
            <a:endParaRPr lang="ru-RU" b="0" dirty="0">
              <a:effectLst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AF7B51"/>
                </a:solidFill>
                <a:effectLst/>
                <a:latin typeface="Calibri" panose="020F0502020204030204" pitchFamily="34" charset="0"/>
              </a:rPr>
              <a:t>Доманов М.Д. С20-501</a:t>
            </a:r>
            <a:endParaRPr lang="ru-RU" b="0" dirty="0">
              <a:effectLst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AF7B51"/>
                </a:solidFill>
                <a:latin typeface="Calibri" panose="020F0502020204030204" pitchFamily="34" charset="0"/>
              </a:rPr>
              <a:t>Воронцов М.Э</a:t>
            </a:r>
            <a:r>
              <a:rPr lang="ru-RU" sz="1800" b="0" i="0" u="none" strike="noStrike" dirty="0">
                <a:solidFill>
                  <a:srgbClr val="AF7B51"/>
                </a:solidFill>
                <a:effectLst/>
                <a:latin typeface="Calibri" panose="020F0502020204030204" pitchFamily="34" charset="0"/>
              </a:rPr>
              <a:t>. С20-501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419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F2DFC-925E-DECC-808D-5488B5B7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872CDC-9125-8899-97E0-2DE4ECBD1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поняли принцип работы счетчика и реализовали</a:t>
            </a:r>
            <a:r>
              <a:rPr lang="en-US" dirty="0"/>
              <a:t> 4-</a:t>
            </a:r>
            <a:r>
              <a:rPr lang="ru-RU" dirty="0" err="1"/>
              <a:t>ех</a:t>
            </a:r>
            <a:r>
              <a:rPr lang="ru-RU" dirty="0"/>
              <a:t> разрядный счетчик с помощью языка </a:t>
            </a:r>
            <a:r>
              <a:rPr lang="en-US" dirty="0"/>
              <a:t>VHDL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946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Спецификация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/>
              <a:t>Счётчик - электронное устройство для подсчета количества импульсов, поступающих на его вход, с помощью непрерывного суммирования; или для определения степени накопления какой-либо величины во времени, методом интегрирования значения текущего измерения.</a:t>
            </a:r>
          </a:p>
          <a:p>
            <a:r>
              <a:rPr lang="ru-RU" dirty="0"/>
              <a:t>Функции</a:t>
            </a:r>
            <a:r>
              <a:rPr lang="en-US" dirty="0"/>
              <a:t>: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Сброс – обнуление текущего значения.</a:t>
            </a:r>
          </a:p>
          <a:p>
            <a:pPr marL="0" indent="0">
              <a:buNone/>
            </a:pPr>
            <a:r>
              <a:rPr lang="ru-RU" dirty="0"/>
              <a:t>Счетчик будет четырехразрядным, состоящий из </a:t>
            </a:r>
            <a:r>
              <a:rPr lang="en-US" dirty="0"/>
              <a:t>T-</a:t>
            </a:r>
            <a:r>
              <a:rPr lang="ru-RU" dirty="0"/>
              <a:t>триггеров, построенных на основе </a:t>
            </a:r>
            <a:r>
              <a:rPr lang="en-US" dirty="0"/>
              <a:t>D-</a:t>
            </a:r>
            <a:r>
              <a:rPr lang="ru-RU" dirty="0"/>
              <a:t>триггера.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85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DCA493F-85CC-2D55-A80B-F75E3246F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4305" cy="241976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Что такое </a:t>
            </a:r>
            <a:r>
              <a:rPr lang="en-US" dirty="0"/>
              <a:t>T</a:t>
            </a:r>
            <a:r>
              <a:rPr lang="ru-RU" dirty="0"/>
              <a:t>-триггер?</a:t>
            </a:r>
          </a:p>
          <a:p>
            <a:pPr marL="0" indent="0">
              <a:buNone/>
            </a:pPr>
            <a:r>
              <a:rPr lang="ru-RU" dirty="0"/>
              <a:t>T-триггер — это счетный триггер. У данного триггера имеется только один вход. Принцип работы T-триггера заключается в следующем. После поступления на вход T импульса, состояние триггера меняется на прямо противоположное.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0975414-82CC-CE19-84E8-AB9A7F19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Спецификация</a:t>
            </a:r>
          </a:p>
        </p:txBody>
      </p:sp>
      <p:pic>
        <p:nvPicPr>
          <p:cNvPr id="2050" name="Picture 2" descr="Временные диаграммы счетного T-триггера">
            <a:extLst>
              <a:ext uri="{FF2B5EF4-FFF2-40B4-BE49-F238E27FC236}">
                <a16:creationId xmlns:a16="http://schemas.microsoft.com/office/drawing/2014/main" id="{A7248F70-1807-C475-BD92-E48DB0D0C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3473272"/>
            <a:ext cx="4724399" cy="301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456443-46FE-41FC-803C-899EBE45908C}"/>
              </a:ext>
            </a:extLst>
          </p:cNvPr>
          <p:cNvSpPr txBox="1"/>
          <p:nvPr/>
        </p:nvSpPr>
        <p:spPr>
          <a:xfrm>
            <a:off x="2247900" y="58930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Временные диаграммы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 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триггера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484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C43DA-701E-8205-34CF-6EC144A7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Спецификация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BE723D-98B6-17DE-30B7-2A65D4514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29" y="1833097"/>
            <a:ext cx="7515342" cy="280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6E4E3FC-FA5E-373F-92B9-C01328073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7711"/>
            <a:ext cx="12192000" cy="446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89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D643D-0F18-6690-D900-01F67D0E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Сигналы интерфейса.</a:t>
            </a:r>
            <a:br>
              <a:rPr lang="ru-RU" dirty="0"/>
            </a:b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3D05323-50FE-D2B1-0C80-C0555F466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Входные порты:</a:t>
            </a:r>
          </a:p>
          <a:p>
            <a:r>
              <a:rPr lang="ru-RU" dirty="0"/>
              <a:t>CLK - входной тактовый сигнал.</a:t>
            </a:r>
          </a:p>
          <a:p>
            <a:r>
              <a:rPr lang="ru-RU" dirty="0" err="1"/>
              <a:t>reset</a:t>
            </a:r>
            <a:r>
              <a:rPr lang="ru-RU" dirty="0"/>
              <a:t> – обнуление счетчика</a:t>
            </a:r>
          </a:p>
          <a:p>
            <a:pPr marL="0" indent="0">
              <a:buNone/>
            </a:pPr>
            <a:r>
              <a:rPr lang="ru-RU" dirty="0"/>
              <a:t>Выходные порты:</a:t>
            </a:r>
          </a:p>
          <a:p>
            <a:r>
              <a:rPr lang="ru-RU" dirty="0"/>
              <a:t>Q0 – сигнал, отвечающий за разряд 1</a:t>
            </a:r>
          </a:p>
          <a:p>
            <a:r>
              <a:rPr lang="ru-RU" dirty="0"/>
              <a:t>Q1 – сигнал, отвечающий за разряд 2</a:t>
            </a:r>
          </a:p>
          <a:p>
            <a:r>
              <a:rPr lang="ru-RU" dirty="0"/>
              <a:t>Q2 – сигнал, отвечающий за разряд 3</a:t>
            </a:r>
          </a:p>
          <a:p>
            <a:r>
              <a:rPr lang="ru-RU" dirty="0"/>
              <a:t>Q3 – сигнал, отвечающий за </a:t>
            </a:r>
            <a:r>
              <a:rPr lang="ru-RU"/>
              <a:t>разряд 4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689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89799-67D3-9FA9-F666-B0C8A3239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Сценарии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C0B0CD-BC85-1059-D5B6-A67BE1AF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ru-RU" sz="1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При подаче сигнала на порт </a:t>
            </a:r>
            <a:r>
              <a:rPr lang="en-US" sz="1800" dirty="0">
                <a:solidFill>
                  <a:srgbClr val="233A44"/>
                </a:solidFill>
                <a:latin typeface="Calibri" panose="020F0502020204030204" pitchFamily="34" charset="0"/>
              </a:rPr>
              <a:t>CLK</a:t>
            </a:r>
            <a:r>
              <a:rPr lang="ru-RU" sz="1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счетчик начн</a:t>
            </a:r>
            <a:r>
              <a:rPr lang="ru-RU" sz="1800" dirty="0">
                <a:solidFill>
                  <a:srgbClr val="233A44"/>
                </a:solidFill>
                <a:latin typeface="Calibri" panose="020F0502020204030204" pitchFamily="34" charset="0"/>
              </a:rPr>
              <a:t>ет</a:t>
            </a:r>
            <a:r>
              <a:rPr lang="ru-RU" sz="1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работать, начинают появляться выходные сигналы: </a:t>
            </a:r>
            <a:r>
              <a:rPr lang="en-US" sz="1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Q0</a:t>
            </a:r>
            <a:r>
              <a:rPr lang="ru-RU" sz="1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Q1</a:t>
            </a:r>
            <a:r>
              <a:rPr lang="ru-RU" sz="1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Q2, Q3</a:t>
            </a:r>
            <a:r>
              <a:rPr lang="ru-RU" sz="1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. При подаче логической единицы на порт </a:t>
            </a:r>
            <a:r>
              <a:rPr lang="ru-RU" sz="18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reset</a:t>
            </a:r>
            <a:r>
              <a:rPr lang="ru-RU" sz="1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все значения будут обнулены.</a:t>
            </a:r>
            <a:endParaRPr lang="ru-RU" b="0" dirty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05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33EF8-298C-AADF-B009-D458465A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r>
              <a:rPr lang="en-US" dirty="0"/>
              <a:t> D-</a:t>
            </a:r>
            <a:r>
              <a:rPr lang="ru-RU" dirty="0"/>
              <a:t>триггера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A3960A-7A9B-5F01-3506-460C441F0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40" y="1981846"/>
            <a:ext cx="5325218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5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33EF8-298C-AADF-B009-D458465A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ru-RU" dirty="0"/>
              <a:t>счетчика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A18C31-F820-7B47-5D0C-F92E8D690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960"/>
          <a:stretch/>
        </p:blipFill>
        <p:spPr>
          <a:xfrm>
            <a:off x="490628" y="1370219"/>
            <a:ext cx="4698847" cy="4597637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B16480C-E4D6-9E4D-ED3F-436A83E20257}"/>
              </a:ext>
            </a:extLst>
          </p:cNvPr>
          <p:cNvGrpSpPr/>
          <p:nvPr/>
        </p:nvGrpSpPr>
        <p:grpSpPr>
          <a:xfrm>
            <a:off x="6096000" y="1370219"/>
            <a:ext cx="4698847" cy="4188640"/>
            <a:chOff x="6096000" y="1370219"/>
            <a:chExt cx="4698847" cy="4188640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B79CB266-8A04-76F7-05A4-299272A9DC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7040"/>
            <a:stretch/>
          </p:blipFill>
          <p:spPr>
            <a:xfrm>
              <a:off x="6096000" y="1370219"/>
              <a:ext cx="4698847" cy="2260363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56A70131-FCD9-C4C9-CD3C-E8E502BA3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622036"/>
              <a:ext cx="2703310" cy="1936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178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33EF8-298C-AADF-B009-D458465A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C43B52-516F-5DBE-D6B3-B079C7B5A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7" y="1839453"/>
            <a:ext cx="11886983" cy="2020178"/>
          </a:xfr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267D7E-447E-40A2-B1B9-F6B68B416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08" y="4315426"/>
            <a:ext cx="11886983" cy="102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320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238</Words>
  <Application>Microsoft Office PowerPoint</Application>
  <PresentationFormat>Широкоэкранный</PresentationFormat>
  <Paragraphs>31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Nunito</vt:lpstr>
      <vt:lpstr>verdana</vt:lpstr>
      <vt:lpstr>Тема Office</vt:lpstr>
      <vt:lpstr>Реализация четырехразрядного счетчика с помощью возможностей языка VHDL.</vt:lpstr>
      <vt:lpstr>Спецификация</vt:lpstr>
      <vt:lpstr>Спецификация</vt:lpstr>
      <vt:lpstr>Спецификация</vt:lpstr>
      <vt:lpstr>Сигналы интерфейса. </vt:lpstr>
      <vt:lpstr>Сценарии</vt:lpstr>
      <vt:lpstr>Реализация D-триггера</vt:lpstr>
      <vt:lpstr>Реализация счетчика</vt:lpstr>
      <vt:lpstr>Реализация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Макар Доманов</cp:lastModifiedBy>
  <cp:revision>12</cp:revision>
  <dcterms:created xsi:type="dcterms:W3CDTF">2022-10-09T14:24:58Z</dcterms:created>
  <dcterms:modified xsi:type="dcterms:W3CDTF">2022-12-04T10:52:12Z</dcterms:modified>
</cp:coreProperties>
</file>