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</p:sldIdLst>
  <p:sldSz cx="10706100" cy="7569200"/>
  <p:notesSz cx="10706100" cy="75692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26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957" y="2346452"/>
            <a:ext cx="9100185" cy="1589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5915" y="4238752"/>
            <a:ext cx="7494270" cy="189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25" dirty="0"/>
              <a:t>Попробуйте Подбор</a:t>
            </a:r>
            <a:r>
              <a:rPr spc="30" dirty="0"/>
              <a:t> </a:t>
            </a:r>
            <a:r>
              <a:rPr sz="550" spc="175" dirty="0">
                <a:latin typeface="Courier New"/>
                <a:cs typeface="Courier New"/>
              </a:rPr>
              <a:t>— </a:t>
            </a:r>
            <a:r>
              <a:rPr spc="25" dirty="0"/>
              <a:t>быстрый</a:t>
            </a:r>
            <a:r>
              <a:rPr spc="30" dirty="0"/>
              <a:t> </a:t>
            </a:r>
            <a:r>
              <a:rPr spc="25" dirty="0"/>
              <a:t>и</a:t>
            </a:r>
            <a:r>
              <a:rPr spc="30" dirty="0"/>
              <a:t> </a:t>
            </a:r>
            <a:r>
              <a:rPr spc="25" dirty="0"/>
              <a:t>эффективный поиск</a:t>
            </a:r>
            <a:r>
              <a:rPr spc="30" dirty="0"/>
              <a:t> </a:t>
            </a:r>
            <a:r>
              <a:rPr sz="550" spc="60" dirty="0">
                <a:latin typeface="Courier New"/>
                <a:cs typeface="Courier New"/>
              </a:rPr>
              <a:t>IT-</a:t>
            </a:r>
            <a:r>
              <a:rPr spc="60" dirty="0"/>
              <a:t>кандидатов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0032C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25" dirty="0"/>
              <a:t>Попробуйте Подбор</a:t>
            </a:r>
            <a:r>
              <a:rPr spc="30" dirty="0"/>
              <a:t> </a:t>
            </a:r>
            <a:r>
              <a:rPr sz="550" spc="175" dirty="0">
                <a:latin typeface="Courier New"/>
                <a:cs typeface="Courier New"/>
              </a:rPr>
              <a:t>— </a:t>
            </a:r>
            <a:r>
              <a:rPr spc="25" dirty="0"/>
              <a:t>быстрый</a:t>
            </a:r>
            <a:r>
              <a:rPr spc="30" dirty="0"/>
              <a:t> </a:t>
            </a:r>
            <a:r>
              <a:rPr spc="25" dirty="0"/>
              <a:t>и</a:t>
            </a:r>
            <a:r>
              <a:rPr spc="30" dirty="0"/>
              <a:t> </a:t>
            </a:r>
            <a:r>
              <a:rPr spc="25" dirty="0"/>
              <a:t>эффективный поиск</a:t>
            </a:r>
            <a:r>
              <a:rPr spc="30" dirty="0"/>
              <a:t> </a:t>
            </a:r>
            <a:r>
              <a:rPr sz="550" spc="60" dirty="0">
                <a:latin typeface="Courier New"/>
                <a:cs typeface="Courier New"/>
              </a:rPr>
              <a:t>IT-</a:t>
            </a:r>
            <a:r>
              <a:rPr spc="60" dirty="0"/>
              <a:t>кандидатов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0032C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305" y="1740916"/>
            <a:ext cx="4657153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3641" y="1740916"/>
            <a:ext cx="4657153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25" dirty="0"/>
              <a:t>Попробуйте Подбор</a:t>
            </a:r>
            <a:r>
              <a:rPr spc="30" dirty="0"/>
              <a:t> </a:t>
            </a:r>
            <a:r>
              <a:rPr sz="550" spc="175" dirty="0">
                <a:latin typeface="Courier New"/>
                <a:cs typeface="Courier New"/>
              </a:rPr>
              <a:t>— </a:t>
            </a:r>
            <a:r>
              <a:rPr spc="25" dirty="0"/>
              <a:t>быстрый</a:t>
            </a:r>
            <a:r>
              <a:rPr spc="30" dirty="0"/>
              <a:t> </a:t>
            </a:r>
            <a:r>
              <a:rPr spc="25" dirty="0"/>
              <a:t>и</a:t>
            </a:r>
            <a:r>
              <a:rPr spc="30" dirty="0"/>
              <a:t> </a:t>
            </a:r>
            <a:r>
              <a:rPr spc="25" dirty="0"/>
              <a:t>эффективный поиск</a:t>
            </a:r>
            <a:r>
              <a:rPr spc="30" dirty="0"/>
              <a:t> </a:t>
            </a:r>
            <a:r>
              <a:rPr sz="550" spc="60" dirty="0">
                <a:latin typeface="Courier New"/>
                <a:cs typeface="Courier New"/>
              </a:rPr>
              <a:t>IT-</a:t>
            </a:r>
            <a:r>
              <a:rPr spc="60" dirty="0"/>
              <a:t>кандидатов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0032C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25" dirty="0"/>
              <a:t>Попробуйте Подбор</a:t>
            </a:r>
            <a:r>
              <a:rPr spc="30" dirty="0"/>
              <a:t> </a:t>
            </a:r>
            <a:r>
              <a:rPr sz="550" spc="175" dirty="0">
                <a:latin typeface="Courier New"/>
                <a:cs typeface="Courier New"/>
              </a:rPr>
              <a:t>— </a:t>
            </a:r>
            <a:r>
              <a:rPr spc="25" dirty="0"/>
              <a:t>быстрый</a:t>
            </a:r>
            <a:r>
              <a:rPr spc="30" dirty="0"/>
              <a:t> </a:t>
            </a:r>
            <a:r>
              <a:rPr spc="25" dirty="0"/>
              <a:t>и</a:t>
            </a:r>
            <a:r>
              <a:rPr spc="30" dirty="0"/>
              <a:t> </a:t>
            </a:r>
            <a:r>
              <a:rPr spc="25" dirty="0"/>
              <a:t>эффективный поиск</a:t>
            </a:r>
            <a:r>
              <a:rPr spc="30" dirty="0"/>
              <a:t> </a:t>
            </a:r>
            <a:r>
              <a:rPr sz="550" spc="60" dirty="0">
                <a:latin typeface="Courier New"/>
                <a:cs typeface="Courier New"/>
              </a:rPr>
              <a:t>IT-</a:t>
            </a:r>
            <a:r>
              <a:rPr spc="60" dirty="0"/>
              <a:t>кандидатов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25" dirty="0"/>
              <a:t>Попробуйте Подбор</a:t>
            </a:r>
            <a:r>
              <a:rPr spc="30" dirty="0"/>
              <a:t> </a:t>
            </a:r>
            <a:r>
              <a:rPr sz="550" spc="175" dirty="0">
                <a:latin typeface="Courier New"/>
                <a:cs typeface="Courier New"/>
              </a:rPr>
              <a:t>— </a:t>
            </a:r>
            <a:r>
              <a:rPr spc="25" dirty="0"/>
              <a:t>быстрый</a:t>
            </a:r>
            <a:r>
              <a:rPr spc="30" dirty="0"/>
              <a:t> </a:t>
            </a:r>
            <a:r>
              <a:rPr spc="25" dirty="0"/>
              <a:t>и</a:t>
            </a:r>
            <a:r>
              <a:rPr spc="30" dirty="0"/>
              <a:t> </a:t>
            </a:r>
            <a:r>
              <a:rPr spc="25" dirty="0"/>
              <a:t>эффективный поиск</a:t>
            </a:r>
            <a:r>
              <a:rPr spc="30" dirty="0"/>
              <a:t> </a:t>
            </a:r>
            <a:r>
              <a:rPr sz="550" spc="60" dirty="0">
                <a:latin typeface="Courier New"/>
                <a:cs typeface="Courier New"/>
              </a:rPr>
              <a:t>IT-</a:t>
            </a:r>
            <a:r>
              <a:rPr spc="60" dirty="0"/>
              <a:t>кандидатов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0373" y="2277202"/>
            <a:ext cx="9765353" cy="1008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0032C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7987" y="1813881"/>
            <a:ext cx="6330125" cy="4842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57053" y="6893411"/>
            <a:ext cx="3970654" cy="126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pPr marL="12700">
              <a:lnSpc>
                <a:spcPts val="880"/>
              </a:lnSpc>
            </a:pPr>
            <a:r>
              <a:rPr spc="25" dirty="0"/>
              <a:t>Попробуйте Подбор</a:t>
            </a:r>
            <a:r>
              <a:rPr spc="30" dirty="0"/>
              <a:t> </a:t>
            </a:r>
            <a:r>
              <a:rPr sz="550" spc="175" dirty="0">
                <a:latin typeface="Courier New"/>
                <a:cs typeface="Courier New"/>
              </a:rPr>
              <a:t>— </a:t>
            </a:r>
            <a:r>
              <a:rPr spc="25" dirty="0"/>
              <a:t>быстрый</a:t>
            </a:r>
            <a:r>
              <a:rPr spc="30" dirty="0"/>
              <a:t> </a:t>
            </a:r>
            <a:r>
              <a:rPr spc="25" dirty="0"/>
              <a:t>и</a:t>
            </a:r>
            <a:r>
              <a:rPr spc="30" dirty="0"/>
              <a:t> </a:t>
            </a:r>
            <a:r>
              <a:rPr spc="25" dirty="0"/>
              <a:t>эффективный поиск</a:t>
            </a:r>
            <a:r>
              <a:rPr spc="30" dirty="0"/>
              <a:t> </a:t>
            </a:r>
            <a:r>
              <a:rPr sz="550" spc="60" dirty="0">
                <a:latin typeface="Courier New"/>
                <a:cs typeface="Courier New"/>
              </a:rPr>
              <a:t>IT-</a:t>
            </a:r>
            <a:r>
              <a:rPr spc="60" dirty="0"/>
              <a:t>кандидатов</a:t>
            </a:r>
            <a:endParaRPr sz="550">
              <a:latin typeface="Courier New"/>
              <a:cs typeface="Courier New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305" y="7039356"/>
            <a:ext cx="2462403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8392" y="7039356"/>
            <a:ext cx="2462403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bit.ly/2KppfKR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ile-summary-for-github.com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git-awards.com/" TargetMode="Externa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0373" y="2277202"/>
            <a:ext cx="9765353" cy="534762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483610" marR="5080">
              <a:lnSpc>
                <a:spcPts val="3720"/>
              </a:lnSpc>
              <a:spcBef>
                <a:spcPts val="470"/>
              </a:spcBef>
              <a:tabLst>
                <a:tab pos="4678045" algn="l"/>
                <a:tab pos="7065645" algn="l"/>
                <a:tab pos="7960995" algn="l"/>
              </a:tabLst>
            </a:pPr>
            <a:r>
              <a:rPr spc="710" dirty="0"/>
              <a:t>Руководство	</a:t>
            </a:r>
            <a:r>
              <a:rPr spc="615" dirty="0"/>
              <a:t>по	</a:t>
            </a:r>
            <a:r>
              <a:rPr sz="3000" spc="550" dirty="0" err="1">
                <a:latin typeface="Courier New"/>
                <a:cs typeface="Courier New"/>
              </a:rPr>
              <a:t>Github</a:t>
            </a:r>
            <a:endParaRPr sz="3000" dirty="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8221" y="3543885"/>
            <a:ext cx="397984" cy="91204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59000" y="2175813"/>
            <a:ext cx="3150870" cy="1907539"/>
            <a:chOff x="559000" y="2175813"/>
            <a:chExt cx="3150870" cy="190753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000" y="2590380"/>
              <a:ext cx="1492442" cy="14924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1048" y="2175813"/>
              <a:ext cx="2238663" cy="14924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5837" y="642354"/>
            <a:ext cx="352806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spc="105" dirty="0">
                <a:solidFill>
                  <a:srgbClr val="313444"/>
                </a:solidFill>
                <a:latin typeface="Lucida Console"/>
                <a:cs typeface="Lucida Console"/>
              </a:rPr>
              <a:t>Разберемся</a:t>
            </a:r>
            <a:r>
              <a:rPr sz="1900" spc="9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900" spc="105" dirty="0">
                <a:solidFill>
                  <a:srgbClr val="313444"/>
                </a:solidFill>
                <a:latin typeface="Lucida Console"/>
                <a:cs typeface="Lucida Console"/>
              </a:rPr>
              <a:t>с</a:t>
            </a:r>
            <a:r>
              <a:rPr sz="1900" spc="9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900" spc="105" dirty="0">
                <a:solidFill>
                  <a:srgbClr val="313444"/>
                </a:solidFill>
                <a:latin typeface="Lucida Console"/>
                <a:cs typeface="Lucida Console"/>
              </a:rPr>
              <a:t>терминами</a:t>
            </a:r>
            <a:endParaRPr sz="19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5837" y="1041400"/>
            <a:ext cx="6194425" cy="49696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Потому</a:t>
            </a:r>
            <a:r>
              <a:rPr sz="1200" spc="4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что</a:t>
            </a:r>
            <a:r>
              <a:rPr sz="1200" spc="4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это</a:t>
            </a:r>
            <a:r>
              <a:rPr sz="1200" spc="4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пугает</a:t>
            </a:r>
            <a:r>
              <a:rPr sz="1200" spc="4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больше</a:t>
            </a:r>
            <a:r>
              <a:rPr sz="1200" spc="4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всего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.</a:t>
            </a:r>
            <a:endParaRPr sz="12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200" dirty="0">
              <a:latin typeface="Lucida Console"/>
              <a:cs typeface="Lucida Console"/>
            </a:endParaRPr>
          </a:p>
          <a:p>
            <a:pPr marL="12700" marR="303530">
              <a:lnSpc>
                <a:spcPct val="134900"/>
              </a:lnSpc>
              <a:spcBef>
                <a:spcPts val="825"/>
              </a:spcBef>
            </a:pP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Git —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это распределенная система контроля версий 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кода</a:t>
            </a:r>
            <a:r>
              <a:rPr sz="1250" spc="50" dirty="0">
                <a:solidFill>
                  <a:srgbClr val="313444"/>
                </a:solidFill>
                <a:latin typeface="Lucida Console"/>
                <a:cs typeface="Lucida Console"/>
              </a:rPr>
              <a:t>.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Она </a:t>
            </a:r>
            <a:r>
              <a:rPr sz="1200" spc="-71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помогает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разработчикам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сохранять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все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изменения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r>
              <a:rPr sz="1250" spc="2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внесённые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 </a:t>
            </a:r>
            <a:r>
              <a:rPr sz="1200" spc="-71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код</a:t>
            </a:r>
            <a:r>
              <a:rPr sz="1250" spc="50" dirty="0">
                <a:solidFill>
                  <a:srgbClr val="313444"/>
                </a:solidFill>
                <a:latin typeface="Lucida Console"/>
                <a:cs typeface="Lucida Console"/>
              </a:rPr>
              <a:t>,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отслеживать изменения в файлах и работать совместно с </a:t>
            </a:r>
            <a:r>
              <a:rPr sz="1200" spc="-71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командой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.</a:t>
            </a:r>
            <a:endParaRPr sz="12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200" dirty="0">
              <a:latin typeface="Lucida Console"/>
              <a:cs typeface="Lucida Console"/>
            </a:endParaRPr>
          </a:p>
          <a:p>
            <a:pPr marL="12700" marR="5080">
              <a:lnSpc>
                <a:spcPct val="134900"/>
              </a:lnSpc>
              <a:spcBef>
                <a:spcPts val="825"/>
              </a:spcBef>
            </a:pP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Github —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это 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c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ервис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для хостинга </a:t>
            </a:r>
            <a:r>
              <a:rPr sz="1250" spc="50" dirty="0">
                <a:solidFill>
                  <a:srgbClr val="313444"/>
                </a:solidFill>
                <a:latin typeface="Lucida Console"/>
                <a:cs typeface="Lucida Console"/>
              </a:rPr>
              <a:t>(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то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есть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хранения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) </a:t>
            </a:r>
            <a:r>
              <a:rPr sz="1250" spc="6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репозиториев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.</a:t>
            </a:r>
            <a:r>
              <a:rPr sz="1250" spc="2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На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Github</a:t>
            </a:r>
            <a:r>
              <a:rPr sz="1250" spc="2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есть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возможность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контролировать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разные </a:t>
            </a:r>
            <a:r>
              <a:rPr sz="1200" spc="-71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версии 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кода</a:t>
            </a:r>
            <a:r>
              <a:rPr sz="1250" spc="50" dirty="0">
                <a:solidFill>
                  <a:srgbClr val="313444"/>
                </a:solidFill>
                <a:latin typeface="Lucida Console"/>
                <a:cs typeface="Lucida Console"/>
              </a:rPr>
              <a:t>,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управлять исходным кодом и работать вместе с </a:t>
            </a:r>
            <a:r>
              <a:rPr sz="1200" spc="6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командой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.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То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есть делать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то 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же</a:t>
            </a:r>
            <a:r>
              <a:rPr sz="1250" spc="50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что и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Git.</a:t>
            </a:r>
            <a:endParaRPr sz="12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200" dirty="0">
              <a:latin typeface="Lucida Console"/>
              <a:cs typeface="Lucida Console"/>
            </a:endParaRPr>
          </a:p>
          <a:p>
            <a:pPr marL="12700" marR="104139">
              <a:lnSpc>
                <a:spcPct val="136800"/>
              </a:lnSpc>
              <a:spcBef>
                <a:spcPts val="795"/>
              </a:spcBef>
            </a:pP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И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вот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 чем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разница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между 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ними</a:t>
            </a:r>
            <a:r>
              <a:rPr sz="1250" spc="50" dirty="0">
                <a:solidFill>
                  <a:srgbClr val="313444"/>
                </a:solidFill>
                <a:latin typeface="Lucida Console"/>
                <a:cs typeface="Lucida Console"/>
              </a:rPr>
              <a:t>: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Git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—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это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инструмент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который </a:t>
            </a:r>
            <a:r>
              <a:rPr sz="1200" spc="-70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просто впервые позволил одновременно команде править код и </a:t>
            </a:r>
            <a:r>
              <a:rPr sz="1200" spc="6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работать над одним проектом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вместе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а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GitHub —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это платформа </a:t>
            </a:r>
            <a:r>
              <a:rPr sz="1200" spc="-71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для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проектов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использующих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Git.</a:t>
            </a:r>
            <a:endParaRPr sz="12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200" dirty="0">
              <a:latin typeface="Lucida Console"/>
              <a:cs typeface="Lucida Console"/>
            </a:endParaRPr>
          </a:p>
          <a:p>
            <a:pPr marL="12700" marR="104139">
              <a:lnSpc>
                <a:spcPct val="134900"/>
              </a:lnSpc>
              <a:spcBef>
                <a:spcPts val="825"/>
              </a:spcBef>
            </a:pP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Open Source —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это прозрачный подход к созданию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проектов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. </a:t>
            </a:r>
            <a:r>
              <a:rPr sz="1250" spc="6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Разработчики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открывают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код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продуктов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над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 err="1">
                <a:solidFill>
                  <a:srgbClr val="313444"/>
                </a:solidFill>
                <a:latin typeface="Lucida Console"/>
                <a:cs typeface="Lucida Console"/>
              </a:rPr>
              <a:t>которыми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 err="1">
                <a:solidFill>
                  <a:srgbClr val="313444"/>
                </a:solidFill>
                <a:latin typeface="Lucida Console"/>
                <a:cs typeface="Lucida Console"/>
              </a:rPr>
              <a:t>работают</a:t>
            </a:r>
            <a:endParaRPr sz="12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7987" y="574776"/>
            <a:ext cx="6294120" cy="480323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34900"/>
              </a:lnSpc>
              <a:spcBef>
                <a:spcPts val="125"/>
              </a:spcBef>
            </a:pP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Коммит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(commit)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—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это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публичное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сохранение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фиксация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50" spc="45" dirty="0">
                <a:solidFill>
                  <a:srgbClr val="313444"/>
                </a:solidFill>
                <a:latin typeface="Lucida Console"/>
                <a:cs typeface="Lucida Console"/>
              </a:rPr>
              <a:t>(</a:t>
            </a:r>
            <a:r>
              <a:rPr sz="1200" spc="45" dirty="0">
                <a:solidFill>
                  <a:srgbClr val="313444"/>
                </a:solidFill>
                <a:latin typeface="Lucida Console"/>
                <a:cs typeface="Lucida Console"/>
              </a:rPr>
              <a:t>в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архиве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 </a:t>
            </a:r>
            <a:r>
              <a:rPr sz="1250" spc="-74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репозитории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и </a:t>
            </a:r>
            <a:r>
              <a:rPr sz="1200" spc="45" dirty="0">
                <a:solidFill>
                  <a:srgbClr val="313444"/>
                </a:solidFill>
                <a:latin typeface="Lucida Console"/>
                <a:cs typeface="Lucida Console"/>
              </a:rPr>
              <a:t>др</a:t>
            </a:r>
            <a:r>
              <a:rPr sz="1250" spc="45" dirty="0">
                <a:solidFill>
                  <a:srgbClr val="313444"/>
                </a:solidFill>
                <a:latin typeface="Lucida Console"/>
                <a:cs typeface="Lucida Console"/>
              </a:rPr>
              <a:t>.)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изменений в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коде</a:t>
            </a:r>
            <a:r>
              <a:rPr sz="1250" spc="50" dirty="0">
                <a:solidFill>
                  <a:srgbClr val="313444"/>
                </a:solidFill>
                <a:latin typeface="Lucida Console"/>
                <a:cs typeface="Lucida Console"/>
              </a:rPr>
              <a:t>.</a:t>
            </a:r>
            <a:endParaRPr sz="12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200" dirty="0">
              <a:latin typeface="Lucida Console"/>
              <a:cs typeface="Lucida Console"/>
            </a:endParaRPr>
          </a:p>
          <a:p>
            <a:pPr marL="12700" marR="203835">
              <a:lnSpc>
                <a:spcPct val="134900"/>
              </a:lnSpc>
              <a:spcBef>
                <a:spcPts val="825"/>
              </a:spcBef>
            </a:pP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Репозиторий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(repo) —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это хранилище версий кода </a:t>
            </a:r>
            <a:r>
              <a:rPr sz="1200" spc="55" dirty="0" err="1">
                <a:solidFill>
                  <a:srgbClr val="313444"/>
                </a:solidFill>
                <a:latin typeface="Lucida Console"/>
                <a:cs typeface="Lucida Console"/>
              </a:rPr>
              <a:t>какого</a:t>
            </a:r>
            <a:r>
              <a:rPr sz="1250" spc="55" dirty="0" err="1">
                <a:solidFill>
                  <a:srgbClr val="313444"/>
                </a:solidFill>
                <a:latin typeface="Lucida Console"/>
                <a:cs typeface="Lucida Console"/>
              </a:rPr>
              <a:t>-</a:t>
            </a:r>
            <a:r>
              <a:rPr sz="1200" spc="55" dirty="0" err="1">
                <a:solidFill>
                  <a:srgbClr val="313444"/>
                </a:solidFill>
                <a:latin typeface="Lucida Console"/>
                <a:cs typeface="Lucida Console"/>
              </a:rPr>
              <a:t>то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45" dirty="0" err="1">
                <a:solidFill>
                  <a:srgbClr val="313444"/>
                </a:solidFill>
                <a:latin typeface="Lucida Console"/>
                <a:cs typeface="Lucida Console"/>
              </a:rPr>
              <a:t>проекта</a:t>
            </a:r>
            <a:r>
              <a:rPr sz="1250" spc="45" dirty="0">
                <a:solidFill>
                  <a:srgbClr val="313444"/>
                </a:solidFill>
                <a:latin typeface="Lucida Console"/>
                <a:cs typeface="Lucida Console"/>
              </a:rPr>
              <a:t>.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репозитории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есть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журнал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коммитов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которые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были </a:t>
            </a:r>
            <a:r>
              <a:rPr sz="1200" spc="-71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добавлены в 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него</a:t>
            </a:r>
            <a:r>
              <a:rPr sz="1250" spc="50" dirty="0">
                <a:solidFill>
                  <a:srgbClr val="313444"/>
                </a:solidFill>
                <a:latin typeface="Lucida Console"/>
                <a:cs typeface="Lucida Console"/>
              </a:rPr>
              <a:t>.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У репозитория могут быть разные ветки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—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у </a:t>
            </a:r>
            <a:r>
              <a:rPr sz="1200" spc="6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каждого своя история и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происхождение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.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По умолчанию основная </a:t>
            </a:r>
            <a:r>
              <a:rPr sz="1200" spc="6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ветвь называется </a:t>
            </a:r>
            <a:r>
              <a:rPr sz="1250" spc="50" dirty="0">
                <a:solidFill>
                  <a:srgbClr val="313444"/>
                </a:solidFill>
                <a:latin typeface="Lucida Console"/>
                <a:cs typeface="Lucida Console"/>
              </a:rPr>
              <a:t>«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мастер</a:t>
            </a:r>
            <a:r>
              <a:rPr sz="1250" spc="50" dirty="0">
                <a:solidFill>
                  <a:srgbClr val="313444"/>
                </a:solidFill>
                <a:latin typeface="Lucida Console"/>
                <a:cs typeface="Lucida Console"/>
              </a:rPr>
              <a:t>».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Как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правило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весь готовый код </a:t>
            </a:r>
            <a:r>
              <a:rPr sz="1200" spc="6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объединяется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мастер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.</a:t>
            </a:r>
            <a:endParaRPr sz="12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200" dirty="0">
              <a:latin typeface="Lucida Console"/>
              <a:cs typeface="Lucida Console"/>
            </a:endParaRPr>
          </a:p>
          <a:p>
            <a:pPr marL="12700" marR="502284">
              <a:lnSpc>
                <a:spcPct val="134900"/>
              </a:lnSpc>
              <a:spcBef>
                <a:spcPts val="825"/>
              </a:spcBef>
            </a:pP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Форк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(fork) —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клон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репозитория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.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 копии репозитория можно </a:t>
            </a:r>
            <a:r>
              <a:rPr sz="1200" spc="-71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вносить свои собственные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изменения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редактировать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файлы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. </a:t>
            </a:r>
            <a:r>
              <a:rPr sz="1250" spc="6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Например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r>
              <a:rPr sz="1250" spc="2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вы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решили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внести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изменения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чей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-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то репозиторий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 </a:t>
            </a:r>
            <a:r>
              <a:rPr sz="1250" spc="-73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внесли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а теперь можете поделиться им и отправить автору </a:t>
            </a:r>
            <a:r>
              <a:rPr sz="1200" spc="6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оригинального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репозитория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.</a:t>
            </a:r>
            <a:r>
              <a:rPr sz="1250" spc="2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Это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будет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считаться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запросом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на </a:t>
            </a:r>
            <a:r>
              <a:rPr sz="1200" spc="-71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слияние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и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называться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pull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request.</a:t>
            </a:r>
            <a:endParaRPr sz="12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3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Вот</a:t>
            </a:r>
            <a:r>
              <a:rPr sz="1250" spc="50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смотрите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справа от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Scala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иконка форкнутого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репозитория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.</a:t>
            </a:r>
            <a:endParaRPr sz="1250" dirty="0">
              <a:latin typeface="Lucida Console"/>
              <a:cs typeface="Lucida Console"/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69AC481B-81F9-44E1-8E06-64C71E65EF1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0685" y="5689600"/>
            <a:ext cx="6301422" cy="14095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81250" y="1117600"/>
            <a:ext cx="6294120" cy="800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34900"/>
              </a:lnSpc>
              <a:spcBef>
                <a:spcPts val="125"/>
              </a:spcBef>
            </a:pP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Issue —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это условные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карточки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-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задачи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которые вы можете </a:t>
            </a:r>
            <a:r>
              <a:rPr sz="1200" spc="6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создавать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r>
              <a:rPr sz="1250" spc="2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чтобы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отслеживать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работу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над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багами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r>
              <a:rPr sz="1250" spc="2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внедрение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новых </a:t>
            </a:r>
            <a:r>
              <a:rPr sz="1200" spc="-71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функций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или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других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запросов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.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Как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тикеты в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Trello.</a:t>
            </a:r>
            <a:endParaRPr sz="1250" dirty="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6715" y="2215753"/>
            <a:ext cx="51003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это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файл</a:t>
            </a:r>
            <a:r>
              <a:rPr sz="1250" spc="50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который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первую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очередь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нужно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прочитать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endParaRPr sz="125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1250" y="2141588"/>
            <a:ext cx="821690" cy="803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39400"/>
              </a:lnSpc>
              <a:spcBef>
                <a:spcPts val="90"/>
              </a:spcBef>
            </a:pP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Readme</a:t>
            </a:r>
            <a:r>
              <a:rPr sz="1250" spc="-7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— </a:t>
            </a:r>
            <a:r>
              <a:rPr sz="1250" spc="-74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когда</a:t>
            </a:r>
            <a:r>
              <a:rPr sz="1200" spc="-4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вы </a:t>
            </a:r>
            <a:r>
              <a:rPr sz="1200" spc="-71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исходным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6715" y="2405990"/>
            <a:ext cx="5299075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900"/>
              </a:lnSpc>
              <a:spcBef>
                <a:spcPts val="100"/>
              </a:spcBef>
            </a:pP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открываете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репозиторий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.</a:t>
            </a:r>
            <a:r>
              <a:rPr sz="1250" spc="2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У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хорошего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проекта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с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открытым </a:t>
            </a:r>
            <a:r>
              <a:rPr sz="1200" spc="-71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кодом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обычно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есть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файл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Readme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с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объяснением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того</a:t>
            </a:r>
            <a:r>
              <a:rPr sz="1250" spc="50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для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93950" y="4617355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32867" y="58037"/>
                </a:moveTo>
                <a:lnTo>
                  <a:pt x="25171" y="58037"/>
                </a:lnTo>
                <a:lnTo>
                  <a:pt x="21469" y="57298"/>
                </a:lnTo>
                <a:lnTo>
                  <a:pt x="0" y="32867"/>
                </a:lnTo>
                <a:lnTo>
                  <a:pt x="0" y="25171"/>
                </a:lnTo>
                <a:lnTo>
                  <a:pt x="25171" y="0"/>
                </a:lnTo>
                <a:lnTo>
                  <a:pt x="32867" y="0"/>
                </a:lnTo>
                <a:lnTo>
                  <a:pt x="58039" y="29019"/>
                </a:lnTo>
                <a:lnTo>
                  <a:pt x="58039" y="32867"/>
                </a:lnTo>
                <a:lnTo>
                  <a:pt x="32867" y="58037"/>
                </a:lnTo>
                <a:close/>
              </a:path>
            </a:pathLst>
          </a:custGeom>
          <a:solidFill>
            <a:srgbClr val="313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93950" y="487438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32867" y="58037"/>
                </a:moveTo>
                <a:lnTo>
                  <a:pt x="25171" y="58037"/>
                </a:lnTo>
                <a:lnTo>
                  <a:pt x="21469" y="57300"/>
                </a:lnTo>
                <a:lnTo>
                  <a:pt x="0" y="32863"/>
                </a:lnTo>
                <a:lnTo>
                  <a:pt x="0" y="25167"/>
                </a:lnTo>
                <a:lnTo>
                  <a:pt x="25171" y="0"/>
                </a:lnTo>
                <a:lnTo>
                  <a:pt x="32867" y="0"/>
                </a:lnTo>
                <a:lnTo>
                  <a:pt x="58039" y="29019"/>
                </a:lnTo>
                <a:lnTo>
                  <a:pt x="58039" y="32863"/>
                </a:lnTo>
                <a:lnTo>
                  <a:pt x="32867" y="58037"/>
                </a:lnTo>
                <a:close/>
              </a:path>
            </a:pathLst>
          </a:custGeom>
          <a:solidFill>
            <a:srgbClr val="313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93950" y="513141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32867" y="58037"/>
                </a:moveTo>
                <a:lnTo>
                  <a:pt x="25171" y="58037"/>
                </a:lnTo>
                <a:lnTo>
                  <a:pt x="21469" y="57300"/>
                </a:lnTo>
                <a:lnTo>
                  <a:pt x="0" y="32866"/>
                </a:lnTo>
                <a:lnTo>
                  <a:pt x="0" y="25169"/>
                </a:lnTo>
                <a:lnTo>
                  <a:pt x="25171" y="0"/>
                </a:lnTo>
                <a:lnTo>
                  <a:pt x="32867" y="0"/>
                </a:lnTo>
                <a:lnTo>
                  <a:pt x="58039" y="29019"/>
                </a:lnTo>
                <a:lnTo>
                  <a:pt x="58039" y="32866"/>
                </a:lnTo>
                <a:lnTo>
                  <a:pt x="32867" y="58037"/>
                </a:lnTo>
                <a:close/>
              </a:path>
            </a:pathLst>
          </a:custGeom>
          <a:solidFill>
            <a:srgbClr val="313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81250" y="2920053"/>
            <a:ext cx="5895975" cy="233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1980">
              <a:lnSpc>
                <a:spcPct val="134900"/>
              </a:lnSpc>
              <a:spcBef>
                <a:spcPts val="100"/>
              </a:spcBef>
            </a:pP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чего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он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предназначен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где он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опубликован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и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некоторой </a:t>
            </a:r>
            <a:r>
              <a:rPr sz="1200" spc="-71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документацией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по его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использованию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.</a:t>
            </a:r>
            <a:endParaRPr sz="12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200">
              <a:latin typeface="Lucida Console"/>
              <a:cs typeface="Lucida Console"/>
            </a:endParaRPr>
          </a:p>
          <a:p>
            <a:pPr marL="12700" marR="5080">
              <a:lnSpc>
                <a:spcPct val="134900"/>
              </a:lnSpc>
              <a:spcBef>
                <a:spcPts val="825"/>
              </a:spcBef>
            </a:pP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Contribution</a:t>
            </a:r>
            <a:r>
              <a:rPr sz="1250" spc="1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—</a:t>
            </a:r>
            <a:r>
              <a:rPr sz="1250" spc="2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это</a:t>
            </a:r>
            <a:r>
              <a:rPr sz="1200" spc="4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действия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пользователя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Github,</a:t>
            </a:r>
            <a:r>
              <a:rPr sz="1250" spc="1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по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которым </a:t>
            </a:r>
            <a:r>
              <a:rPr sz="1200" spc="-71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считается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его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активность на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платформе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:</a:t>
            </a:r>
            <a:endParaRPr sz="12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200">
              <a:latin typeface="Lucida Console"/>
              <a:cs typeface="Lucida Console"/>
            </a:endParaRPr>
          </a:p>
          <a:p>
            <a:pPr marL="178435" marR="3520440">
              <a:lnSpc>
                <a:spcPct val="134900"/>
              </a:lnSpc>
              <a:spcBef>
                <a:spcPts val="825"/>
              </a:spcBef>
            </a:pP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commit</a:t>
            </a:r>
            <a:r>
              <a:rPr sz="1250" spc="-1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</a:t>
            </a:r>
            <a:r>
              <a:rPr sz="1200" spc="1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мастер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-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ветку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; </a:t>
            </a:r>
            <a:r>
              <a:rPr sz="1250" spc="-74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открытие</a:t>
            </a:r>
            <a:r>
              <a:rPr sz="1200" spc="4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issue;</a:t>
            </a:r>
            <a:endParaRPr sz="1250">
              <a:latin typeface="Lucida Console"/>
              <a:cs typeface="Lucida Console"/>
            </a:endParaRPr>
          </a:p>
          <a:p>
            <a:pPr marL="178435">
              <a:lnSpc>
                <a:spcPct val="100000"/>
              </a:lnSpc>
              <a:spcBef>
                <a:spcPts val="520"/>
              </a:spcBef>
            </a:pP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предложение</a:t>
            </a:r>
            <a:r>
              <a:rPr sz="1200" spc="3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сделать</a:t>
            </a:r>
            <a:r>
              <a:rPr sz="1200" spc="3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pull</a:t>
            </a:r>
            <a:r>
              <a:rPr sz="1250" spc="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request;</a:t>
            </a:r>
            <a:endParaRPr sz="125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8012" y="3636085"/>
            <a:ext cx="2306955" cy="264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b="1" u="heavy" dirty="0">
                <a:solidFill>
                  <a:srgbClr val="C23D5D"/>
                </a:solidFill>
                <a:uFill>
                  <a:solidFill>
                    <a:srgbClr val="C23D5D"/>
                  </a:solidFill>
                </a:uFill>
                <a:latin typeface="Consolas"/>
                <a:cs typeface="Consolas"/>
                <a:hlinkClick r:id="rId2"/>
              </a:rPr>
              <a:t>Github</a:t>
            </a:r>
            <a:r>
              <a:rPr sz="1550" b="1" u="heavy" spc="-20" dirty="0">
                <a:solidFill>
                  <a:srgbClr val="C23D5D"/>
                </a:solidFill>
                <a:uFill>
                  <a:solidFill>
                    <a:srgbClr val="C23D5D"/>
                  </a:solidFill>
                </a:uFill>
                <a:latin typeface="Consolas"/>
                <a:cs typeface="Consolas"/>
                <a:hlinkClick r:id="rId2"/>
              </a:rPr>
              <a:t> </a:t>
            </a:r>
            <a:r>
              <a:rPr sz="1550" b="1" u="heavy" dirty="0">
                <a:solidFill>
                  <a:srgbClr val="C23D5D"/>
                </a:solidFill>
                <a:uFill>
                  <a:solidFill>
                    <a:srgbClr val="C23D5D"/>
                  </a:solidFill>
                </a:uFill>
                <a:latin typeface="Consolas"/>
                <a:cs typeface="Consolas"/>
                <a:hlinkClick r:id="rId2"/>
              </a:rPr>
              <a:t>User</a:t>
            </a:r>
            <a:r>
              <a:rPr sz="1550" b="1" u="heavy" spc="-20" dirty="0">
                <a:solidFill>
                  <a:srgbClr val="C23D5D"/>
                </a:solidFill>
                <a:uFill>
                  <a:solidFill>
                    <a:srgbClr val="C23D5D"/>
                  </a:solidFill>
                </a:uFill>
                <a:latin typeface="Consolas"/>
                <a:cs typeface="Consolas"/>
                <a:hlinkClick r:id="rId2"/>
              </a:rPr>
              <a:t> </a:t>
            </a:r>
            <a:r>
              <a:rPr sz="1550" b="1" u="heavy" dirty="0">
                <a:solidFill>
                  <a:srgbClr val="C23D5D"/>
                </a:solidFill>
                <a:uFill>
                  <a:solidFill>
                    <a:srgbClr val="C23D5D"/>
                  </a:solidFill>
                </a:uFill>
                <a:latin typeface="Consolas"/>
                <a:cs typeface="Consolas"/>
                <a:hlinkClick r:id="rId2"/>
              </a:rPr>
              <a:t>Languages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8012" y="4093767"/>
            <a:ext cx="2922270" cy="85471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050" spc="-10" dirty="0">
                <a:solidFill>
                  <a:srgbClr val="313444"/>
                </a:solidFill>
                <a:latin typeface="Consolas"/>
                <a:cs typeface="Consolas"/>
              </a:rPr>
              <a:t>Покажет</a:t>
            </a:r>
            <a:r>
              <a:rPr sz="1050" spc="-15" dirty="0">
                <a:solidFill>
                  <a:srgbClr val="313444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313444"/>
                </a:solidFill>
                <a:latin typeface="Consolas"/>
                <a:cs typeface="Consolas"/>
              </a:rPr>
              <a:t>прямо под</a:t>
            </a:r>
            <a:r>
              <a:rPr sz="1050" spc="-15" dirty="0">
                <a:solidFill>
                  <a:srgbClr val="313444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313444"/>
                </a:solidFill>
                <a:latin typeface="Consolas"/>
                <a:cs typeface="Consolas"/>
              </a:rPr>
              <a:t>фото и</a:t>
            </a:r>
            <a:r>
              <a:rPr sz="1050" spc="-15" dirty="0">
                <a:solidFill>
                  <a:srgbClr val="313444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313444"/>
                </a:solidFill>
                <a:latin typeface="Consolas"/>
                <a:cs typeface="Consolas"/>
              </a:rPr>
              <a:t>контактами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050" spc="-10" dirty="0">
                <a:solidFill>
                  <a:srgbClr val="313444"/>
                </a:solidFill>
                <a:latin typeface="Consolas"/>
                <a:cs typeface="Consolas"/>
              </a:rPr>
              <a:t>диаграмму языков и навыков</a:t>
            </a:r>
            <a:r>
              <a:rPr sz="1050" spc="-5" dirty="0">
                <a:solidFill>
                  <a:srgbClr val="313444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313444"/>
                </a:solidFill>
                <a:latin typeface="Consolas"/>
                <a:cs typeface="Consolas"/>
              </a:rPr>
              <a:t>разработчика.</a:t>
            </a:r>
            <a:endParaRPr sz="1050">
              <a:latin typeface="Consolas"/>
              <a:cs typeface="Consolas"/>
            </a:endParaRPr>
          </a:p>
          <a:p>
            <a:pPr marL="12700" marR="367030">
              <a:lnSpc>
                <a:spcPct val="129500"/>
              </a:lnSpc>
            </a:pPr>
            <a:r>
              <a:rPr sz="1050" spc="-10" dirty="0">
                <a:solidFill>
                  <a:srgbClr val="313444"/>
                </a:solidFill>
                <a:latin typeface="Consolas"/>
                <a:cs typeface="Consolas"/>
              </a:rPr>
              <a:t>Станет ясно, что он использует чаще </a:t>
            </a:r>
            <a:r>
              <a:rPr sz="1050" spc="-570" dirty="0">
                <a:solidFill>
                  <a:srgbClr val="313444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313444"/>
                </a:solidFill>
                <a:latin typeface="Consolas"/>
                <a:cs typeface="Consolas"/>
              </a:rPr>
              <a:t>всего.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7250" y="3632200"/>
            <a:ext cx="5472287" cy="179093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67147" y="1307652"/>
            <a:ext cx="6294120" cy="1631314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50" spc="130" dirty="0">
                <a:solidFill>
                  <a:srgbClr val="0032C7"/>
                </a:solidFill>
                <a:latin typeface="Courier New"/>
                <a:cs typeface="Courier New"/>
              </a:rPr>
              <a:t>1.</a:t>
            </a:r>
            <a:r>
              <a:rPr sz="1350" spc="65" dirty="0">
                <a:solidFill>
                  <a:srgbClr val="0032C7"/>
                </a:solidFill>
                <a:latin typeface="Courier New"/>
                <a:cs typeface="Courier New"/>
              </a:rPr>
              <a:t> </a:t>
            </a:r>
            <a:r>
              <a:rPr sz="1400" spc="95" dirty="0">
                <a:solidFill>
                  <a:srgbClr val="0032C7"/>
                </a:solidFill>
                <a:latin typeface="Lucida Console"/>
                <a:cs typeface="Lucida Console"/>
              </a:rPr>
              <a:t>Стек</a:t>
            </a:r>
            <a:endParaRPr sz="1400">
              <a:latin typeface="Lucida Console"/>
              <a:cs typeface="Lucida Console"/>
            </a:endParaRPr>
          </a:p>
          <a:p>
            <a:pPr marL="12700" marR="5080">
              <a:lnSpc>
                <a:spcPct val="136800"/>
              </a:lnSpc>
              <a:spcBef>
                <a:spcPts val="75"/>
              </a:spcBef>
            </a:pP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Github —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идеальный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инструмент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чтобы узнать больше про </a:t>
            </a:r>
            <a:r>
              <a:rPr sz="1200" spc="6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технологический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стек</a:t>
            </a:r>
            <a:r>
              <a:rPr sz="1250" spc="50" dirty="0">
                <a:solidFill>
                  <a:srgbClr val="313444"/>
                </a:solidFill>
                <a:latin typeface="Lucida Console"/>
                <a:cs typeface="Lucida Console"/>
              </a:rPr>
              <a:t>.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Вы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можете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просто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посмотреть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репозиториев </a:t>
            </a:r>
            <a:r>
              <a:rPr sz="1200" spc="-71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с какой технологией больше всего или над чем он работал в </a:t>
            </a:r>
            <a:r>
              <a:rPr sz="1200" spc="6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последнее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время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.</a:t>
            </a:r>
            <a:endParaRPr sz="12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И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тут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вам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пригодятся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вот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эти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инструменты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:</a:t>
            </a:r>
            <a:endParaRPr sz="125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418" y="368300"/>
            <a:ext cx="5472287" cy="239619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58852" y="3796505"/>
            <a:ext cx="2849880" cy="264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b="1" u="heavy" dirty="0">
                <a:solidFill>
                  <a:srgbClr val="C23D5D"/>
                </a:solidFill>
                <a:uFill>
                  <a:solidFill>
                    <a:srgbClr val="C23D5D"/>
                  </a:solidFill>
                </a:uFill>
                <a:latin typeface="Consolas"/>
                <a:cs typeface="Consolas"/>
                <a:hlinkClick r:id="rId3"/>
              </a:rPr>
              <a:t>Profile</a:t>
            </a:r>
            <a:r>
              <a:rPr sz="1550" b="1" u="heavy" spc="-10" dirty="0">
                <a:solidFill>
                  <a:srgbClr val="C23D5D"/>
                </a:solidFill>
                <a:uFill>
                  <a:solidFill>
                    <a:srgbClr val="C23D5D"/>
                  </a:solidFill>
                </a:uFill>
                <a:latin typeface="Consolas"/>
                <a:cs typeface="Consolas"/>
                <a:hlinkClick r:id="rId3"/>
              </a:rPr>
              <a:t> </a:t>
            </a:r>
            <a:r>
              <a:rPr sz="1550" b="1" u="heavy" dirty="0">
                <a:solidFill>
                  <a:srgbClr val="C23D5D"/>
                </a:solidFill>
                <a:uFill>
                  <a:solidFill>
                    <a:srgbClr val="C23D5D"/>
                  </a:solidFill>
                </a:uFill>
                <a:latin typeface="Consolas"/>
                <a:cs typeface="Consolas"/>
                <a:hlinkClick r:id="rId3"/>
              </a:rPr>
              <a:t>Summary</a:t>
            </a:r>
            <a:r>
              <a:rPr sz="1550" b="1" u="heavy" spc="-10" dirty="0">
                <a:solidFill>
                  <a:srgbClr val="C23D5D"/>
                </a:solidFill>
                <a:uFill>
                  <a:solidFill>
                    <a:srgbClr val="C23D5D"/>
                  </a:solidFill>
                </a:uFill>
                <a:latin typeface="Consolas"/>
                <a:cs typeface="Consolas"/>
                <a:hlinkClick r:id="rId3"/>
              </a:rPr>
              <a:t> </a:t>
            </a:r>
            <a:r>
              <a:rPr sz="1550" b="1" u="heavy" dirty="0">
                <a:solidFill>
                  <a:srgbClr val="C23D5D"/>
                </a:solidFill>
                <a:uFill>
                  <a:solidFill>
                    <a:srgbClr val="C23D5D"/>
                  </a:solidFill>
                </a:uFill>
                <a:latin typeface="Consolas"/>
                <a:cs typeface="Consolas"/>
                <a:hlinkClick r:id="rId3"/>
              </a:rPr>
              <a:t>for</a:t>
            </a:r>
            <a:r>
              <a:rPr sz="1550" b="1" u="heavy" spc="-10" dirty="0">
                <a:solidFill>
                  <a:srgbClr val="C23D5D"/>
                </a:solidFill>
                <a:uFill>
                  <a:solidFill>
                    <a:srgbClr val="C23D5D"/>
                  </a:solidFill>
                </a:uFill>
                <a:latin typeface="Consolas"/>
                <a:cs typeface="Consolas"/>
                <a:hlinkClick r:id="rId3"/>
              </a:rPr>
              <a:t> </a:t>
            </a:r>
            <a:r>
              <a:rPr sz="1550" b="1" u="heavy" dirty="0">
                <a:solidFill>
                  <a:srgbClr val="C23D5D"/>
                </a:solidFill>
                <a:uFill>
                  <a:solidFill>
                    <a:srgbClr val="C23D5D"/>
                  </a:solidFill>
                </a:uFill>
                <a:latin typeface="Consolas"/>
                <a:cs typeface="Consolas"/>
                <a:hlinkClick r:id="rId3"/>
              </a:rPr>
              <a:t>Github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852" y="4254188"/>
            <a:ext cx="2632710" cy="63944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050" spc="-10" dirty="0">
                <a:solidFill>
                  <a:srgbClr val="313444"/>
                </a:solidFill>
                <a:latin typeface="Consolas"/>
                <a:cs typeface="Consolas"/>
              </a:rPr>
              <a:t>Страница,</a:t>
            </a:r>
            <a:r>
              <a:rPr sz="1050" spc="-15" dirty="0">
                <a:solidFill>
                  <a:srgbClr val="313444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313444"/>
                </a:solidFill>
                <a:latin typeface="Consolas"/>
                <a:cs typeface="Consolas"/>
              </a:rPr>
              <a:t>где</a:t>
            </a:r>
            <a:r>
              <a:rPr sz="1050" spc="-15" dirty="0">
                <a:solidFill>
                  <a:srgbClr val="313444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313444"/>
                </a:solidFill>
                <a:latin typeface="Consolas"/>
                <a:cs typeface="Consolas"/>
              </a:rPr>
              <a:t>можно</a:t>
            </a:r>
            <a:r>
              <a:rPr sz="1050" spc="-15" dirty="0">
                <a:solidFill>
                  <a:srgbClr val="313444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313444"/>
                </a:solidFill>
                <a:latin typeface="Consolas"/>
                <a:cs typeface="Consolas"/>
              </a:rPr>
              <a:t>закинуть</a:t>
            </a:r>
            <a:r>
              <a:rPr sz="1050" spc="-15" dirty="0">
                <a:solidFill>
                  <a:srgbClr val="313444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313444"/>
                </a:solidFill>
                <a:latin typeface="Consolas"/>
                <a:cs typeface="Consolas"/>
              </a:rPr>
              <a:t>ник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24400"/>
              </a:lnSpc>
              <a:spcBef>
                <a:spcPts val="65"/>
              </a:spcBef>
            </a:pPr>
            <a:r>
              <a:rPr sz="1050" spc="-10" dirty="0">
                <a:solidFill>
                  <a:srgbClr val="313444"/>
                </a:solidFill>
                <a:latin typeface="Consolas"/>
                <a:cs typeface="Consolas"/>
              </a:rPr>
              <a:t>кандидата и получить вот такую яркую </a:t>
            </a:r>
            <a:r>
              <a:rPr sz="1050" spc="-565" dirty="0">
                <a:solidFill>
                  <a:srgbClr val="313444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313444"/>
                </a:solidFill>
                <a:latin typeface="Consolas"/>
                <a:cs typeface="Consolas"/>
              </a:rPr>
              <a:t>статистику.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88090" y="3792622"/>
            <a:ext cx="5472287" cy="2122584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FB650F56-F0D1-45B4-ABA5-8FAC447F1601}"/>
              </a:ext>
            </a:extLst>
          </p:cNvPr>
          <p:cNvSpPr txBox="1"/>
          <p:nvPr/>
        </p:nvSpPr>
        <p:spPr>
          <a:xfrm>
            <a:off x="6691872" y="459659"/>
            <a:ext cx="1437640" cy="264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b="1" u="heavy" dirty="0">
                <a:solidFill>
                  <a:srgbClr val="C23D5D"/>
                </a:solidFill>
                <a:uFill>
                  <a:solidFill>
                    <a:srgbClr val="C23D5D"/>
                  </a:solidFill>
                </a:uFill>
                <a:latin typeface="Consolas"/>
                <a:cs typeface="Consolas"/>
                <a:hlinkClick r:id="rId5"/>
              </a:rPr>
              <a:t>Github</a:t>
            </a:r>
            <a:r>
              <a:rPr sz="1550" b="1" u="heavy" spc="-60" dirty="0">
                <a:solidFill>
                  <a:srgbClr val="C23D5D"/>
                </a:solidFill>
                <a:uFill>
                  <a:solidFill>
                    <a:srgbClr val="C23D5D"/>
                  </a:solidFill>
                </a:uFill>
                <a:latin typeface="Consolas"/>
                <a:cs typeface="Consolas"/>
                <a:hlinkClick r:id="rId5"/>
              </a:rPr>
              <a:t> </a:t>
            </a:r>
            <a:r>
              <a:rPr sz="1550" b="1" u="heavy" dirty="0">
                <a:solidFill>
                  <a:srgbClr val="C23D5D"/>
                </a:solidFill>
                <a:uFill>
                  <a:solidFill>
                    <a:srgbClr val="C23D5D"/>
                  </a:solidFill>
                </a:uFill>
                <a:latin typeface="Consolas"/>
                <a:cs typeface="Consolas"/>
                <a:hlinkClick r:id="rId5"/>
              </a:rPr>
              <a:t>Awards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0FD5913F-B319-4A3B-A60A-9BFB87BF0AFF}"/>
              </a:ext>
            </a:extLst>
          </p:cNvPr>
          <p:cNvSpPr txBox="1"/>
          <p:nvPr/>
        </p:nvSpPr>
        <p:spPr>
          <a:xfrm>
            <a:off x="6691872" y="917341"/>
            <a:ext cx="2994660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500"/>
              </a:lnSpc>
              <a:spcBef>
                <a:spcPts val="100"/>
              </a:spcBef>
            </a:pPr>
            <a:r>
              <a:rPr sz="1050" spc="-10" dirty="0">
                <a:solidFill>
                  <a:srgbClr val="313444"/>
                </a:solidFill>
                <a:latin typeface="Consolas"/>
                <a:cs typeface="Consolas"/>
              </a:rPr>
              <a:t>Инструмент, который поможет</a:t>
            </a:r>
            <a:r>
              <a:rPr sz="1050" spc="-5" dirty="0">
                <a:solidFill>
                  <a:srgbClr val="313444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313444"/>
                </a:solidFill>
                <a:latin typeface="Consolas"/>
                <a:cs typeface="Consolas"/>
              </a:rPr>
              <a:t>понять, какое </a:t>
            </a:r>
            <a:r>
              <a:rPr sz="1050" spc="-560" dirty="0">
                <a:solidFill>
                  <a:srgbClr val="313444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313444"/>
                </a:solidFill>
                <a:latin typeface="Consolas"/>
                <a:cs typeface="Consolas"/>
              </a:rPr>
              <a:t>мест</a:t>
            </a:r>
            <a:r>
              <a:rPr sz="1050" spc="-15" dirty="0">
                <a:solidFill>
                  <a:srgbClr val="313444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313444"/>
                </a:solidFill>
                <a:latin typeface="Consolas"/>
                <a:cs typeface="Consolas"/>
              </a:rPr>
              <a:t>о в рейтинге</a:t>
            </a:r>
            <a:r>
              <a:rPr sz="1050" spc="-15" dirty="0">
                <a:solidFill>
                  <a:srgbClr val="313444"/>
                </a:solidFill>
                <a:latin typeface="Consolas"/>
                <a:cs typeface="Consolas"/>
              </a:rPr>
              <a:t> </a:t>
            </a:r>
            <a:r>
              <a:rPr sz="1050" spc="-10" dirty="0">
                <a:solidFill>
                  <a:srgbClr val="313444"/>
                </a:solidFill>
                <a:latin typeface="Consolas"/>
                <a:cs typeface="Consolas"/>
              </a:rPr>
              <a:t>вообще занимает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C49FA4F0-4919-42ED-807D-80547843D44F}"/>
              </a:ext>
            </a:extLst>
          </p:cNvPr>
          <p:cNvSpPr txBox="1"/>
          <p:nvPr/>
        </p:nvSpPr>
        <p:spPr>
          <a:xfrm>
            <a:off x="6704572" y="1408568"/>
            <a:ext cx="86931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1050" spc="-10" dirty="0">
                <a:solidFill>
                  <a:srgbClr val="313444"/>
                </a:solidFill>
                <a:latin typeface="Consolas"/>
                <a:cs typeface="Consolas"/>
              </a:rPr>
              <a:t>разработчик.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0687" y="2698170"/>
            <a:ext cx="6301422" cy="208941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87987" y="871101"/>
            <a:ext cx="3209290" cy="111696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350" spc="130" dirty="0">
                <a:solidFill>
                  <a:srgbClr val="0032C7"/>
                </a:solidFill>
                <a:latin typeface="Courier New"/>
                <a:cs typeface="Courier New"/>
              </a:rPr>
              <a:t>2.</a:t>
            </a:r>
            <a:r>
              <a:rPr sz="1350" spc="70" dirty="0">
                <a:solidFill>
                  <a:srgbClr val="0032C7"/>
                </a:solidFill>
                <a:latin typeface="Courier New"/>
                <a:cs typeface="Courier New"/>
              </a:rPr>
              <a:t> </a:t>
            </a:r>
            <a:r>
              <a:rPr sz="1400" spc="95" dirty="0">
                <a:solidFill>
                  <a:srgbClr val="0032C7"/>
                </a:solidFill>
                <a:latin typeface="Lucida Console"/>
                <a:cs typeface="Lucida Console"/>
              </a:rPr>
              <a:t>Активность</a:t>
            </a:r>
            <a:endParaRPr sz="1400" dirty="0">
              <a:latin typeface="Lucida Console"/>
              <a:cs typeface="Lucida Console"/>
            </a:endParaRPr>
          </a:p>
          <a:p>
            <a:pPr marL="12700" marR="5080" algn="just">
              <a:lnSpc>
                <a:spcPct val="137700"/>
              </a:lnSpc>
              <a:spcBef>
                <a:spcPts val="60"/>
              </a:spcBef>
            </a:pP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Смотрим</a:t>
            </a:r>
            <a:r>
              <a:rPr sz="1200" spc="3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 err="1">
                <a:solidFill>
                  <a:srgbClr val="313444"/>
                </a:solidFill>
                <a:latin typeface="Lucida Console"/>
                <a:cs typeface="Lucida Console"/>
              </a:rPr>
              <a:t>на</a:t>
            </a:r>
            <a:r>
              <a:rPr sz="1200" spc="3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 err="1">
                <a:solidFill>
                  <a:srgbClr val="313444"/>
                </a:solidFill>
                <a:latin typeface="Lucida Console"/>
                <a:cs typeface="Lucida Console"/>
              </a:rPr>
              <a:t>активность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50" spc="-74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 err="1">
                <a:solidFill>
                  <a:srgbClr val="313444"/>
                </a:solidFill>
                <a:latin typeface="Lucida Console"/>
                <a:cs typeface="Lucida Console"/>
              </a:rPr>
              <a:t>профиля</a:t>
            </a:r>
            <a:r>
              <a:rPr lang="en-US"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.</a:t>
            </a:r>
            <a:r>
              <a:rPr sz="1200" spc="3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здесь</a:t>
            </a:r>
            <a:r>
              <a:rPr sz="1200" spc="3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будет</a:t>
            </a:r>
            <a:r>
              <a:rPr sz="1200" spc="3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отображаться </a:t>
            </a:r>
            <a:r>
              <a:rPr sz="1200" spc="-71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активность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.</a:t>
            </a:r>
            <a:r>
              <a:rPr sz="1250" spc="1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Выглядит</a:t>
            </a:r>
            <a:r>
              <a:rPr sz="1200" spc="4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это</a:t>
            </a:r>
            <a:r>
              <a:rPr sz="1200" spc="4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вот</a:t>
            </a:r>
            <a:r>
              <a:rPr sz="1200" spc="4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так</a:t>
            </a:r>
            <a:endParaRPr sz="1200" dirty="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1360" y="1191006"/>
            <a:ext cx="2910840" cy="797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500"/>
              </a:lnSpc>
              <a:spcBef>
                <a:spcPts val="95"/>
              </a:spcBef>
            </a:pP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</a:t>
            </a:r>
            <a:r>
              <a:rPr sz="1200" spc="3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зависимости</a:t>
            </a:r>
            <a:r>
              <a:rPr sz="1200" spc="4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от</a:t>
            </a:r>
            <a:r>
              <a:rPr sz="1200" spc="3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настроек</a:t>
            </a:r>
            <a:r>
              <a:rPr sz="1200" spc="4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его </a:t>
            </a:r>
            <a:r>
              <a:rPr sz="1200" spc="-71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его</a:t>
            </a:r>
            <a:r>
              <a:rPr sz="1200" spc="4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публичная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или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личная</a:t>
            </a:r>
            <a:endParaRPr sz="12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—</a:t>
            </a:r>
            <a:r>
              <a:rPr sz="1250" spc="1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</a:t>
            </a:r>
            <a:r>
              <a:rPr sz="1200" spc="4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какие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-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то</a:t>
            </a:r>
            <a:r>
              <a:rPr sz="1200" spc="4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дни</a:t>
            </a:r>
            <a:r>
              <a:rPr sz="1200" spc="4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разработчик</a:t>
            </a:r>
            <a:endParaRPr sz="1200" dirty="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7987" y="2029460"/>
            <a:ext cx="430403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прям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много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контрибьютил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какие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-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то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—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мало</a:t>
            </a:r>
            <a:r>
              <a:rPr sz="1250" spc="50" dirty="0">
                <a:solidFill>
                  <a:srgbClr val="313444"/>
                </a:solidFill>
                <a:latin typeface="Lucida Console"/>
                <a:cs typeface="Lucida Console"/>
              </a:rPr>
              <a:t>:</a:t>
            </a:r>
            <a:endParaRPr sz="125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7987" y="5056995"/>
            <a:ext cx="6234430" cy="8464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41300"/>
              </a:lnSpc>
              <a:spcBef>
                <a:spcPts val="110"/>
              </a:spcBef>
            </a:pP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Если</a:t>
            </a:r>
            <a:r>
              <a:rPr sz="950" spc="6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этот</a:t>
            </a:r>
            <a:r>
              <a:rPr sz="950" spc="6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график</a:t>
            </a:r>
            <a:r>
              <a:rPr sz="950" spc="7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совсем</a:t>
            </a:r>
            <a:r>
              <a:rPr sz="950" spc="6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пустой,</a:t>
            </a:r>
            <a:r>
              <a:rPr sz="950" spc="7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то,</a:t>
            </a:r>
            <a:r>
              <a:rPr sz="950" spc="6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напоминаем,</a:t>
            </a:r>
            <a:r>
              <a:rPr sz="950" spc="7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это</a:t>
            </a:r>
            <a:r>
              <a:rPr sz="950" spc="6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не</a:t>
            </a:r>
            <a:r>
              <a:rPr sz="950" spc="6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значит,</a:t>
            </a:r>
            <a:r>
              <a:rPr sz="950" spc="7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что</a:t>
            </a:r>
            <a:r>
              <a:rPr sz="950" spc="6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разработчик </a:t>
            </a:r>
            <a:r>
              <a:rPr sz="950" spc="-5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ничего</a:t>
            </a:r>
            <a:r>
              <a:rPr sz="95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не</a:t>
            </a:r>
            <a:r>
              <a:rPr sz="950" spc="6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делает</a:t>
            </a:r>
            <a:r>
              <a:rPr sz="95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и</a:t>
            </a:r>
            <a:r>
              <a:rPr sz="950" spc="6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ходит</a:t>
            </a:r>
            <a:r>
              <a:rPr sz="95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на</a:t>
            </a:r>
            <a:r>
              <a:rPr sz="950" spc="6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работу</a:t>
            </a:r>
            <a:r>
              <a:rPr sz="95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с</a:t>
            </a:r>
            <a:r>
              <a:rPr sz="950" spc="6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9</a:t>
            </a:r>
            <a:r>
              <a:rPr sz="95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до</a:t>
            </a:r>
            <a:r>
              <a:rPr sz="950" spc="6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18.</a:t>
            </a:r>
            <a:r>
              <a:rPr sz="95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Он</a:t>
            </a:r>
            <a:r>
              <a:rPr sz="950" spc="6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может</a:t>
            </a:r>
            <a:r>
              <a:rPr sz="95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скрыть</a:t>
            </a:r>
            <a:r>
              <a:rPr sz="950" spc="6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свою</a:t>
            </a:r>
            <a:r>
              <a:rPr sz="95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личную </a:t>
            </a:r>
            <a:r>
              <a:rPr sz="95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активность</a:t>
            </a:r>
            <a:r>
              <a:rPr sz="950" spc="6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из</a:t>
            </a:r>
            <a:r>
              <a:rPr sz="950" spc="6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профиля.</a:t>
            </a:r>
            <a:r>
              <a:rPr sz="950" spc="6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Не</a:t>
            </a:r>
            <a:r>
              <a:rPr sz="950" spc="6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делайте</a:t>
            </a:r>
            <a:r>
              <a:rPr sz="950" spc="6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поспешных</a:t>
            </a:r>
            <a:r>
              <a:rPr sz="950" spc="6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выводов</a:t>
            </a:r>
            <a:r>
              <a:rPr sz="950" spc="6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по</a:t>
            </a:r>
            <a:r>
              <a:rPr sz="950" spc="6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первому</a:t>
            </a:r>
            <a:r>
              <a:rPr sz="950" spc="6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взгляду</a:t>
            </a:r>
            <a:r>
              <a:rPr sz="950" spc="6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на </a:t>
            </a:r>
            <a:r>
              <a:rPr sz="95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Github</a:t>
            </a:r>
            <a:r>
              <a:rPr sz="950" spc="4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950" spc="50" dirty="0">
                <a:solidFill>
                  <a:srgbClr val="313444"/>
                </a:solidFill>
                <a:latin typeface="Lucida Console"/>
                <a:cs typeface="Lucida Console"/>
              </a:rPr>
              <a:t>:)</a:t>
            </a:r>
            <a:endParaRPr sz="95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7987" y="307288"/>
            <a:ext cx="6294120" cy="600075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50" spc="130" dirty="0">
                <a:solidFill>
                  <a:srgbClr val="0032C7"/>
                </a:solidFill>
                <a:latin typeface="Courier New"/>
                <a:cs typeface="Courier New"/>
              </a:rPr>
              <a:t>3.</a:t>
            </a:r>
            <a:r>
              <a:rPr sz="1350" spc="114" dirty="0">
                <a:solidFill>
                  <a:srgbClr val="0032C7"/>
                </a:solidFill>
                <a:latin typeface="Courier New"/>
                <a:cs typeface="Courier New"/>
              </a:rPr>
              <a:t> </a:t>
            </a:r>
            <a:r>
              <a:rPr sz="1400" spc="95" dirty="0">
                <a:solidFill>
                  <a:srgbClr val="0032C7"/>
                </a:solidFill>
                <a:latin typeface="Lucida Console"/>
                <a:cs typeface="Lucida Console"/>
              </a:rPr>
              <a:t>Вклад</a:t>
            </a:r>
            <a:r>
              <a:rPr sz="1400" spc="80" dirty="0">
                <a:solidFill>
                  <a:srgbClr val="0032C7"/>
                </a:solidFill>
                <a:latin typeface="Lucida Console"/>
                <a:cs typeface="Lucida Console"/>
              </a:rPr>
              <a:t> </a:t>
            </a:r>
            <a:r>
              <a:rPr sz="1400" spc="95" dirty="0">
                <a:solidFill>
                  <a:srgbClr val="0032C7"/>
                </a:solidFill>
                <a:latin typeface="Lucida Console"/>
                <a:cs typeface="Lucida Console"/>
              </a:rPr>
              <a:t>в</a:t>
            </a:r>
            <a:r>
              <a:rPr sz="1400" spc="80" dirty="0">
                <a:solidFill>
                  <a:srgbClr val="0032C7"/>
                </a:solidFill>
                <a:latin typeface="Lucida Console"/>
                <a:cs typeface="Lucida Console"/>
              </a:rPr>
              <a:t> </a:t>
            </a:r>
            <a:r>
              <a:rPr sz="1350" spc="130" dirty="0">
                <a:solidFill>
                  <a:srgbClr val="0032C7"/>
                </a:solidFill>
                <a:latin typeface="Courier New"/>
                <a:cs typeface="Courier New"/>
              </a:rPr>
              <a:t>open</a:t>
            </a:r>
            <a:r>
              <a:rPr sz="1350" spc="114" dirty="0">
                <a:solidFill>
                  <a:srgbClr val="0032C7"/>
                </a:solidFill>
                <a:latin typeface="Courier New"/>
                <a:cs typeface="Courier New"/>
              </a:rPr>
              <a:t> </a:t>
            </a:r>
            <a:r>
              <a:rPr sz="1350" spc="130" dirty="0">
                <a:solidFill>
                  <a:srgbClr val="0032C7"/>
                </a:solidFill>
                <a:latin typeface="Courier New"/>
                <a:cs typeface="Courier New"/>
              </a:rPr>
              <a:t>source</a:t>
            </a:r>
            <a:r>
              <a:rPr sz="1350" spc="114" dirty="0">
                <a:solidFill>
                  <a:srgbClr val="0032C7"/>
                </a:solidFill>
                <a:latin typeface="Courier New"/>
                <a:cs typeface="Courier New"/>
              </a:rPr>
              <a:t> </a:t>
            </a:r>
            <a:r>
              <a:rPr sz="1400" spc="95" dirty="0">
                <a:solidFill>
                  <a:srgbClr val="0032C7"/>
                </a:solidFill>
                <a:latin typeface="Lucida Console"/>
                <a:cs typeface="Lucida Console"/>
              </a:rPr>
              <a:t>проекты</a:t>
            </a:r>
            <a:endParaRPr sz="1400" dirty="0">
              <a:latin typeface="Lucida Console"/>
              <a:cs typeface="Lucida Console"/>
            </a:endParaRPr>
          </a:p>
          <a:p>
            <a:pPr marL="12700" marR="402590">
              <a:lnSpc>
                <a:spcPct val="134900"/>
              </a:lnSpc>
              <a:spcBef>
                <a:spcPts val="105"/>
              </a:spcBef>
            </a:pP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Очень круто и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важно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если разработчик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внес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/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вносит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вклад </a:t>
            </a:r>
            <a:r>
              <a:rPr sz="1200" spc="6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(contribution)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 крупные и популярные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проекты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вовлечен в </a:t>
            </a:r>
            <a:r>
              <a:rPr sz="1200" spc="6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работу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над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репозиториями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с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хорошей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репутацией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сообществе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.</a:t>
            </a:r>
            <a:endParaRPr sz="12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200" dirty="0">
              <a:latin typeface="Lucida Console"/>
              <a:cs typeface="Lucida Console"/>
            </a:endParaRPr>
          </a:p>
          <a:p>
            <a:pPr marL="12700" marR="303530">
              <a:lnSpc>
                <a:spcPct val="134900"/>
              </a:lnSpc>
              <a:spcBef>
                <a:spcPts val="819"/>
              </a:spcBef>
            </a:pP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Посмотрите на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Contribution activity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за последние несколько </a:t>
            </a:r>
            <a:r>
              <a:rPr sz="1200" spc="6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месяцев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и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оцените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что делал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разработчик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.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Тут же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вы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увидите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 </a:t>
            </a:r>
            <a:r>
              <a:rPr sz="1250" spc="-73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чего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было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больше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: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коммитов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issues,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pull requests.</a:t>
            </a:r>
            <a:endParaRPr sz="12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200" dirty="0">
              <a:latin typeface="Lucida Console"/>
              <a:cs typeface="Lucida Console"/>
            </a:endParaRPr>
          </a:p>
          <a:p>
            <a:pPr marL="12700" marR="5080">
              <a:lnSpc>
                <a:spcPct val="134900"/>
              </a:lnSpc>
              <a:spcBef>
                <a:spcPts val="825"/>
              </a:spcBef>
            </a:pP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Затем зайдите во вкладку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"Repositories"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и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оцените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внес он </a:t>
            </a:r>
            <a:r>
              <a:rPr sz="1200" spc="6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какой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-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то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вклад в обсуждаемые проекты или 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нет</a:t>
            </a:r>
            <a:r>
              <a:rPr sz="1250" spc="50" dirty="0">
                <a:solidFill>
                  <a:srgbClr val="313444"/>
                </a:solidFill>
                <a:latin typeface="Lucida Console"/>
                <a:cs typeface="Lucida Console"/>
              </a:rPr>
              <a:t>.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Просмотрите </a:t>
            </a:r>
            <a:r>
              <a:rPr sz="1200" spc="6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форкнутые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репозитории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r>
              <a:rPr sz="1250" spc="2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насколько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большим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был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вклад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разработчика </a:t>
            </a:r>
            <a:r>
              <a:rPr sz="1200" spc="-71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проект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.</a:t>
            </a:r>
            <a:endParaRPr sz="12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200" dirty="0">
              <a:latin typeface="Lucida Console"/>
              <a:cs typeface="Lucida Console"/>
            </a:endParaRPr>
          </a:p>
          <a:p>
            <a:pPr marL="12700" marR="601980">
              <a:lnSpc>
                <a:spcPct val="134900"/>
              </a:lnSpc>
              <a:spcBef>
                <a:spcPts val="825"/>
              </a:spcBef>
            </a:pP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Чтобы</a:t>
            </a:r>
            <a:r>
              <a:rPr sz="1200" spc="4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измерить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популярность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того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или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иного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проекта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r>
              <a:rPr sz="1250" spc="2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можно </a:t>
            </a:r>
            <a:r>
              <a:rPr sz="1200" spc="-70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посмотреть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сколько у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него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звезд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.</a:t>
            </a:r>
            <a:endParaRPr sz="12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200" dirty="0">
              <a:latin typeface="Lucida Console"/>
              <a:cs typeface="Lucida Console"/>
            </a:endParaRPr>
          </a:p>
          <a:p>
            <a:pPr marL="12700" marR="203835">
              <a:lnSpc>
                <a:spcPct val="134900"/>
              </a:lnSpc>
              <a:spcBef>
                <a:spcPts val="825"/>
              </a:spcBef>
            </a:pP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Звезда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(star) —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это способ подписаться на проект и отметить </a:t>
            </a:r>
            <a:r>
              <a:rPr sz="1200" spc="6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интерес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к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нему</a:t>
            </a:r>
            <a:r>
              <a:rPr sz="1250" spc="50" dirty="0">
                <a:solidFill>
                  <a:srgbClr val="313444"/>
                </a:solidFill>
                <a:latin typeface="Lucida Console"/>
                <a:cs typeface="Lucida Console"/>
              </a:rPr>
              <a:t>.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Так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разработчики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составляют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для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себя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ленту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по </a:t>
            </a:r>
            <a:r>
              <a:rPr sz="1200" spc="-71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интересам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чтобы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будущем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видеть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больше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подобных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проектов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.</a:t>
            </a:r>
            <a:endParaRPr sz="125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200" dirty="0">
              <a:latin typeface="Lucida Console"/>
              <a:cs typeface="Lucida Console"/>
            </a:endParaRPr>
          </a:p>
          <a:p>
            <a:pPr marL="12700" marR="601980">
              <a:lnSpc>
                <a:spcPct val="134900"/>
              </a:lnSpc>
              <a:spcBef>
                <a:spcPts val="825"/>
              </a:spcBef>
            </a:pP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Если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у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репозитория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больше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50" spc="30" dirty="0">
                <a:solidFill>
                  <a:srgbClr val="313444"/>
                </a:solidFill>
                <a:latin typeface="Lucida Console"/>
                <a:cs typeface="Lucida Console"/>
              </a:rPr>
              <a:t>500</a:t>
            </a:r>
            <a:r>
              <a:rPr sz="1250" spc="2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звезд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r>
              <a:rPr sz="125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то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он</a:t>
            </a:r>
            <a:r>
              <a:rPr sz="1250" spc="50" dirty="0">
                <a:solidFill>
                  <a:srgbClr val="313444"/>
                </a:solidFill>
                <a:latin typeface="Lucida Console"/>
                <a:cs typeface="Lucida Console"/>
              </a:rPr>
              <a:t>,</a:t>
            </a:r>
            <a:r>
              <a:rPr sz="1250" spc="2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скорее</a:t>
            </a:r>
            <a:r>
              <a:rPr sz="12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всего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, </a:t>
            </a:r>
            <a:r>
              <a:rPr sz="1250" spc="-74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популярный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200" spc="60" dirty="0">
                <a:solidFill>
                  <a:srgbClr val="313444"/>
                </a:solidFill>
                <a:latin typeface="Lucida Console"/>
                <a:cs typeface="Lucida Console"/>
              </a:rPr>
              <a:t>и </a:t>
            </a:r>
            <a:r>
              <a:rPr sz="1200" spc="55" dirty="0">
                <a:solidFill>
                  <a:srgbClr val="313444"/>
                </a:solidFill>
                <a:latin typeface="Lucida Console"/>
                <a:cs typeface="Lucida Console"/>
              </a:rPr>
              <a:t>значимый</a:t>
            </a:r>
            <a:r>
              <a:rPr sz="1250" spc="55" dirty="0">
                <a:solidFill>
                  <a:srgbClr val="313444"/>
                </a:solidFill>
                <a:latin typeface="Lucida Console"/>
                <a:cs typeface="Lucida Console"/>
              </a:rPr>
              <a:t>.</a:t>
            </a:r>
            <a:endParaRPr sz="1250" dirty="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81250" y="965200"/>
            <a:ext cx="5796280" cy="247484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203835">
              <a:lnSpc>
                <a:spcPct val="136000"/>
              </a:lnSpc>
              <a:spcBef>
                <a:spcPts val="235"/>
              </a:spcBef>
            </a:pPr>
            <a:r>
              <a:rPr sz="1600" spc="95" dirty="0">
                <a:solidFill>
                  <a:srgbClr val="313444"/>
                </a:solidFill>
                <a:latin typeface="Lucida Console"/>
                <a:cs typeface="Lucida Console"/>
              </a:rPr>
              <a:t>А что вообще значит </a:t>
            </a:r>
            <a:r>
              <a:rPr sz="1600" spc="95" dirty="0" err="1">
                <a:solidFill>
                  <a:srgbClr val="313444"/>
                </a:solidFill>
                <a:latin typeface="Lucida Console"/>
                <a:cs typeface="Lucida Console"/>
              </a:rPr>
              <a:t>количество</a:t>
            </a:r>
            <a:r>
              <a:rPr sz="1600" spc="9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600" spc="95" dirty="0" err="1">
                <a:solidFill>
                  <a:srgbClr val="313444"/>
                </a:solidFill>
                <a:latin typeface="Lucida Console"/>
                <a:cs typeface="Lucida Console"/>
              </a:rPr>
              <a:t>подписчиков</a:t>
            </a:r>
            <a:endParaRPr lang="en-US" sz="1400" spc="95" dirty="0">
              <a:solidFill>
                <a:srgbClr val="313444"/>
              </a:solidFill>
              <a:latin typeface="Courier New"/>
              <a:cs typeface="Courier New"/>
            </a:endParaRPr>
          </a:p>
          <a:p>
            <a:pPr marL="12700" marR="203835">
              <a:lnSpc>
                <a:spcPct val="136000"/>
              </a:lnSpc>
              <a:spcBef>
                <a:spcPts val="235"/>
              </a:spcBef>
            </a:pPr>
            <a:r>
              <a:rPr sz="1400" spc="60" dirty="0" err="1">
                <a:solidFill>
                  <a:srgbClr val="313444"/>
                </a:solidFill>
                <a:latin typeface="Lucida Console"/>
                <a:cs typeface="Lucida Console"/>
              </a:rPr>
              <a:t>Число</a:t>
            </a:r>
            <a:r>
              <a:rPr sz="1400" spc="4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400" spc="60" dirty="0">
                <a:solidFill>
                  <a:srgbClr val="313444"/>
                </a:solidFill>
                <a:latin typeface="Lucida Console"/>
                <a:cs typeface="Lucida Console"/>
              </a:rPr>
              <a:t>подписчиков</a:t>
            </a:r>
            <a:r>
              <a:rPr sz="14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400" spc="60" dirty="0">
                <a:solidFill>
                  <a:srgbClr val="313444"/>
                </a:solidFill>
                <a:latin typeface="Lucida Console"/>
                <a:cs typeface="Lucida Console"/>
              </a:rPr>
              <a:t>профиля</a:t>
            </a:r>
            <a:r>
              <a:rPr sz="14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400" spc="30" dirty="0">
                <a:solidFill>
                  <a:srgbClr val="313444"/>
                </a:solidFill>
                <a:latin typeface="Lucida Console"/>
                <a:cs typeface="Lucida Console"/>
              </a:rPr>
              <a:t>—</a:t>
            </a:r>
            <a:r>
              <a:rPr sz="1400" spc="1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400" spc="60" dirty="0">
                <a:solidFill>
                  <a:srgbClr val="313444"/>
                </a:solidFill>
                <a:latin typeface="Lucida Console"/>
                <a:cs typeface="Lucida Console"/>
              </a:rPr>
              <a:t>тоже</a:t>
            </a:r>
            <a:r>
              <a:rPr sz="14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400" spc="60" dirty="0">
                <a:solidFill>
                  <a:srgbClr val="313444"/>
                </a:solidFill>
                <a:latin typeface="Lucida Console"/>
                <a:cs typeface="Lucida Console"/>
              </a:rPr>
              <a:t>косвенный</a:t>
            </a:r>
            <a:r>
              <a:rPr sz="14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400" spc="60" dirty="0">
                <a:solidFill>
                  <a:srgbClr val="313444"/>
                </a:solidFill>
                <a:latin typeface="Lucida Console"/>
                <a:cs typeface="Lucida Console"/>
              </a:rPr>
              <a:t>индикатор</a:t>
            </a:r>
            <a:r>
              <a:rPr sz="1400" spc="4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400" spc="60" dirty="0">
                <a:solidFill>
                  <a:srgbClr val="313444"/>
                </a:solidFill>
                <a:latin typeface="Lucida Console"/>
                <a:cs typeface="Lucida Console"/>
              </a:rPr>
              <a:t>его </a:t>
            </a:r>
            <a:r>
              <a:rPr sz="1400" spc="-71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400" spc="60" dirty="0">
                <a:solidFill>
                  <a:srgbClr val="313444"/>
                </a:solidFill>
                <a:latin typeface="Lucida Console"/>
                <a:cs typeface="Lucida Console"/>
              </a:rPr>
              <a:t>навыков</a:t>
            </a:r>
            <a:r>
              <a:rPr sz="14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400" spc="60" dirty="0">
                <a:solidFill>
                  <a:srgbClr val="313444"/>
                </a:solidFill>
                <a:latin typeface="Lucida Console"/>
                <a:cs typeface="Lucida Console"/>
              </a:rPr>
              <a:t>и репутации</a:t>
            </a:r>
            <a:r>
              <a:rPr sz="14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400" spc="60" dirty="0">
                <a:solidFill>
                  <a:srgbClr val="313444"/>
                </a:solidFill>
                <a:latin typeface="Lucida Console"/>
                <a:cs typeface="Lucida Console"/>
              </a:rPr>
              <a:t>в </a:t>
            </a:r>
            <a:r>
              <a:rPr sz="1400" spc="55" dirty="0">
                <a:solidFill>
                  <a:srgbClr val="313444"/>
                </a:solidFill>
                <a:latin typeface="Lucida Console"/>
                <a:cs typeface="Lucida Console"/>
              </a:rPr>
              <a:t>сообществе.</a:t>
            </a:r>
            <a:endParaRPr sz="1400" dirty="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400" dirty="0">
              <a:latin typeface="Lucida Console"/>
              <a:cs typeface="Lucida Console"/>
            </a:endParaRPr>
          </a:p>
          <a:p>
            <a:pPr marL="12700" marR="5080">
              <a:lnSpc>
                <a:spcPct val="134900"/>
              </a:lnSpc>
              <a:spcBef>
                <a:spcPts val="825"/>
              </a:spcBef>
            </a:pPr>
            <a:r>
              <a:rPr sz="1400" spc="30" dirty="0">
                <a:solidFill>
                  <a:srgbClr val="313444"/>
                </a:solidFill>
                <a:latin typeface="Lucida Console"/>
                <a:cs typeface="Lucida Console"/>
              </a:rPr>
              <a:t>2-10 </a:t>
            </a:r>
            <a:r>
              <a:rPr sz="1400" spc="60" dirty="0">
                <a:solidFill>
                  <a:srgbClr val="313444"/>
                </a:solidFill>
                <a:latin typeface="Lucida Console"/>
                <a:cs typeface="Lucida Console"/>
              </a:rPr>
              <a:t>подписчиков </a:t>
            </a:r>
            <a:r>
              <a:rPr sz="1400" spc="30" dirty="0">
                <a:solidFill>
                  <a:srgbClr val="313444"/>
                </a:solidFill>
                <a:latin typeface="Lucida Console"/>
                <a:cs typeface="Lucida Console"/>
              </a:rPr>
              <a:t>— </a:t>
            </a:r>
            <a:r>
              <a:rPr sz="1400" spc="55" dirty="0">
                <a:solidFill>
                  <a:srgbClr val="313444"/>
                </a:solidFill>
                <a:latin typeface="Lucida Console"/>
                <a:cs typeface="Lucida Console"/>
              </a:rPr>
              <a:t>нормально, </a:t>
            </a:r>
            <a:r>
              <a:rPr sz="1400" spc="30" dirty="0">
                <a:solidFill>
                  <a:srgbClr val="313444"/>
                </a:solidFill>
                <a:latin typeface="Lucida Console"/>
                <a:cs typeface="Lucida Console"/>
              </a:rPr>
              <a:t>11-25 — </a:t>
            </a:r>
            <a:r>
              <a:rPr sz="1400" spc="55" dirty="0">
                <a:solidFill>
                  <a:srgbClr val="313444"/>
                </a:solidFill>
                <a:latin typeface="Lucida Console"/>
                <a:cs typeface="Lucida Console"/>
              </a:rPr>
              <a:t>хорошо, </a:t>
            </a:r>
            <a:r>
              <a:rPr sz="1400" spc="30" dirty="0">
                <a:solidFill>
                  <a:srgbClr val="313444"/>
                </a:solidFill>
                <a:latin typeface="Lucida Console"/>
                <a:cs typeface="Lucida Console"/>
              </a:rPr>
              <a:t>26-75 — </a:t>
            </a:r>
            <a:r>
              <a:rPr sz="1400" spc="60" dirty="0">
                <a:solidFill>
                  <a:srgbClr val="313444"/>
                </a:solidFill>
                <a:latin typeface="Lucida Console"/>
                <a:cs typeface="Lucida Console"/>
              </a:rPr>
              <a:t>уже </a:t>
            </a:r>
            <a:r>
              <a:rPr sz="1400" spc="-71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400" spc="55" dirty="0">
                <a:solidFill>
                  <a:srgbClr val="313444"/>
                </a:solidFill>
                <a:latin typeface="Lucida Console"/>
                <a:cs typeface="Lucida Console"/>
              </a:rPr>
              <a:t>фантастика,</a:t>
            </a:r>
            <a:r>
              <a:rPr sz="1400" spc="2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400" spc="60" dirty="0">
                <a:solidFill>
                  <a:srgbClr val="313444"/>
                </a:solidFill>
                <a:latin typeface="Lucida Console"/>
                <a:cs typeface="Lucida Console"/>
              </a:rPr>
              <a:t>а</a:t>
            </a:r>
            <a:r>
              <a:rPr sz="14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400" spc="60" dirty="0">
                <a:solidFill>
                  <a:srgbClr val="313444"/>
                </a:solidFill>
                <a:latin typeface="Lucida Console"/>
                <a:cs typeface="Lucida Console"/>
              </a:rPr>
              <a:t>больше</a:t>
            </a:r>
            <a:r>
              <a:rPr sz="14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400" spc="30" dirty="0">
                <a:solidFill>
                  <a:srgbClr val="313444"/>
                </a:solidFill>
                <a:latin typeface="Lucida Console"/>
                <a:cs typeface="Lucida Console"/>
              </a:rPr>
              <a:t>75</a:t>
            </a:r>
            <a:r>
              <a:rPr sz="140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400" spc="60" dirty="0">
                <a:solidFill>
                  <a:srgbClr val="313444"/>
                </a:solidFill>
                <a:latin typeface="Lucida Console"/>
                <a:cs typeface="Lucida Console"/>
              </a:rPr>
              <a:t>подписчиков</a:t>
            </a:r>
            <a:r>
              <a:rPr sz="14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400" spc="30" dirty="0">
                <a:solidFill>
                  <a:srgbClr val="313444"/>
                </a:solidFill>
                <a:latin typeface="Lucida Console"/>
                <a:cs typeface="Lucida Console"/>
              </a:rPr>
              <a:t>—</a:t>
            </a:r>
            <a:r>
              <a:rPr sz="1400" spc="2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400" spc="60" dirty="0">
                <a:solidFill>
                  <a:srgbClr val="313444"/>
                </a:solidFill>
                <a:latin typeface="Lucida Console"/>
                <a:cs typeface="Lucida Console"/>
              </a:rPr>
              <a:t>это</a:t>
            </a:r>
            <a:r>
              <a:rPr sz="1400" spc="55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400" spc="60" dirty="0">
                <a:solidFill>
                  <a:srgbClr val="313444"/>
                </a:solidFill>
                <a:latin typeface="Lucida Console"/>
                <a:cs typeface="Lucida Console"/>
              </a:rPr>
              <a:t>уже</a:t>
            </a:r>
            <a:r>
              <a:rPr sz="1400" spc="5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400" spc="55" dirty="0">
                <a:solidFill>
                  <a:srgbClr val="313444"/>
                </a:solidFill>
                <a:latin typeface="Lucida Console"/>
                <a:cs typeface="Lucida Console"/>
              </a:rPr>
              <a:t>товарищ-рок- </a:t>
            </a:r>
            <a:r>
              <a:rPr sz="1400" spc="-740" dirty="0">
                <a:solidFill>
                  <a:srgbClr val="313444"/>
                </a:solidFill>
                <a:latin typeface="Lucida Console"/>
                <a:cs typeface="Lucida Console"/>
              </a:rPr>
              <a:t> </a:t>
            </a:r>
            <a:r>
              <a:rPr sz="1400" spc="55" dirty="0">
                <a:solidFill>
                  <a:srgbClr val="313444"/>
                </a:solidFill>
                <a:latin typeface="Lucida Console"/>
                <a:cs typeface="Lucida Console"/>
              </a:rPr>
              <a:t>звезда.</a:t>
            </a:r>
            <a:endParaRPr sz="1400" dirty="0">
              <a:latin typeface="Lucida Console"/>
              <a:cs typeface="Lucida Console"/>
            </a:endParaRPr>
          </a:p>
        </p:txBody>
      </p:sp>
      <p:pic>
        <p:nvPicPr>
          <p:cNvPr id="1026" name="Picture 2" descr="Подпишись youtube ПНГ на Прозрачном Фоне • Скачать PNG Подпишись youtube">
            <a:extLst>
              <a:ext uri="{FF2B5EF4-FFF2-40B4-BE49-F238E27FC236}">
                <a16:creationId xmlns:a16="http://schemas.microsoft.com/office/drawing/2014/main" id="{B0C84C5E-82D6-425C-81E2-159C98EC1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4394200"/>
            <a:ext cx="5220737" cy="18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790</Words>
  <Application>Microsoft Office PowerPoint</Application>
  <PresentationFormat>Произвольный</PresentationFormat>
  <Paragraphs>64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Lucida Console</vt:lpstr>
      <vt:lpstr>Times New Roman</vt:lpstr>
      <vt:lpstr>Office Theme</vt:lpstr>
      <vt:lpstr>Руководство по Github</vt:lpstr>
      <vt:lpstr>Разберемся с терминами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Руководство по Github</dc:title>
  <cp:lastModifiedBy>Владимир Просвиров</cp:lastModifiedBy>
  <cp:revision>2</cp:revision>
  <dcterms:created xsi:type="dcterms:W3CDTF">2023-03-25T20:12:08Z</dcterms:created>
  <dcterms:modified xsi:type="dcterms:W3CDTF">2023-03-25T20:27:30Z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2023-03-25T00:00:00Z</vt:filetime>
  </property>
  <property fmtid="{D5CDD505-2E9C-101B-9397-08002B2CF9AE}" pid="3" name="Creator">
    <vt:lpwstr>Mozilla/5.0 (Windows NT 10.0; Win64; x64) AppleWebKit/537.36 (KHTML, like Gecko) Chrome/111.0.0.0 Safari/537.36</vt:lpwstr>
  </property>
  <property fmtid="{D5CDD505-2E9C-101B-9397-08002B2CF9AE}" pid="4" name="LastSaved">
    <vt:filetime>2023-03-25T00:00:00Z</vt:filetime>
  </property>
</Properties>
</file>