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7556500" cx="10693400"/>
  <p:notesSz cx="10693400" cy="7556500"/>
  <p:embeddedFontLst>
    <p:embeddedFont>
      <p:font typeface="Roboto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iZewv9leWy6CymWioq8kQrrbG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1827B9-5470-47AC-9394-C613DC8D7C7A}">
  <a:tblStyle styleId="{ED1827B9-5470-47AC-9394-C613DC8D7C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4119F7F-5ED5-43CB-ABBB-68BAC28E95FA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fill>
          <a:solidFill>
            <a:srgbClr val="CED2E2"/>
          </a:solidFill>
        </a:fill>
      </a:tcStyle>
    </a:band1H>
    <a:band2H>
      <a:tcTxStyle/>
    </a:band2H>
    <a:band1V>
      <a:tcTxStyle/>
      <a:tcStyle>
        <a:fill>
          <a:solidFill>
            <a:srgbClr val="CED2E2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633913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057900" y="0"/>
            <a:ext cx="46323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177088"/>
            <a:ext cx="4633913" cy="3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4930aef2e_0_170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4930aef2e_0_170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04930aef2e_0_170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4930aef2e_0_138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4930aef2e_0_138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04930aef2e_0_138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4930aef2e_0_103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4930aef2e_0_103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04930aef2e_0_103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4930aef2e_4_25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4930aef2e_4_25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04930aef2e_4_25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4930aef2e_4_19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4930aef2e_4_19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04930aef2e_4_19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4930aef2e_4_36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4930aef2e_4_36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04930aef2e_4_36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4930aef2e_4_51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4930aef2e_4_51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04930aef2e_4_51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4930aef2e_4_69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4930aef2e_4_69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04930aef2e_4_69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4930aef2e_4_78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04930aef2e_4_78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04930aef2e_4_78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4930aef2e_4_85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04930aef2e_4_85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04930aef2e_4_85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3341688" y="566738"/>
            <a:ext cx="4010025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4930aef2e_4_97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4930aef2e_4_97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04930aef2e_4_97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4930aef2e_0_121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4930aef2e_0_121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04930aef2e_0_121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4930aef2e_0_91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4930aef2e_0_91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04930aef2e_0_91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4930aef2e_4_11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4930aef2e_4_11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04930aef2e_4_11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4930aef2e_4_1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4930aef2e_4_1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04930aef2e_4_1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4930aef2e_0_127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4930aef2e_0_127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04930aef2e_0_127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4930aef2e_0_144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4930aef2e_0_144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04930aef2e_0_144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4930aef2e_0_164:notes"/>
          <p:cNvSpPr/>
          <p:nvPr>
            <p:ph idx="2" type="sldImg"/>
          </p:nvPr>
        </p:nvSpPr>
        <p:spPr>
          <a:xfrm>
            <a:off x="3341688" y="566738"/>
            <a:ext cx="4010100" cy="28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4930aef2e_0_164:notes"/>
          <p:cNvSpPr txBox="1"/>
          <p:nvPr>
            <p:ph idx="1" type="body"/>
          </p:nvPr>
        </p:nvSpPr>
        <p:spPr>
          <a:xfrm>
            <a:off x="1069975" y="3589338"/>
            <a:ext cx="8553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04930aef2e_0_164:notes"/>
          <p:cNvSpPr txBox="1"/>
          <p:nvPr>
            <p:ph idx="12" type="sldNum"/>
          </p:nvPr>
        </p:nvSpPr>
        <p:spPr>
          <a:xfrm>
            <a:off x="6057900" y="7177088"/>
            <a:ext cx="4632300" cy="37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04930aef2e_0_4"/>
          <p:cNvSpPr/>
          <p:nvPr/>
        </p:nvSpPr>
        <p:spPr>
          <a:xfrm flipH="1">
            <a:off x="9643700" y="6237840"/>
            <a:ext cx="1049700" cy="1318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204930aef2e_0_4"/>
          <p:cNvSpPr/>
          <p:nvPr/>
        </p:nvSpPr>
        <p:spPr>
          <a:xfrm flipH="1">
            <a:off x="9643700" y="6237767"/>
            <a:ext cx="1049700" cy="13188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204930aef2e_0_4"/>
          <p:cNvSpPr txBox="1"/>
          <p:nvPr>
            <p:ph type="ctrTitle"/>
          </p:nvPr>
        </p:nvSpPr>
        <p:spPr>
          <a:xfrm>
            <a:off x="456697" y="2672762"/>
            <a:ext cx="9615300" cy="1371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17" name="Google Shape;17;g204930aef2e_0_4"/>
          <p:cNvSpPr txBox="1"/>
          <p:nvPr>
            <p:ph idx="1" type="subTitle"/>
          </p:nvPr>
        </p:nvSpPr>
        <p:spPr>
          <a:xfrm>
            <a:off x="456697" y="4097611"/>
            <a:ext cx="9615300" cy="6360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204930aef2e_0_4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4930aef2e_0_52"/>
          <p:cNvSpPr txBox="1"/>
          <p:nvPr>
            <p:ph hasCustomPrompt="1" type="title"/>
          </p:nvPr>
        </p:nvSpPr>
        <p:spPr>
          <a:xfrm>
            <a:off x="556071" y="1848944"/>
            <a:ext cx="9615300" cy="2884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00"/>
              <a:buNone/>
              <a:defRPr sz="15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g204930aef2e_0_52"/>
          <p:cNvSpPr txBox="1"/>
          <p:nvPr>
            <p:ph idx="1" type="body"/>
          </p:nvPr>
        </p:nvSpPr>
        <p:spPr>
          <a:xfrm>
            <a:off x="556071" y="4854943"/>
            <a:ext cx="9615300" cy="19110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g204930aef2e_0_52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4930aef2e_0_56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4930aef2e_0_58"/>
          <p:cNvSpPr txBox="1"/>
          <p:nvPr>
            <p:ph type="title"/>
          </p:nvPr>
        </p:nvSpPr>
        <p:spPr>
          <a:xfrm>
            <a:off x="566841" y="498828"/>
            <a:ext cx="8250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9" name="Google Shape;69;g204930aef2e_0_58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204930aef2e_0_58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204930aef2e_0_58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None/>
              <a:defRPr b="0" i="0" sz="308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4930aef2e_0_63"/>
          <p:cNvSpPr txBox="1"/>
          <p:nvPr>
            <p:ph type="title"/>
          </p:nvPr>
        </p:nvSpPr>
        <p:spPr>
          <a:xfrm>
            <a:off x="566841" y="498828"/>
            <a:ext cx="8250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4" name="Google Shape;74;g204930aef2e_0_63"/>
          <p:cNvSpPr txBox="1"/>
          <p:nvPr>
            <p:ph idx="1" type="body"/>
          </p:nvPr>
        </p:nvSpPr>
        <p:spPr>
          <a:xfrm>
            <a:off x="967949" y="2262020"/>
            <a:ext cx="78489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75" name="Google Shape;75;g204930aef2e_0_63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204930aef2e_0_63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04930aef2e_0_63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4930aef2e_0_69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204930aef2e_0_69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204930aef2e_0_69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4930aef2e_0_73"/>
          <p:cNvSpPr txBox="1"/>
          <p:nvPr>
            <p:ph type="title"/>
          </p:nvPr>
        </p:nvSpPr>
        <p:spPr>
          <a:xfrm>
            <a:off x="566841" y="498828"/>
            <a:ext cx="8250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84" name="Google Shape;84;g204930aef2e_0_73"/>
          <p:cNvSpPr txBox="1"/>
          <p:nvPr>
            <p:ph idx="1" type="body"/>
          </p:nvPr>
        </p:nvSpPr>
        <p:spPr>
          <a:xfrm>
            <a:off x="534670" y="1737995"/>
            <a:ext cx="46515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0563" lvl="0" marL="457200" rtl="0" algn="l">
              <a:spcBef>
                <a:spcPts val="1102"/>
              </a:spcBef>
              <a:spcAft>
                <a:spcPts val="0"/>
              </a:spcAft>
              <a:buSzPts val="1763"/>
              <a:buChar char="●"/>
              <a:defRPr/>
            </a:lvl1pPr>
            <a:lvl2pPr indent="-320040" lvl="1" marL="914400" rtl="0" algn="l"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85" name="Google Shape;85;g204930aef2e_0_73"/>
          <p:cNvSpPr txBox="1"/>
          <p:nvPr>
            <p:ph idx="2" type="body"/>
          </p:nvPr>
        </p:nvSpPr>
        <p:spPr>
          <a:xfrm>
            <a:off x="5507100" y="1737995"/>
            <a:ext cx="46515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0563" lvl="0" marL="457200" rtl="0" algn="l">
              <a:spcBef>
                <a:spcPts val="1102"/>
              </a:spcBef>
              <a:spcAft>
                <a:spcPts val="0"/>
              </a:spcAft>
              <a:buSzPts val="1763"/>
              <a:buChar char="●"/>
              <a:defRPr/>
            </a:lvl1pPr>
            <a:lvl2pPr indent="-320040" lvl="1" marL="914400" rtl="0" algn="l"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102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102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102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86" name="Google Shape;86;g204930aef2e_0_73"/>
          <p:cNvSpPr txBox="1"/>
          <p:nvPr>
            <p:ph idx="11" type="ftr"/>
          </p:nvPr>
        </p:nvSpPr>
        <p:spPr>
          <a:xfrm rot="5400000">
            <a:off x="7420099" y="3588016"/>
            <a:ext cx="425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204930aef2e_0_73"/>
          <p:cNvSpPr txBox="1"/>
          <p:nvPr>
            <p:ph idx="10" type="dt"/>
          </p:nvPr>
        </p:nvSpPr>
        <p:spPr>
          <a:xfrm rot="5400000">
            <a:off x="8798552" y="2007313"/>
            <a:ext cx="1091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04930aef2e_0_73"/>
          <p:cNvSpPr txBox="1"/>
          <p:nvPr>
            <p:ph idx="12" type="sldNum"/>
          </p:nvPr>
        </p:nvSpPr>
        <p:spPr>
          <a:xfrm>
            <a:off x="9082410" y="325858"/>
            <a:ext cx="735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r">
              <a:spcBef>
                <a:spcPts val="0"/>
              </a:spcBef>
              <a:buNone/>
              <a:defRPr b="0" i="0" sz="308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04930aef2e_0_10"/>
          <p:cNvSpPr txBox="1"/>
          <p:nvPr>
            <p:ph type="title"/>
          </p:nvPr>
        </p:nvSpPr>
        <p:spPr>
          <a:xfrm>
            <a:off x="539055" y="3034280"/>
            <a:ext cx="9615300" cy="14880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g204930aef2e_0_10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04930aef2e_0_13"/>
          <p:cNvSpPr/>
          <p:nvPr/>
        </p:nvSpPr>
        <p:spPr>
          <a:xfrm flipH="1" rot="10800000">
            <a:off x="0" y="2476900"/>
            <a:ext cx="10693500" cy="50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g204930aef2e_0_13"/>
          <p:cNvSpPr/>
          <p:nvPr/>
        </p:nvSpPr>
        <p:spPr>
          <a:xfrm>
            <a:off x="0" y="2476963"/>
            <a:ext cx="106935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204930aef2e_0_13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6" name="Google Shape;26;g204930aef2e_0_13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g204930aef2e_0_13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04930aef2e_0_19"/>
          <p:cNvSpPr/>
          <p:nvPr/>
        </p:nvSpPr>
        <p:spPr>
          <a:xfrm flipH="1" rot="10800000">
            <a:off x="0" y="2476900"/>
            <a:ext cx="10693500" cy="50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204930aef2e_0_19"/>
          <p:cNvSpPr/>
          <p:nvPr/>
        </p:nvSpPr>
        <p:spPr>
          <a:xfrm>
            <a:off x="0" y="2476963"/>
            <a:ext cx="106935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204930aef2e_0_19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2" name="Google Shape;32;g204930aef2e_0_19"/>
          <p:cNvSpPr txBox="1"/>
          <p:nvPr>
            <p:ph idx="1" type="body"/>
          </p:nvPr>
        </p:nvSpPr>
        <p:spPr>
          <a:xfrm>
            <a:off x="551861" y="2819382"/>
            <a:ext cx="4677600" cy="398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3" name="Google Shape;33;g204930aef2e_0_19"/>
          <p:cNvSpPr txBox="1"/>
          <p:nvPr>
            <p:ph idx="2" type="body"/>
          </p:nvPr>
        </p:nvSpPr>
        <p:spPr>
          <a:xfrm>
            <a:off x="5489665" y="2819382"/>
            <a:ext cx="4677600" cy="398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4" name="Google Shape;34;g204930aef2e_0_19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04930aef2e_0_26"/>
          <p:cNvSpPr/>
          <p:nvPr/>
        </p:nvSpPr>
        <p:spPr>
          <a:xfrm flipH="1" rot="10800000">
            <a:off x="0" y="964300"/>
            <a:ext cx="10693500" cy="659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04930aef2e_0_26"/>
          <p:cNvSpPr/>
          <p:nvPr/>
        </p:nvSpPr>
        <p:spPr>
          <a:xfrm>
            <a:off x="0" y="964267"/>
            <a:ext cx="106935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204930aef2e_0_26"/>
          <p:cNvSpPr txBox="1"/>
          <p:nvPr>
            <p:ph type="title"/>
          </p:nvPr>
        </p:nvSpPr>
        <p:spPr>
          <a:xfrm>
            <a:off x="114898" y="24020"/>
            <a:ext cx="10322100" cy="8853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9" name="Google Shape;39;g204930aef2e_0_26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04930aef2e_0_31"/>
          <p:cNvSpPr txBox="1"/>
          <p:nvPr/>
        </p:nvSpPr>
        <p:spPr>
          <a:xfrm flipH="1" rot="10800000">
            <a:off x="3831802" y="137"/>
            <a:ext cx="6861600" cy="755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204930aef2e_0_31"/>
          <p:cNvSpPr/>
          <p:nvPr/>
        </p:nvSpPr>
        <p:spPr>
          <a:xfrm rot="-5400000">
            <a:off x="117052" y="3714850"/>
            <a:ext cx="7556400" cy="126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204930aef2e_0_31"/>
          <p:cNvSpPr txBox="1"/>
          <p:nvPr>
            <p:ph type="title"/>
          </p:nvPr>
        </p:nvSpPr>
        <p:spPr>
          <a:xfrm>
            <a:off x="264385" y="525657"/>
            <a:ext cx="3283800" cy="14007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g204930aef2e_0_31"/>
          <p:cNvSpPr txBox="1"/>
          <p:nvPr>
            <p:ph idx="1" type="body"/>
          </p:nvPr>
        </p:nvSpPr>
        <p:spPr>
          <a:xfrm>
            <a:off x="264382" y="2153459"/>
            <a:ext cx="3283800" cy="4647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204930aef2e_0_31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04930aef2e_0_37"/>
          <p:cNvSpPr txBox="1"/>
          <p:nvPr>
            <p:ph type="title"/>
          </p:nvPr>
        </p:nvSpPr>
        <p:spPr>
          <a:xfrm>
            <a:off x="573320" y="717306"/>
            <a:ext cx="7282200" cy="60099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48" name="Google Shape;48;g204930aef2e_0_37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04930aef2e_0_40"/>
          <p:cNvSpPr/>
          <p:nvPr/>
        </p:nvSpPr>
        <p:spPr>
          <a:xfrm flipH="1">
            <a:off x="100" y="0"/>
            <a:ext cx="5346600" cy="755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204930aef2e_0_40"/>
          <p:cNvSpPr/>
          <p:nvPr/>
        </p:nvSpPr>
        <p:spPr>
          <a:xfrm rot="5400000">
            <a:off x="1505705" y="3715181"/>
            <a:ext cx="7555500" cy="126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04930aef2e_0_40"/>
          <p:cNvSpPr txBox="1"/>
          <p:nvPr>
            <p:ph type="title"/>
          </p:nvPr>
        </p:nvSpPr>
        <p:spPr>
          <a:xfrm>
            <a:off x="310488" y="1811702"/>
            <a:ext cx="4730700" cy="21777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None/>
              <a:defRPr sz="5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204930aef2e_0_40"/>
          <p:cNvSpPr txBox="1"/>
          <p:nvPr>
            <p:ph idx="1" type="subTitle"/>
          </p:nvPr>
        </p:nvSpPr>
        <p:spPr>
          <a:xfrm>
            <a:off x="310488" y="4083414"/>
            <a:ext cx="4730700" cy="1814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54" name="Google Shape;54;g204930aef2e_0_40"/>
          <p:cNvSpPr txBox="1"/>
          <p:nvPr>
            <p:ph idx="2" type="body"/>
          </p:nvPr>
        </p:nvSpPr>
        <p:spPr>
          <a:xfrm>
            <a:off x="5776471" y="1063948"/>
            <a:ext cx="4487100" cy="5428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g204930aef2e_0_40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4930aef2e_0_47"/>
          <p:cNvSpPr txBox="1"/>
          <p:nvPr/>
        </p:nvSpPr>
        <p:spPr>
          <a:xfrm flipH="1" rot="10800000">
            <a:off x="0" y="115"/>
            <a:ext cx="10693500" cy="689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04930aef2e_0_47"/>
          <p:cNvSpPr/>
          <p:nvPr/>
        </p:nvSpPr>
        <p:spPr>
          <a:xfrm flipH="1" rot="10800000">
            <a:off x="0" y="6791374"/>
            <a:ext cx="10693500" cy="108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04930aef2e_0_47"/>
          <p:cNvSpPr txBox="1"/>
          <p:nvPr>
            <p:ph idx="1" type="body"/>
          </p:nvPr>
        </p:nvSpPr>
        <p:spPr>
          <a:xfrm>
            <a:off x="66834" y="6900274"/>
            <a:ext cx="9802200" cy="656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0" name="Google Shape;60;g204930aef2e_0_47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04930aef2e_0_0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"/>
              <a:buNone/>
              <a:defRPr sz="4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g204930aef2e_0_0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Roboto"/>
              <a:buChar char="●"/>
              <a:defRPr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204930aef2e_0_0"/>
          <p:cNvSpPr txBox="1"/>
          <p:nvPr>
            <p:ph idx="12" type="sldNum"/>
          </p:nvPr>
        </p:nvSpPr>
        <p:spPr>
          <a:xfrm>
            <a:off x="9967808" y="6898508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depen.io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9q2FtibqpLI&amp;t=401s" TargetMode="External"/><Relationship Id="rId4" Type="http://schemas.openxmlformats.org/officeDocument/2006/relationships/hyperlink" Target="https://html5book.ru/osnovy-html/" TargetMode="External"/><Relationship Id="rId5" Type="http://schemas.openxmlformats.org/officeDocument/2006/relationships/hyperlink" Target="https://www.w3schools.com/html/" TargetMode="External"/><Relationship Id="rId6" Type="http://schemas.openxmlformats.org/officeDocument/2006/relationships/hyperlink" Target="https://html.spec.whatwg.org/multipage/" TargetMode="External"/><Relationship Id="rId7" Type="http://schemas.openxmlformats.org/officeDocument/2006/relationships/hyperlink" Target="https://developer.mozilla.org/en-US/docs/Web/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915450" y="180050"/>
            <a:ext cx="8801700" cy="68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714738" y="2969385"/>
            <a:ext cx="668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6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6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CSS</a:t>
            </a:r>
            <a:endParaRPr sz="3800"/>
          </a:p>
        </p:txBody>
      </p:sp>
      <p:sp>
        <p:nvSpPr>
          <p:cNvPr id="95" name="Google Shape;95;p1"/>
          <p:cNvSpPr txBox="1"/>
          <p:nvPr/>
        </p:nvSpPr>
        <p:spPr>
          <a:xfrm>
            <a:off x="4454225" y="3796500"/>
            <a:ext cx="2036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Введение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4930aef2e_0_170"/>
          <p:cNvSpPr txBox="1"/>
          <p:nvPr>
            <p:ph type="title"/>
          </p:nvPr>
        </p:nvSpPr>
        <p:spPr>
          <a:xfrm>
            <a:off x="551861" y="475687"/>
            <a:ext cx="9615300" cy="1128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Схема запроса страницы</a:t>
            </a:r>
            <a:endParaRPr/>
          </a:p>
        </p:txBody>
      </p:sp>
      <p:pic>
        <p:nvPicPr>
          <p:cNvPr id="172" name="Google Shape;172;g204930aef2e_0_170"/>
          <p:cNvPicPr preferRelativeResize="0"/>
          <p:nvPr/>
        </p:nvPicPr>
        <p:blipFill rotWithShape="1">
          <a:blip r:embed="rId3">
            <a:alphaModFix/>
          </a:blip>
          <a:srcRect b="24653" l="0" r="0" t="0"/>
          <a:stretch/>
        </p:blipFill>
        <p:spPr>
          <a:xfrm>
            <a:off x="0" y="2214435"/>
            <a:ext cx="10693400" cy="534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4930aef2e_0_138"/>
          <p:cNvSpPr txBox="1"/>
          <p:nvPr>
            <p:ph type="title"/>
          </p:nvPr>
        </p:nvSpPr>
        <p:spPr>
          <a:xfrm>
            <a:off x="573320" y="717306"/>
            <a:ext cx="7282200" cy="60099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00">
                <a:latin typeface="Century Gothic"/>
                <a:ea typeface="Century Gothic"/>
                <a:cs typeface="Century Gothic"/>
                <a:sym typeface="Century Gothic"/>
              </a:rPr>
              <a:t>Что такое сайт</a:t>
            </a:r>
            <a:endParaRPr sz="12100"/>
          </a:p>
        </p:txBody>
      </p:sp>
      <p:pic>
        <p:nvPicPr>
          <p:cNvPr id="179" name="Google Shape;179;g204930aef2e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1075" y="7940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4930aef2e_0_103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Сайт</a:t>
            </a:r>
            <a:endParaRPr/>
          </a:p>
        </p:txBody>
      </p:sp>
      <p:sp>
        <p:nvSpPr>
          <p:cNvPr id="186" name="Google Shape;186;g204930aef2e_0_103"/>
          <p:cNvSpPr txBox="1"/>
          <p:nvPr>
            <p:ph idx="1" type="body"/>
          </p:nvPr>
        </p:nvSpPr>
        <p:spPr>
          <a:xfrm>
            <a:off x="551861" y="2666982"/>
            <a:ext cx="9615300" cy="398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это совокупность электронных документов (веб-страниц), объединенных под одним адресом (доменным именем), связанных между собой ссылками. Доступ к сайту осуществляется через браузер.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g204930aef2e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125" y="4104800"/>
            <a:ext cx="6242726" cy="345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04930aef2e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30672"/>
            <a:ext cx="4043125" cy="3025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4930aef2e_4_25"/>
          <p:cNvSpPr txBox="1"/>
          <p:nvPr>
            <p:ph type="title"/>
          </p:nvPr>
        </p:nvSpPr>
        <p:spPr>
          <a:xfrm>
            <a:off x="573320" y="717306"/>
            <a:ext cx="7282200" cy="60099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6610">
                <a:latin typeface="Century Gothic"/>
                <a:ea typeface="Century Gothic"/>
                <a:cs typeface="Century Gothic"/>
                <a:sym typeface="Century Gothic"/>
              </a:rPr>
              <a:t>Из чего состоит любая страница</a:t>
            </a:r>
            <a:endParaRPr sz="9490"/>
          </a:p>
        </p:txBody>
      </p:sp>
      <p:pic>
        <p:nvPicPr>
          <p:cNvPr id="195" name="Google Shape;195;g204930aef2e_4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1075" y="7940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4930aef2e_4_19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202" name="Google Shape;202;g204930aef2e_4_19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lang="en-US"/>
              <a:t>HTML —(HyperText Markup Language ) — стандартизированный язык разметки документов в Интернет.</a:t>
            </a:r>
            <a:endParaRPr/>
          </a:p>
        </p:txBody>
      </p:sp>
      <p:pic>
        <p:nvPicPr>
          <p:cNvPr id="203" name="Google Shape;203;g204930aef2e_4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8450" y="574877"/>
            <a:ext cx="1914949" cy="14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04930aef2e_4_19"/>
          <p:cNvPicPr preferRelativeResize="0"/>
          <p:nvPr/>
        </p:nvPicPr>
        <p:blipFill rotWithShape="1">
          <a:blip r:embed="rId3">
            <a:alphaModFix/>
          </a:blip>
          <a:srcRect b="0" l="0" r="47005" t="0"/>
          <a:stretch/>
        </p:blipFill>
        <p:spPr>
          <a:xfrm>
            <a:off x="7495529" y="3124175"/>
            <a:ext cx="2963076" cy="43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04930aef2e_4_19"/>
          <p:cNvSpPr txBox="1"/>
          <p:nvPr/>
        </p:nvSpPr>
        <p:spPr>
          <a:xfrm>
            <a:off x="721925" y="3902525"/>
            <a:ext cx="6340500" cy="330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2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2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2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250">
                <a:solidFill>
                  <a:srgbClr val="261A19"/>
                </a:solidFill>
                <a:latin typeface="Courier New"/>
                <a:ea typeface="Courier New"/>
                <a:cs typeface="Courier New"/>
                <a:sym typeface="Courier New"/>
              </a:rPr>
              <a:t>Page Title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2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2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2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2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250">
                <a:solidFill>
                  <a:srgbClr val="261A19"/>
                </a:solidFill>
                <a:latin typeface="Courier New"/>
                <a:ea typeface="Courier New"/>
                <a:cs typeface="Courier New"/>
                <a:sym typeface="Courier New"/>
              </a:rPr>
              <a:t>This is a Heading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2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2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250">
                <a:solidFill>
                  <a:srgbClr val="040304"/>
                </a:solidFill>
                <a:latin typeface="Courier New"/>
                <a:ea typeface="Courier New"/>
                <a:cs typeface="Courier New"/>
                <a:sym typeface="Courier New"/>
              </a:rPr>
              <a:t>This is a paragraph.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2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2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2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n-US" sz="2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204930aef2e_4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525" y="2630950"/>
            <a:ext cx="6978849" cy="4925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04930aef2e_4_36"/>
          <p:cNvSpPr txBox="1"/>
          <p:nvPr>
            <p:ph type="title"/>
          </p:nvPr>
        </p:nvSpPr>
        <p:spPr>
          <a:xfrm>
            <a:off x="114898" y="24020"/>
            <a:ext cx="10322100" cy="8853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тег</a:t>
            </a:r>
            <a:endParaRPr sz="5500"/>
          </a:p>
        </p:txBody>
      </p:sp>
      <p:sp>
        <p:nvSpPr>
          <p:cNvPr id="213" name="Google Shape;213;g204930aef2e_4_36"/>
          <p:cNvSpPr txBox="1"/>
          <p:nvPr>
            <p:ph idx="4294967295" type="body"/>
          </p:nvPr>
        </p:nvSpPr>
        <p:spPr>
          <a:xfrm>
            <a:off x="292750" y="1186325"/>
            <a:ext cx="10107900" cy="398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Именованная метка, более правильное название — дескриптор). В SGML (HTML, WML, AmigaGuide, языках семейства XML) — элемент языка разметки гипертекста. Текст, содержащийся между начальным и конечным тегом, отображается и размещается в соответствии со свойствами, указанными в начальном теге.</a:t>
            </a:r>
            <a:endParaRPr sz="3300">
              <a:solidFill>
                <a:srgbClr val="434343"/>
              </a:solidFill>
            </a:endParaRPr>
          </a:p>
        </p:txBody>
      </p:sp>
      <p:pic>
        <p:nvPicPr>
          <p:cNvPr id="214" name="Google Shape;214;g204930aef2e_4_36"/>
          <p:cNvPicPr preferRelativeResize="0"/>
          <p:nvPr/>
        </p:nvPicPr>
        <p:blipFill rotWithShape="1">
          <a:blip r:embed="rId4">
            <a:alphaModFix/>
          </a:blip>
          <a:srcRect b="0" l="0" r="43000" t="0"/>
          <a:stretch/>
        </p:blipFill>
        <p:spPr>
          <a:xfrm>
            <a:off x="9789125" y="0"/>
            <a:ext cx="808814" cy="10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04930aef2e_4_36"/>
          <p:cNvPicPr preferRelativeResize="0"/>
          <p:nvPr/>
        </p:nvPicPr>
        <p:blipFill rotWithShape="1">
          <a:blip r:embed="rId5">
            <a:alphaModFix/>
          </a:blip>
          <a:srcRect b="0" l="26979" r="25770" t="0"/>
          <a:stretch/>
        </p:blipFill>
        <p:spPr>
          <a:xfrm>
            <a:off x="476500" y="4357500"/>
            <a:ext cx="3016199" cy="27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4930aef2e_4_51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теги</a:t>
            </a:r>
            <a:endParaRPr/>
          </a:p>
        </p:txBody>
      </p:sp>
      <p:pic>
        <p:nvPicPr>
          <p:cNvPr id="222" name="Google Shape;222;g204930aef2e_4_51"/>
          <p:cNvPicPr preferRelativeResize="0"/>
          <p:nvPr/>
        </p:nvPicPr>
        <p:blipFill rotWithShape="1">
          <a:blip r:embed="rId3">
            <a:alphaModFix/>
          </a:blip>
          <a:srcRect b="0" l="0" r="43000" t="0"/>
          <a:stretch/>
        </p:blipFill>
        <p:spPr>
          <a:xfrm>
            <a:off x="9460877" y="609600"/>
            <a:ext cx="984676" cy="13348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g204930aef2e_4_51"/>
          <p:cNvGraphicFramePr/>
          <p:nvPr/>
        </p:nvGraphicFramePr>
        <p:xfrm>
          <a:off x="405050" y="320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{ED1827B9-5470-47AC-9394-C613DC8D7C7A}</a:tableStyleId>
              </a:tblPr>
              <a:tblGrid>
                <a:gridCol w="4954450"/>
                <a:gridCol w="4954450"/>
              </a:tblGrid>
              <a:tr h="54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Парные теги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Одиночные теги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231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&lt;название_тега&gt;…&lt;/название_тега&gt;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Пример: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&lt;p&gt;Какой прекрасный день&lt;/p&gt;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&lt;название_тега&gt;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Пример: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&lt;br&gt;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&lt;hr&gt;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&lt;img&gt;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/>
        </p:nvSpPr>
        <p:spPr>
          <a:xfrm>
            <a:off x="626250" y="2470825"/>
            <a:ext cx="925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Создание простой странички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4930aef2e_4_69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Интсурменты</a:t>
            </a:r>
            <a:endParaRPr/>
          </a:p>
        </p:txBody>
      </p:sp>
      <p:sp>
        <p:nvSpPr>
          <p:cNvPr id="235" name="Google Shape;235;g204930aef2e_4_69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Текстовый редактор – Notepad++/Блокнот/Codepen/PyCharm;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Браузер – Chrome;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Графический редактор (photoshop, gimp)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https://codepen.io/</a:t>
            </a:r>
            <a:r>
              <a:rPr lang="en-US"/>
              <a:t> (онлайн-редактор с  синхронным предпросмотром)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g204930aef2e_4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100" y="5323850"/>
            <a:ext cx="4465300" cy="22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204930aef2e_4_69"/>
          <p:cNvPicPr preferRelativeResize="0"/>
          <p:nvPr/>
        </p:nvPicPr>
        <p:blipFill rotWithShape="1">
          <a:blip r:embed="rId5">
            <a:alphaModFix/>
          </a:blip>
          <a:srcRect b="0" l="0" r="43000" t="0"/>
          <a:stretch/>
        </p:blipFill>
        <p:spPr>
          <a:xfrm>
            <a:off x="9460877" y="609600"/>
            <a:ext cx="984676" cy="133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4930aef2e_4_78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4400"/>
              <a:t>Расширение</a:t>
            </a:r>
            <a:r>
              <a:rPr lang="en-US"/>
              <a:t> HTML-страницы</a:t>
            </a:r>
            <a:endParaRPr/>
          </a:p>
        </p:txBody>
      </p:sp>
      <p:sp>
        <p:nvSpPr>
          <p:cNvPr id="244" name="Google Shape;244;g204930aef2e_4_78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lang="en-US"/>
              <a:t>.html</a:t>
            </a:r>
            <a:endParaRPr/>
          </a:p>
        </p:txBody>
      </p:sp>
      <p:pic>
        <p:nvPicPr>
          <p:cNvPr descr="Приложения в Google Play – HTML Source Code Viewer Websit" id="245" name="Google Shape;245;g204930aef2e_4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400" y="3970502"/>
            <a:ext cx="2926749" cy="29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566841" y="498828"/>
            <a:ext cx="8250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6100"/>
              <a:t>    План</a:t>
            </a:r>
            <a:endParaRPr sz="5800"/>
          </a:p>
        </p:txBody>
      </p:sp>
      <p:sp>
        <p:nvSpPr>
          <p:cNvPr id="101" name="Google Shape;101;p3"/>
          <p:cNvSpPr txBox="1"/>
          <p:nvPr/>
        </p:nvSpPr>
        <p:spPr>
          <a:xfrm>
            <a:off x="1310017" y="1898903"/>
            <a:ext cx="7922895" cy="2908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Что такое сайт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Что представляет собой веб-страница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Виды сайтов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Процесс разработки сайта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Что такое гипертекст и теги </a:t>
            </a:r>
            <a:endParaRPr b="0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Простой пример HTML странички</a:t>
            </a:r>
            <a:endParaRPr b="0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Основные тэги текстовой разметки</a:t>
            </a:r>
            <a:endParaRPr b="0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8600" y="141702"/>
            <a:ext cx="1914949" cy="1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4930aef2e_4_85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Простейшая веб-страничка</a:t>
            </a:r>
            <a:endParaRPr/>
          </a:p>
        </p:txBody>
      </p:sp>
      <p:sp>
        <p:nvSpPr>
          <p:cNvPr id="252" name="Google Shape;252;g204930aef2e_4_85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57"/>
              <a:t>&lt;!DOCTYPE HTML&gt;</a:t>
            </a:r>
            <a:endParaRPr sz="8357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8357"/>
              <a:t>&lt;html&gt;</a:t>
            </a:r>
            <a:endParaRPr sz="8357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8357"/>
              <a:t>            &lt;head&gt; - техническая        информация</a:t>
            </a:r>
            <a:endParaRPr sz="8357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8357"/>
              <a:t>                           &lt;title&gt; ... &lt;/title&gt;</a:t>
            </a:r>
            <a:endParaRPr sz="8357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8357"/>
              <a:t>		       &lt;meta charset=“UTF-8"&gt;</a:t>
            </a:r>
            <a:endParaRPr sz="8357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8357"/>
              <a:t>            &lt;/head&gt;</a:t>
            </a:r>
            <a:endParaRPr sz="8357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8357"/>
              <a:t>            &lt;body&gt; - то, что мы видим на экране (контент)</a:t>
            </a:r>
            <a:endParaRPr sz="8357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8357"/>
              <a:t>            &lt;/body&gt;</a:t>
            </a:r>
            <a:endParaRPr sz="8357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8357"/>
              <a:t>&lt;/html&gt;</a:t>
            </a:r>
            <a:endParaRPr sz="8357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0" y="2635250"/>
            <a:ext cx="8082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6111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Основные теги текстовой разметки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19"/>
          <p:cNvGraphicFramePr/>
          <p:nvPr/>
        </p:nvGraphicFramePr>
        <p:xfrm>
          <a:off x="774700" y="1768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{64119F7F-5ED5-43CB-ABBB-68BAC28E95FA}</a:tableStyleId>
              </a:tblPr>
              <a:tblGrid>
                <a:gridCol w="2023325"/>
                <a:gridCol w="3035000"/>
                <a:gridCol w="3933275"/>
              </a:tblGrid>
              <a:tr h="33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ТЭГ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Что делает, для чего нужен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Комментарии и ПРАВИЛА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/>
                </a:tc>
              </a:tr>
              <a:tr h="72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&lt;h1&gt;&lt;/h1&gt;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Создает самый большой заголовок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Оптимизация и продвижение: может быть только 1 на одной странице сайта. Страница обязательно начинается с &lt;h</a:t>
                      </a:r>
                      <a:r>
                        <a:rPr baseline="-25000" lang="en-US" sz="1500" u="none" cap="none" strike="noStrike">
                          <a:solidFill>
                            <a:srgbClr val="040304"/>
                          </a:solidFill>
                        </a:rPr>
                        <a:t>1</a:t>
                      </a: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&gt;&lt;h</a:t>
                      </a:r>
                      <a:r>
                        <a:rPr baseline="-25000" lang="en-US" sz="1500" u="none" cap="none" strike="noStrike">
                          <a:solidFill>
                            <a:srgbClr val="040304"/>
                          </a:solidFill>
                        </a:rPr>
                        <a:t>1</a:t>
                      </a: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&gt;!!!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&lt;h2&gt;&lt;/h2&gt;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Заголовок второго типа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От 2 до 5 на каждой странице сайта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&lt;h3&gt;&lt;/h3&gt;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Заголовок третьего типа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Количество не имеет значение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</a:tr>
              <a:tr h="4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 &lt;h4&gt;&lt;/h4&gt;, &lt;h5&gt;, &lt;/h5&gt;, &lt;h6&gt;&lt;/h6&gt;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Заголовки промежуточных размеров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Практически не используются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</a:tr>
              <a:tr h="39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&lt;p&gt;&lt;/p&gt;</a:t>
                      </a:r>
                      <a:endParaRPr sz="15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26450" marL="26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Абзац</a:t>
                      </a:r>
                      <a:endParaRPr sz="1500">
                        <a:solidFill>
                          <a:srgbClr val="040304"/>
                        </a:solidFill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</a:tr>
              <a:tr h="96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&lt;strong&gt;&lt;/ strong&gt;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Жирный текст. Поисковиками рассматривается как самое важное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Внутри &lt;strong&gt; д. б. от 1 до 4 слов</a:t>
                      </a:r>
                      <a:endParaRPr sz="1500">
                        <a:solidFill>
                          <a:srgbClr val="040304"/>
                        </a:solidFill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</a:tr>
              <a:tr h="96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&lt;em&gt;&lt;/em&gt;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Курсив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</a:tr>
              <a:tr h="72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&lt;title&gt; &lt;/title&gt;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Помещает название документа в оглавление программы просмотра страниц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Оптимально 70 символов. Видимая часть 28 символов.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&lt;br&gt;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Отступы 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Незакрывающийся тэг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&lt;sub&gt;&lt;/sub&gt;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Нижний индекс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Н-р: м &lt;sub&gt;2&lt;/sub&gt; - м</a:t>
                      </a:r>
                      <a:r>
                        <a:rPr baseline="-25000" lang="en-US" sz="1500" u="none" cap="none" strike="noStrike">
                          <a:solidFill>
                            <a:srgbClr val="040304"/>
                          </a:solidFill>
                        </a:rPr>
                        <a:t>2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&lt;sup&gt;&lt;/sup&gt;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Верхней 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</a:rPr>
                        <a:t>Н-р: м &lt;sup&gt;2&lt;/sup&gt; - м</a:t>
                      </a:r>
                      <a:r>
                        <a:rPr baseline="30000" lang="en-US" sz="1500" u="none" cap="none" strike="noStrike">
                          <a:solidFill>
                            <a:srgbClr val="040304"/>
                          </a:solidFill>
                        </a:rPr>
                        <a:t>2</a:t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</a:tr>
              <a:tr h="24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&lt;ul&gt;</a:t>
                      </a:r>
                      <a:endParaRPr sz="15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&lt;li&gt;&lt;/li&gt;</a:t>
                      </a:r>
                      <a:endParaRPr sz="15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&lt;/ul&gt;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040304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Маркированный список</a:t>
                      </a:r>
                      <a:endParaRPr sz="1500">
                        <a:solidFill>
                          <a:srgbClr val="040304"/>
                        </a:solidFill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04030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6450" marL="2645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1100241" y="498828"/>
            <a:ext cx="8250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4400"/>
              <a:t>Упражнение </a:t>
            </a:r>
            <a:endParaRPr/>
          </a:p>
        </p:txBody>
      </p:sp>
      <p:pic>
        <p:nvPicPr>
          <p:cNvPr id="268" name="Google Shape;26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900" y="1555648"/>
            <a:ext cx="6639000" cy="55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4930aef2e_4_97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Полезные ссылки</a:t>
            </a:r>
            <a:endParaRPr/>
          </a:p>
        </p:txBody>
      </p:sp>
      <p:sp>
        <p:nvSpPr>
          <p:cNvPr id="275" name="Google Shape;275;g204930aef2e_4_97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https://www.youtube.com/watch?v=9q2FtibqpLI&amp;t=401s</a:t>
            </a:r>
            <a:r>
              <a:rPr lang="en-US"/>
              <a:t> как уничтожить интернет (видео)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4"/>
              </a:rPr>
              <a:t>https://html5book.ru/osnovy-html/</a:t>
            </a:r>
            <a:r>
              <a:rPr lang="en-US"/>
              <a:t> интерактивный учебник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5"/>
              </a:rPr>
              <a:t>https://www.w3schools.com/html/</a:t>
            </a:r>
            <a:r>
              <a:rPr lang="en-US"/>
              <a:t> интерактивный учебник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https://html.spec.whatwg.org/multipage/</a:t>
            </a:r>
            <a:r>
              <a:rPr lang="en-US"/>
              <a:t> Документация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https://developer.mozilla.org/en-US/docs/Web/HTML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4930aef2e_0_121"/>
          <p:cNvSpPr txBox="1"/>
          <p:nvPr>
            <p:ph type="title"/>
          </p:nvPr>
        </p:nvSpPr>
        <p:spPr>
          <a:xfrm>
            <a:off x="573320" y="717306"/>
            <a:ext cx="7282200" cy="60099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00">
                <a:latin typeface="Century Gothic"/>
                <a:ea typeface="Century Gothic"/>
                <a:cs typeface="Century Gothic"/>
                <a:sym typeface="Century Gothic"/>
              </a:rPr>
              <a:t>Что такое интернет</a:t>
            </a:r>
            <a:endParaRPr sz="12100"/>
          </a:p>
        </p:txBody>
      </p:sp>
      <p:pic>
        <p:nvPicPr>
          <p:cNvPr id="109" name="Google Shape;109;g204930aef2e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1075" y="7940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204930aef2e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725" y="4193550"/>
            <a:ext cx="4483925" cy="33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04930aef2e_0_91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>
                <a:latin typeface="Century Gothic"/>
                <a:ea typeface="Century Gothic"/>
                <a:cs typeface="Century Gothic"/>
                <a:sym typeface="Century Gothic"/>
              </a:rPr>
              <a:t>Интернет</a:t>
            </a:r>
            <a:endParaRPr/>
          </a:p>
        </p:txBody>
      </p:sp>
      <p:sp>
        <p:nvSpPr>
          <p:cNvPr id="117" name="Google Shape;117;g204930aef2e_0_91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700">
                <a:solidFill>
                  <a:srgbClr val="261A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Интернет – информационно-коммуникационная сеть и всемирная система объединённых компьютерных сетей для хранения и передачи информации.</a:t>
            </a:r>
            <a:endParaRPr sz="1400">
              <a:solidFill>
                <a:srgbClr val="261A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rgbClr val="261A19"/>
              </a:solidFill>
            </a:endParaRPr>
          </a:p>
        </p:txBody>
      </p:sp>
      <p:pic>
        <p:nvPicPr>
          <p:cNvPr id="118" name="Google Shape;118;g204930aef2e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50" y="4756575"/>
            <a:ext cx="2550776" cy="25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04930aef2e_0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7650" y="839625"/>
            <a:ext cx="1128000" cy="11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4930aef2e_4_11"/>
          <p:cNvSpPr txBox="1"/>
          <p:nvPr>
            <p:ph type="title"/>
          </p:nvPr>
        </p:nvSpPr>
        <p:spPr>
          <a:xfrm>
            <a:off x="114898" y="24020"/>
            <a:ext cx="10322100" cy="8853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архитектура интернета</a:t>
            </a:r>
            <a:endParaRPr/>
          </a:p>
        </p:txBody>
      </p:sp>
      <p:pic>
        <p:nvPicPr>
          <p:cNvPr id="126" name="Google Shape;126;g204930aef2e_4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925" y="1067075"/>
            <a:ext cx="6984174" cy="64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04930aef2e_4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2450" y="77625"/>
            <a:ext cx="831700" cy="8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4930aef2e_4_1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Сервер</a:t>
            </a:r>
            <a:endParaRPr/>
          </a:p>
        </p:txBody>
      </p:sp>
      <p:sp>
        <p:nvSpPr>
          <p:cNvPr id="134" name="Google Shape;134;g204930aef2e_4_1"/>
          <p:cNvSpPr txBox="1"/>
          <p:nvPr>
            <p:ph idx="1" type="body"/>
          </p:nvPr>
        </p:nvSpPr>
        <p:spPr>
          <a:xfrm>
            <a:off x="551861" y="2590782"/>
            <a:ext cx="9615300" cy="398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lang="en-US"/>
              <a:t>программный компонент вычислительной системы(Компьютер), выполняющий сервисные (обслуживающие) функции по запросу клиента, предоставляя ему доступ к определённым ресурсам или услугам.</a:t>
            </a:r>
            <a:endParaRPr/>
          </a:p>
        </p:txBody>
      </p:sp>
      <p:pic>
        <p:nvPicPr>
          <p:cNvPr id="135" name="Google Shape;135;g204930aef2e_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0" y="4096300"/>
            <a:ext cx="5290399" cy="33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04930aef2e_4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0050" y="184275"/>
            <a:ext cx="2229775" cy="22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4930aef2e_0_127"/>
          <p:cNvSpPr txBox="1"/>
          <p:nvPr>
            <p:ph type="title"/>
          </p:nvPr>
        </p:nvSpPr>
        <p:spPr>
          <a:xfrm>
            <a:off x="573320" y="717306"/>
            <a:ext cx="7282200" cy="60099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00">
                <a:latin typeface="Century Gothic"/>
                <a:ea typeface="Century Gothic"/>
                <a:cs typeface="Century Gothic"/>
                <a:sym typeface="Century Gothic"/>
              </a:rPr>
              <a:t>Как попасть в интернет</a:t>
            </a:r>
            <a:endParaRPr sz="12100"/>
          </a:p>
        </p:txBody>
      </p:sp>
      <p:pic>
        <p:nvPicPr>
          <p:cNvPr id="143" name="Google Shape;143;g204930aef2e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1075" y="7940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4930aef2e_0_144"/>
          <p:cNvSpPr txBox="1"/>
          <p:nvPr>
            <p:ph type="title"/>
          </p:nvPr>
        </p:nvSpPr>
        <p:spPr>
          <a:xfrm>
            <a:off x="551861" y="1085287"/>
            <a:ext cx="9615300" cy="1128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Браузер</a:t>
            </a:r>
            <a:endParaRPr/>
          </a:p>
        </p:txBody>
      </p:sp>
      <p:sp>
        <p:nvSpPr>
          <p:cNvPr id="150" name="Google Shape;150;g204930aef2e_0_144"/>
          <p:cNvSpPr txBox="1"/>
          <p:nvPr>
            <p:ph idx="1" type="body"/>
          </p:nvPr>
        </p:nvSpPr>
        <p:spPr>
          <a:xfrm>
            <a:off x="551861" y="2819382"/>
            <a:ext cx="9615300" cy="3981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lang="en-US"/>
              <a:t>прикладное программное обеспечение для просмотра страниц, содержания веб-документов</a:t>
            </a:r>
            <a:endParaRPr/>
          </a:p>
        </p:txBody>
      </p:sp>
      <p:sp>
        <p:nvSpPr>
          <p:cNvPr id="151" name="Google Shape;151;g204930aef2e_0_144"/>
          <p:cNvSpPr/>
          <p:nvPr/>
        </p:nvSpPr>
        <p:spPr>
          <a:xfrm>
            <a:off x="8242086" y="2684663"/>
            <a:ext cx="178800" cy="20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204930aef2e_0_144"/>
          <p:cNvSpPr/>
          <p:nvPr/>
        </p:nvSpPr>
        <p:spPr>
          <a:xfrm>
            <a:off x="8405863" y="2699773"/>
            <a:ext cx="15502" cy="0"/>
          </a:xfrm>
          <a:custGeom>
            <a:rect b="b" l="l" r="r" t="t"/>
            <a:pathLst>
              <a:path extrusionOk="0" h="120000"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noFill/>
          <a:ln cap="flat" cmpd="sng" w="9525">
            <a:solidFill>
              <a:srgbClr val="E4AC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g204930aef2e_0_144"/>
          <p:cNvSpPr/>
          <p:nvPr/>
        </p:nvSpPr>
        <p:spPr>
          <a:xfrm>
            <a:off x="8420752" y="2709846"/>
            <a:ext cx="15502" cy="0"/>
          </a:xfrm>
          <a:custGeom>
            <a:rect b="b" l="l" r="r" t="t"/>
            <a:pathLst>
              <a:path extrusionOk="0" h="120000"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noFill/>
          <a:ln cap="flat" cmpd="sng" w="9525">
            <a:solidFill>
              <a:srgbClr val="E3AA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204930aef2e_0_144"/>
          <p:cNvSpPr/>
          <p:nvPr/>
        </p:nvSpPr>
        <p:spPr>
          <a:xfrm>
            <a:off x="8420752" y="2719919"/>
            <a:ext cx="15502" cy="0"/>
          </a:xfrm>
          <a:custGeom>
            <a:rect b="b" l="l" r="r" t="t"/>
            <a:pathLst>
              <a:path extrusionOk="0" h="120000"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noFill/>
          <a:ln cap="flat" cmpd="sng" w="9525">
            <a:solidFill>
              <a:srgbClr val="E5B4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204930aef2e_0_144"/>
          <p:cNvSpPr/>
          <p:nvPr/>
        </p:nvSpPr>
        <p:spPr>
          <a:xfrm>
            <a:off x="8420752" y="2729992"/>
            <a:ext cx="15502" cy="0"/>
          </a:xfrm>
          <a:custGeom>
            <a:rect b="b" l="l" r="r" t="t"/>
            <a:pathLst>
              <a:path extrusionOk="0" h="120000"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noFill/>
          <a:ln cap="flat" cmpd="sng" w="9525">
            <a:solidFill>
              <a:srgbClr val="E9BF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204930aef2e_0_144"/>
          <p:cNvSpPr/>
          <p:nvPr/>
        </p:nvSpPr>
        <p:spPr>
          <a:xfrm>
            <a:off x="8420752" y="2740065"/>
            <a:ext cx="15502" cy="0"/>
          </a:xfrm>
          <a:custGeom>
            <a:rect b="b" l="l" r="r" t="t"/>
            <a:pathLst>
              <a:path extrusionOk="0" h="120000"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noFill/>
          <a:ln cap="flat" cmpd="sng" w="9525">
            <a:solidFill>
              <a:srgbClr val="EEC8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204930aef2e_0_144"/>
          <p:cNvSpPr/>
          <p:nvPr/>
        </p:nvSpPr>
        <p:spPr>
          <a:xfrm>
            <a:off x="7884756" y="3586200"/>
            <a:ext cx="15502" cy="0"/>
          </a:xfrm>
          <a:custGeom>
            <a:rect b="b" l="l" r="r" t="t"/>
            <a:pathLst>
              <a:path extrusionOk="0" h="120000"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noFill/>
          <a:ln cap="flat" cmpd="sng" w="9525">
            <a:solidFill>
              <a:srgbClr val="EEC0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" name="Google Shape;158;g204930aef2e_0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150" y="3744871"/>
            <a:ext cx="6096056" cy="381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4930aef2e_0_164"/>
          <p:cNvSpPr txBox="1"/>
          <p:nvPr>
            <p:ph type="title"/>
          </p:nvPr>
        </p:nvSpPr>
        <p:spPr>
          <a:xfrm>
            <a:off x="573320" y="717306"/>
            <a:ext cx="7282200" cy="60099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6610">
                <a:latin typeface="Century Gothic"/>
                <a:ea typeface="Century Gothic"/>
                <a:cs typeface="Century Gothic"/>
                <a:sym typeface="Century Gothic"/>
              </a:rPr>
              <a:t>Что происходит, когда мы набираем адрес сайта</a:t>
            </a:r>
            <a:endParaRPr sz="9490"/>
          </a:p>
        </p:txBody>
      </p:sp>
      <p:pic>
        <p:nvPicPr>
          <p:cNvPr id="165" name="Google Shape;165;g204930aef2e_0_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1075" y="7940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2015-11-20T18:46:27Z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2011-11-22T00:00:00Z</vt:filetime>
  </property>
  <property fmtid="{D5CDD505-2E9C-101B-9397-08002B2CF9AE}" pid="3" name="LastSaved">
    <vt:filetime>2015-11-20T00:00:00Z</vt:filetime>
  </property>
</Properties>
</file>