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7556500" cx="10693400"/>
  <p:notesSz cx="10693400" cy="7556500"/>
  <p:embeddedFontLst>
    <p:embeddedFont>
      <p:font typeface="Roboto"/>
      <p:regular r:id="rId24"/>
      <p:bold r:id="rId25"/>
      <p:italic r:id="rId26"/>
      <p:boldItalic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jgrC+2YG786/im15goBUpVZmlI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CenturyGothic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63391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057900" y="0"/>
            <a:ext cx="463232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41688" y="566738"/>
            <a:ext cx="4010025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177088"/>
            <a:ext cx="4633913" cy="377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057900" y="7177088"/>
            <a:ext cx="4632325" cy="377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3341688" y="566738"/>
            <a:ext cx="4010025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518ca4fbd_0_257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0518ca4fbd_0_257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20518ca4fbd_0_257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89254edee_0_94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089254edee_0_94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2089254edee_0_94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89254edee_0_100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089254edee_0_100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089254edee_0_100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89254edee_0_107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089254edee_0_107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2089254edee_0_107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89254edee_0_117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089254edee_0_117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089254edee_0_117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89254edee_0_125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089254edee_0_125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2089254edee_0_125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89254edee_0_134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089254edee_0_134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2089254edee_0_134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89254edee_0_141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089254edee_0_141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2089254edee_0_141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73f854a88_0_75:notes"/>
          <p:cNvSpPr/>
          <p:nvPr>
            <p:ph idx="2" type="sldImg"/>
          </p:nvPr>
        </p:nvSpPr>
        <p:spPr>
          <a:xfrm>
            <a:off x="3341709" y="566738"/>
            <a:ext cx="40104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073f854a88_0_75:notes"/>
          <p:cNvSpPr txBox="1"/>
          <p:nvPr>
            <p:ph idx="1" type="body"/>
          </p:nvPr>
        </p:nvSpPr>
        <p:spPr>
          <a:xfrm>
            <a:off x="1069975" y="3589338"/>
            <a:ext cx="85539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2073f854a88_0_75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54dec7239_0_6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054dec7239_0_6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2054dec7239_0_6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54dec7239_0_0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054dec7239_0_0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2054dec7239_0_0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518ca4fbd_0_281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0518ca4fbd_0_281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20518ca4fbd_0_281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3341688" y="566738"/>
            <a:ext cx="4010025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57d8105f1_0_29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057d8105f1_0_29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2057d8105f1_0_29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57d8105f1_0_18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057d8105f1_0_18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057d8105f1_0_18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57d8105f1_0_48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057d8105f1_0_48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057d8105f1_0_48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518ca4fbd_0_264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0518ca4fbd_0_264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20518ca4fbd_0_264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04930aef2e_0_58"/>
          <p:cNvSpPr txBox="1"/>
          <p:nvPr>
            <p:ph type="title"/>
          </p:nvPr>
        </p:nvSpPr>
        <p:spPr>
          <a:xfrm>
            <a:off x="566841" y="498828"/>
            <a:ext cx="82509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" name="Google Shape;15;g204930aef2e_0_58"/>
          <p:cNvSpPr txBox="1"/>
          <p:nvPr>
            <p:ph idx="11" type="ftr"/>
          </p:nvPr>
        </p:nvSpPr>
        <p:spPr>
          <a:xfrm rot="5400000">
            <a:off x="7420099" y="3588016"/>
            <a:ext cx="4252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204930aef2e_0_58"/>
          <p:cNvSpPr txBox="1"/>
          <p:nvPr>
            <p:ph idx="10" type="dt"/>
          </p:nvPr>
        </p:nvSpPr>
        <p:spPr>
          <a:xfrm rot="5400000">
            <a:off x="8798552" y="2007313"/>
            <a:ext cx="1091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204930aef2e_0_58"/>
          <p:cNvSpPr txBox="1"/>
          <p:nvPr>
            <p:ph idx="12" type="sldNum"/>
          </p:nvPr>
        </p:nvSpPr>
        <p:spPr>
          <a:xfrm>
            <a:off x="9082410" y="325858"/>
            <a:ext cx="7353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4930aef2e_0_31"/>
          <p:cNvSpPr txBox="1"/>
          <p:nvPr/>
        </p:nvSpPr>
        <p:spPr>
          <a:xfrm flipH="1" rot="10800000">
            <a:off x="3831802" y="137"/>
            <a:ext cx="6861600" cy="755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04930aef2e_0_31"/>
          <p:cNvSpPr/>
          <p:nvPr/>
        </p:nvSpPr>
        <p:spPr>
          <a:xfrm rot="-5400000">
            <a:off x="117052" y="3714850"/>
            <a:ext cx="7556400" cy="126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04930aef2e_0_31"/>
          <p:cNvSpPr txBox="1"/>
          <p:nvPr>
            <p:ph type="title"/>
          </p:nvPr>
        </p:nvSpPr>
        <p:spPr>
          <a:xfrm>
            <a:off x="264385" y="525657"/>
            <a:ext cx="32838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" name="Google Shape;60;g204930aef2e_0_31"/>
          <p:cNvSpPr txBox="1"/>
          <p:nvPr>
            <p:ph idx="1" type="body"/>
          </p:nvPr>
        </p:nvSpPr>
        <p:spPr>
          <a:xfrm>
            <a:off x="264382" y="2153459"/>
            <a:ext cx="3283800" cy="4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g204930aef2e_0_31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4930aef2e_0_40"/>
          <p:cNvSpPr/>
          <p:nvPr/>
        </p:nvSpPr>
        <p:spPr>
          <a:xfrm flipH="1">
            <a:off x="100" y="0"/>
            <a:ext cx="5346600" cy="755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04930aef2e_0_40"/>
          <p:cNvSpPr/>
          <p:nvPr/>
        </p:nvSpPr>
        <p:spPr>
          <a:xfrm rot="5400000">
            <a:off x="1505705" y="3715181"/>
            <a:ext cx="7555500" cy="126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04930aef2e_0_40"/>
          <p:cNvSpPr txBox="1"/>
          <p:nvPr>
            <p:ph type="title"/>
          </p:nvPr>
        </p:nvSpPr>
        <p:spPr>
          <a:xfrm>
            <a:off x="310488" y="1811702"/>
            <a:ext cx="47307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g204930aef2e_0_40"/>
          <p:cNvSpPr txBox="1"/>
          <p:nvPr>
            <p:ph idx="1" type="subTitle"/>
          </p:nvPr>
        </p:nvSpPr>
        <p:spPr>
          <a:xfrm>
            <a:off x="310488" y="4083414"/>
            <a:ext cx="4730700" cy="1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7" name="Google Shape;67;g204930aef2e_0_40"/>
          <p:cNvSpPr txBox="1"/>
          <p:nvPr>
            <p:ph idx="2" type="body"/>
          </p:nvPr>
        </p:nvSpPr>
        <p:spPr>
          <a:xfrm>
            <a:off x="5776471" y="1063948"/>
            <a:ext cx="4487100" cy="54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g204930aef2e_0_40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4930aef2e_0_47"/>
          <p:cNvSpPr txBox="1"/>
          <p:nvPr/>
        </p:nvSpPr>
        <p:spPr>
          <a:xfrm flipH="1" rot="10800000">
            <a:off x="0" y="115"/>
            <a:ext cx="10693500" cy="689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04930aef2e_0_47"/>
          <p:cNvSpPr/>
          <p:nvPr/>
        </p:nvSpPr>
        <p:spPr>
          <a:xfrm flipH="1" rot="10800000">
            <a:off x="0" y="6791374"/>
            <a:ext cx="10693500" cy="108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204930aef2e_0_47"/>
          <p:cNvSpPr txBox="1"/>
          <p:nvPr>
            <p:ph idx="1" type="body"/>
          </p:nvPr>
        </p:nvSpPr>
        <p:spPr>
          <a:xfrm>
            <a:off x="66834" y="6900274"/>
            <a:ext cx="98022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73" name="Google Shape;73;g204930aef2e_0_47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4930aef2e_0_52"/>
          <p:cNvSpPr txBox="1"/>
          <p:nvPr>
            <p:ph hasCustomPrompt="1" type="title"/>
          </p:nvPr>
        </p:nvSpPr>
        <p:spPr>
          <a:xfrm>
            <a:off x="556071" y="1848944"/>
            <a:ext cx="96153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g204930aef2e_0_52"/>
          <p:cNvSpPr txBox="1"/>
          <p:nvPr>
            <p:ph idx="1" type="body"/>
          </p:nvPr>
        </p:nvSpPr>
        <p:spPr>
          <a:xfrm>
            <a:off x="556071" y="4854943"/>
            <a:ext cx="9615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g204930aef2e_0_52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4930aef2e_0_69"/>
          <p:cNvSpPr txBox="1"/>
          <p:nvPr>
            <p:ph idx="11" type="ftr"/>
          </p:nvPr>
        </p:nvSpPr>
        <p:spPr>
          <a:xfrm rot="5400000">
            <a:off x="7420099" y="3588016"/>
            <a:ext cx="4252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g204930aef2e_0_69"/>
          <p:cNvSpPr txBox="1"/>
          <p:nvPr>
            <p:ph idx="10" type="dt"/>
          </p:nvPr>
        </p:nvSpPr>
        <p:spPr>
          <a:xfrm rot="5400000">
            <a:off x="8798552" y="2007313"/>
            <a:ext cx="1091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g204930aef2e_0_69"/>
          <p:cNvSpPr txBox="1"/>
          <p:nvPr>
            <p:ph idx="12" type="sldNum"/>
          </p:nvPr>
        </p:nvSpPr>
        <p:spPr>
          <a:xfrm>
            <a:off x="9082410" y="325858"/>
            <a:ext cx="7353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4930aef2e_0_73"/>
          <p:cNvSpPr txBox="1"/>
          <p:nvPr>
            <p:ph type="title"/>
          </p:nvPr>
        </p:nvSpPr>
        <p:spPr>
          <a:xfrm>
            <a:off x="566841" y="498828"/>
            <a:ext cx="82509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84" name="Google Shape;84;g204930aef2e_0_73"/>
          <p:cNvSpPr txBox="1"/>
          <p:nvPr>
            <p:ph idx="1" type="body"/>
          </p:nvPr>
        </p:nvSpPr>
        <p:spPr>
          <a:xfrm>
            <a:off x="534670" y="1737995"/>
            <a:ext cx="46515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0550" lvl="0" marL="4572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763"/>
              <a:buChar char="●"/>
              <a:defRPr/>
            </a:lvl1pPr>
            <a:lvl2pPr indent="-320040" lvl="1" marL="9144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85" name="Google Shape;85;g204930aef2e_0_73"/>
          <p:cNvSpPr txBox="1"/>
          <p:nvPr>
            <p:ph idx="2" type="body"/>
          </p:nvPr>
        </p:nvSpPr>
        <p:spPr>
          <a:xfrm>
            <a:off x="5507100" y="1737995"/>
            <a:ext cx="46515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0550" lvl="0" marL="4572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763"/>
              <a:buChar char="●"/>
              <a:defRPr/>
            </a:lvl1pPr>
            <a:lvl2pPr indent="-320040" lvl="1" marL="9144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86" name="Google Shape;86;g204930aef2e_0_73"/>
          <p:cNvSpPr txBox="1"/>
          <p:nvPr>
            <p:ph idx="11" type="ftr"/>
          </p:nvPr>
        </p:nvSpPr>
        <p:spPr>
          <a:xfrm rot="5400000">
            <a:off x="7420099" y="3588016"/>
            <a:ext cx="4252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204930aef2e_0_73"/>
          <p:cNvSpPr txBox="1"/>
          <p:nvPr>
            <p:ph idx="10" type="dt"/>
          </p:nvPr>
        </p:nvSpPr>
        <p:spPr>
          <a:xfrm rot="5400000">
            <a:off x="8798552" y="2007313"/>
            <a:ext cx="1091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204930aef2e_0_73"/>
          <p:cNvSpPr txBox="1"/>
          <p:nvPr>
            <p:ph idx="12" type="sldNum"/>
          </p:nvPr>
        </p:nvSpPr>
        <p:spPr>
          <a:xfrm>
            <a:off x="9082410" y="325858"/>
            <a:ext cx="7353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6"/>
              <a:buFont typeface="Arial"/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04930aef2e_0_37"/>
          <p:cNvSpPr txBox="1"/>
          <p:nvPr>
            <p:ph type="title"/>
          </p:nvPr>
        </p:nvSpPr>
        <p:spPr>
          <a:xfrm>
            <a:off x="573320" y="717306"/>
            <a:ext cx="7282200" cy="60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20" name="Google Shape;20;g204930aef2e_0_37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04930aef2e_0_13"/>
          <p:cNvSpPr/>
          <p:nvPr/>
        </p:nvSpPr>
        <p:spPr>
          <a:xfrm flipH="1" rot="10800000">
            <a:off x="0" y="2476900"/>
            <a:ext cx="10693500" cy="50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204930aef2e_0_13"/>
          <p:cNvSpPr/>
          <p:nvPr/>
        </p:nvSpPr>
        <p:spPr>
          <a:xfrm>
            <a:off x="0" y="2476963"/>
            <a:ext cx="106935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204930aef2e_0_13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5" name="Google Shape;25;g204930aef2e_0_13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g204930aef2e_0_13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04930aef2e_0_63"/>
          <p:cNvSpPr txBox="1"/>
          <p:nvPr>
            <p:ph type="title"/>
          </p:nvPr>
        </p:nvSpPr>
        <p:spPr>
          <a:xfrm>
            <a:off x="566841" y="498828"/>
            <a:ext cx="82509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9" name="Google Shape;29;g204930aef2e_0_63"/>
          <p:cNvSpPr txBox="1"/>
          <p:nvPr>
            <p:ph idx="1" type="body"/>
          </p:nvPr>
        </p:nvSpPr>
        <p:spPr>
          <a:xfrm>
            <a:off x="967949" y="2262020"/>
            <a:ext cx="78489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algn="l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30" name="Google Shape;30;g204930aef2e_0_63"/>
          <p:cNvSpPr txBox="1"/>
          <p:nvPr>
            <p:ph idx="10" type="dt"/>
          </p:nvPr>
        </p:nvSpPr>
        <p:spPr>
          <a:xfrm rot="5400000">
            <a:off x="8798552" y="2007313"/>
            <a:ext cx="1091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204930aef2e_0_63"/>
          <p:cNvSpPr txBox="1"/>
          <p:nvPr>
            <p:ph idx="11" type="ftr"/>
          </p:nvPr>
        </p:nvSpPr>
        <p:spPr>
          <a:xfrm rot="5400000">
            <a:off x="7420099" y="3588016"/>
            <a:ext cx="4252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g204930aef2e_0_63"/>
          <p:cNvSpPr txBox="1"/>
          <p:nvPr>
            <p:ph idx="12" type="sldNum"/>
          </p:nvPr>
        </p:nvSpPr>
        <p:spPr>
          <a:xfrm>
            <a:off x="9082410" y="325858"/>
            <a:ext cx="7353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04930aef2e_0_56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04930aef2e_0_26"/>
          <p:cNvSpPr/>
          <p:nvPr/>
        </p:nvSpPr>
        <p:spPr>
          <a:xfrm flipH="1" rot="10800000">
            <a:off x="0" y="964300"/>
            <a:ext cx="10693500" cy="659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204930aef2e_0_26"/>
          <p:cNvSpPr/>
          <p:nvPr/>
        </p:nvSpPr>
        <p:spPr>
          <a:xfrm>
            <a:off x="0" y="964267"/>
            <a:ext cx="106935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204930aef2e_0_26"/>
          <p:cNvSpPr txBox="1"/>
          <p:nvPr>
            <p:ph type="title"/>
          </p:nvPr>
        </p:nvSpPr>
        <p:spPr>
          <a:xfrm>
            <a:off x="114898" y="24020"/>
            <a:ext cx="103221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39" name="Google Shape;39;g204930aef2e_0_26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04930aef2e_0_4"/>
          <p:cNvSpPr/>
          <p:nvPr/>
        </p:nvSpPr>
        <p:spPr>
          <a:xfrm flipH="1">
            <a:off x="9643700" y="6237840"/>
            <a:ext cx="1049700" cy="1318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204930aef2e_0_4"/>
          <p:cNvSpPr/>
          <p:nvPr/>
        </p:nvSpPr>
        <p:spPr>
          <a:xfrm flipH="1">
            <a:off x="9643700" y="6237767"/>
            <a:ext cx="1049700" cy="1318800"/>
          </a:xfrm>
          <a:prstGeom prst="round1Rect">
            <a:avLst>
              <a:gd fmla="val 16667" name="adj"/>
            </a:avLst>
          </a:prstGeom>
          <a:solidFill>
            <a:schemeClr val="lt1">
              <a:alpha val="66274"/>
            </a:schemeClr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204930aef2e_0_4"/>
          <p:cNvSpPr txBox="1"/>
          <p:nvPr>
            <p:ph type="ctrTitle"/>
          </p:nvPr>
        </p:nvSpPr>
        <p:spPr>
          <a:xfrm>
            <a:off x="456697" y="2672762"/>
            <a:ext cx="96153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44" name="Google Shape;44;g204930aef2e_0_4"/>
          <p:cNvSpPr txBox="1"/>
          <p:nvPr>
            <p:ph idx="1" type="subTitle"/>
          </p:nvPr>
        </p:nvSpPr>
        <p:spPr>
          <a:xfrm>
            <a:off x="456697" y="4097611"/>
            <a:ext cx="96153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204930aef2e_0_4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04930aef2e_0_10"/>
          <p:cNvSpPr txBox="1"/>
          <p:nvPr>
            <p:ph type="title"/>
          </p:nvPr>
        </p:nvSpPr>
        <p:spPr>
          <a:xfrm>
            <a:off x="539055" y="3034280"/>
            <a:ext cx="96153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48" name="Google Shape;48;g204930aef2e_0_10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04930aef2e_0_19"/>
          <p:cNvSpPr/>
          <p:nvPr/>
        </p:nvSpPr>
        <p:spPr>
          <a:xfrm flipH="1" rot="10800000">
            <a:off x="0" y="2476900"/>
            <a:ext cx="10693500" cy="50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04930aef2e_0_19"/>
          <p:cNvSpPr/>
          <p:nvPr/>
        </p:nvSpPr>
        <p:spPr>
          <a:xfrm>
            <a:off x="0" y="2476963"/>
            <a:ext cx="106935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204930aef2e_0_19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3" name="Google Shape;53;g204930aef2e_0_19"/>
          <p:cNvSpPr txBox="1"/>
          <p:nvPr>
            <p:ph idx="1" type="body"/>
          </p:nvPr>
        </p:nvSpPr>
        <p:spPr>
          <a:xfrm>
            <a:off x="551861" y="2819382"/>
            <a:ext cx="46776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4" name="Google Shape;54;g204930aef2e_0_19"/>
          <p:cNvSpPr txBox="1"/>
          <p:nvPr>
            <p:ph idx="2" type="body"/>
          </p:nvPr>
        </p:nvSpPr>
        <p:spPr>
          <a:xfrm>
            <a:off x="5489665" y="2819382"/>
            <a:ext cx="46776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5" name="Google Shape;55;g204930aef2e_0_19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04930aef2e_0_0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b="0" i="0" sz="4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g204930aef2e_0_0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Roboto"/>
              <a:buChar char="●"/>
              <a:defRPr b="0" i="0" sz="2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204930aef2e_0_0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cssref/index.php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tml5book.ru/osnovy-html/" TargetMode="External"/><Relationship Id="rId4" Type="http://schemas.openxmlformats.org/officeDocument/2006/relationships/hyperlink" Target="https://www.w3schools.com/html/" TargetMode="External"/><Relationship Id="rId9" Type="http://schemas.openxmlformats.org/officeDocument/2006/relationships/hyperlink" Target="https://html.spec.whatwg.org/multipage/" TargetMode="External"/><Relationship Id="rId5" Type="http://schemas.openxmlformats.org/officeDocument/2006/relationships/hyperlink" Target="http://htmlbook.ru/" TargetMode="External"/><Relationship Id="rId6" Type="http://schemas.openxmlformats.org/officeDocument/2006/relationships/hyperlink" Target="https://learn.javascript.ru/css-units" TargetMode="External"/><Relationship Id="rId7" Type="http://schemas.openxmlformats.org/officeDocument/2006/relationships/hyperlink" Target="https://colorscheme.ru/" TargetMode="External"/><Relationship Id="rId8" Type="http://schemas.openxmlformats.org/officeDocument/2006/relationships/hyperlink" Target="https://www.w3schools.com/cssref/index.ph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915450" y="180050"/>
            <a:ext cx="8801700" cy="68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1875863" y="2969385"/>
            <a:ext cx="668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0" i="0" lang="en-US" sz="6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         CSS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051475" y="3796500"/>
            <a:ext cx="417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Контейнеры   стили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518ca4fbd_0_257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Упражнение</a:t>
            </a:r>
            <a:endParaRPr/>
          </a:p>
        </p:txBody>
      </p:sp>
      <p:sp>
        <p:nvSpPr>
          <p:cNvPr id="171" name="Google Shape;171;g20518ca4fbd_0_257"/>
          <p:cNvSpPr txBox="1"/>
          <p:nvPr>
            <p:ph idx="1" type="body"/>
          </p:nvPr>
        </p:nvSpPr>
        <p:spPr>
          <a:xfrm>
            <a:off x="436375" y="2560550"/>
            <a:ext cx="10257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196"/>
              <a:buNone/>
            </a:pPr>
            <a:r>
              <a:rPr b="1" i="1" lang="en-US" sz="25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Создайте страницу по данному по образцу, используя только div и span(цвета произвольные) :</a:t>
            </a:r>
            <a:endParaRPr b="1" i="1" sz="25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20518ca4fbd_0_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0518ca4fbd_0_257"/>
          <p:cNvSpPr txBox="1"/>
          <p:nvPr/>
        </p:nvSpPr>
        <p:spPr>
          <a:xfrm>
            <a:off x="457200" y="4800600"/>
            <a:ext cx="10160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Тег span- строчный контейнер.Свойства CSS применяются только к содержимому контейнера (распространяется на содержимое)                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 блочный контейнер. Свойства CSS применяются ко всему блоку (распространяется на всю ширину страницу)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g20518ca4fbd_0_257"/>
          <p:cNvPicPr preferRelativeResize="0"/>
          <p:nvPr/>
        </p:nvPicPr>
        <p:blipFill rotWithShape="1">
          <a:blip r:embed="rId4">
            <a:alphaModFix/>
          </a:blip>
          <a:srcRect b="0" l="1068" r="0" t="0"/>
          <a:stretch/>
        </p:blipFill>
        <p:spPr>
          <a:xfrm>
            <a:off x="-662474" y="3315100"/>
            <a:ext cx="19462999" cy="18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89254edee_0_94"/>
          <p:cNvSpPr txBox="1"/>
          <p:nvPr>
            <p:ph type="title"/>
          </p:nvPr>
        </p:nvSpPr>
        <p:spPr>
          <a:xfrm>
            <a:off x="573320" y="717306"/>
            <a:ext cx="7282200" cy="60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</a:pPr>
            <a:r>
              <a:rPr lang="en-US" sz="8900">
                <a:latin typeface="Century Gothic"/>
                <a:ea typeface="Century Gothic"/>
                <a:cs typeface="Century Gothic"/>
                <a:sym typeface="Century Gothic"/>
              </a:rPr>
              <a:t>Список это…</a:t>
            </a:r>
            <a:endParaRPr sz="8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g2089254edee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1075" y="79400"/>
            <a:ext cx="2121850" cy="2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89254edee_0_100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Списки</a:t>
            </a:r>
            <a:endParaRPr/>
          </a:p>
        </p:txBody>
      </p:sp>
      <p:sp>
        <p:nvSpPr>
          <p:cNvPr id="188" name="Google Shape;188;g2089254edee_0_100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HTML-списки используются для группировки связанных между собой фрагментов информации. Существует три вида списков: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/>
              <a:t>маркированный список — &lt;ul&gt; — каждый элемент списка &lt;li&gt; отмечается маркером,</a:t>
            </a:r>
            <a:endParaRPr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/>
              <a:t>нумерованный список — &lt;ol&gt; — каждый элемент списка &lt;li&gt; отмечается цифрой,</a:t>
            </a:r>
            <a:endParaRPr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/>
              <a:t>список определений — &lt;dl&gt; — состоит из пар термин &lt;dt&gt; — &lt;dd&gt; определение.</a:t>
            </a:r>
            <a:endParaRPr/>
          </a:p>
        </p:txBody>
      </p:sp>
      <p:pic>
        <p:nvPicPr>
          <p:cNvPr id="189" name="Google Shape;189;g2089254edee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89254edee_0_107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Списки пример</a:t>
            </a:r>
            <a:endParaRPr/>
          </a:p>
        </p:txBody>
      </p:sp>
      <p:pic>
        <p:nvPicPr>
          <p:cNvPr id="196" name="Google Shape;196;g2089254edee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089254edee_0_107"/>
          <p:cNvSpPr txBox="1"/>
          <p:nvPr/>
        </p:nvSpPr>
        <p:spPr>
          <a:xfrm>
            <a:off x="551850" y="2931450"/>
            <a:ext cx="5846700" cy="212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100" u="none" cap="none" strike="noStrike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1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Microsoft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100" u="none" cap="none" strike="noStrike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1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Google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100" u="none" cap="none" strike="noStrike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1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100" u="none" cap="none" strike="noStrike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1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IBM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100" u="none" cap="none" strike="noStrike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100" u="none" cap="none" strike="noStrike">
              <a:solidFill>
                <a:srgbClr val="999999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8" name="Google Shape;198;g2089254edee_0_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6000" y="3042216"/>
            <a:ext cx="2742500" cy="19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089254edee_0_107"/>
          <p:cNvSpPr txBox="1"/>
          <p:nvPr/>
        </p:nvSpPr>
        <p:spPr>
          <a:xfrm>
            <a:off x="551850" y="5171075"/>
            <a:ext cx="5846700" cy="212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100" u="none" cap="none" strike="noStrike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1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Microsoft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100" u="none" cap="none" strike="noStrike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1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Google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100" u="none" cap="none" strike="noStrike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1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100" u="none" cap="none" strike="noStrike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1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IBM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100" u="none" cap="none" strike="noStrike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21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b="0" i="0" lang="en-US" sz="21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100" u="none" cap="none" strike="noStrike">
              <a:solidFill>
                <a:srgbClr val="999999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0" name="Google Shape;200;g2089254edee_0_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5888" y="5055450"/>
            <a:ext cx="2322725" cy="20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89254edee_0_117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Списки пример</a:t>
            </a:r>
            <a:endParaRPr/>
          </a:p>
        </p:txBody>
      </p:sp>
      <p:pic>
        <p:nvPicPr>
          <p:cNvPr id="207" name="Google Shape;207;g2089254edee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089254edee_0_117"/>
          <p:cNvSpPr txBox="1"/>
          <p:nvPr/>
        </p:nvSpPr>
        <p:spPr>
          <a:xfrm>
            <a:off x="551850" y="3596600"/>
            <a:ext cx="6231000" cy="281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9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dl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900" u="none" cap="none" strike="noStrike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9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9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Режиссер: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9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900" u="none" cap="none" strike="noStrike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9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9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Петр Точилин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9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900" u="none" cap="none" strike="noStrike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9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9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В ролях: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9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900" u="none" cap="none" strike="noStrike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9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9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Андрей Гайдулян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9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900" u="none" cap="none" strike="noStrike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9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9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Алексей Гаврилов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9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900" u="none" cap="none" strike="noStrike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9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9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Виталий Гогунский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9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900" u="none" cap="none" strike="noStrike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9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900" u="none" cap="none" strike="noStrike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Мария Кожевникова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9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900" u="none" cap="none" strike="noStrike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900" u="none" cap="none" strike="noStrike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dl</a:t>
            </a:r>
            <a:r>
              <a:rPr b="0" i="0" lang="en-US" sz="1900" u="none" cap="none" strike="noStrike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900" u="none" cap="none" strike="noStrike">
              <a:solidFill>
                <a:srgbClr val="999999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9" name="Google Shape;209;g2089254edee_0_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2850" y="3742487"/>
            <a:ext cx="3605750" cy="234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89254edee_0_125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Списки пример</a:t>
            </a:r>
            <a:endParaRPr/>
          </a:p>
        </p:txBody>
      </p:sp>
      <p:pic>
        <p:nvPicPr>
          <p:cNvPr id="216" name="Google Shape;216;g2089254edee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089254edee_0_125"/>
          <p:cNvSpPr txBox="1"/>
          <p:nvPr/>
        </p:nvSpPr>
        <p:spPr>
          <a:xfrm>
            <a:off x="3574725" y="3410025"/>
            <a:ext cx="3000000" cy="1647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ul{</a:t>
            </a:r>
            <a:endParaRPr b="0" i="0" sz="1900" u="none" cap="none" strike="noStrike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list-style-image: url(</a:t>
            </a:r>
            <a:r>
              <a:rPr b="0" i="0" lang="en-US" sz="1900" u="none" cap="none" strike="noStrike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"маркер.gif"</a:t>
            </a:r>
            <a:r>
              <a:rPr b="0" i="0" lang="en-US" sz="19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900" u="none" cap="none" strike="noStrike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900" u="none" cap="none" strike="noStrike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g2089254edee_0_125"/>
          <p:cNvSpPr txBox="1"/>
          <p:nvPr/>
        </p:nvSpPr>
        <p:spPr>
          <a:xfrm>
            <a:off x="429000" y="3410025"/>
            <a:ext cx="3000000" cy="1939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0" i="0" sz="1900" u="none" cap="none" strike="noStrike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&lt;li&gt;</a:t>
            </a:r>
            <a:r>
              <a:rPr b="0" i="0" lang="en-US" sz="19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Элемент1</a:t>
            </a:r>
            <a:r>
              <a:rPr b="0" i="0" lang="en-US" sz="1900" u="none" cap="none" strike="noStrike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0" i="0" sz="1900" u="none" cap="none" strike="noStrike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&lt;li&gt;</a:t>
            </a:r>
            <a:r>
              <a:rPr b="0" i="0" lang="en-US" sz="1900" u="none" cap="none" strike="noStrike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Элемент2</a:t>
            </a:r>
            <a:r>
              <a:rPr b="0" i="0" lang="en-US" sz="1900" u="none" cap="none" strike="noStrike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0" i="0" sz="1900" u="none" cap="none" strike="noStrike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0" i="0" sz="1900" u="none" cap="none" strike="noStrike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9" name="Google Shape;219;g2089254edee_0_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9375" y="3237950"/>
            <a:ext cx="3813874" cy="266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89254edee_0_134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ЭФфект при наведении</a:t>
            </a:r>
            <a:endParaRPr/>
          </a:p>
        </p:txBody>
      </p:sp>
      <p:pic>
        <p:nvPicPr>
          <p:cNvPr id="226" name="Google Shape;226;g2089254edee_0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089254edee_0_134"/>
          <p:cNvSpPr txBox="1"/>
          <p:nvPr/>
        </p:nvSpPr>
        <p:spPr>
          <a:xfrm>
            <a:off x="800475" y="3124775"/>
            <a:ext cx="6327000" cy="3370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li{</a:t>
            </a:r>
            <a:endParaRPr b="0" i="0" sz="23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300" u="none" cap="none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margin-right: </a:t>
            </a:r>
            <a:r>
              <a:rPr b="0" i="0" lang="en-US" sz="2300" u="none" cap="none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300" u="none" cap="none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b="0" i="0" sz="2300" u="none" cap="none" strike="noStrike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background: #AFEEEE;</a:t>
            </a:r>
            <a:endParaRPr b="0" i="0" sz="2300" u="none" cap="none" strike="noStrike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b="0" i="0" lang="en-US" sz="2300" u="none" cap="none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300" u="none" cap="none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b="0" i="0" lang="en-US" sz="2300" u="none" cap="none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48</a:t>
            </a:r>
            <a:r>
              <a:rPr b="0" i="0" lang="en-US" sz="2300" u="none" cap="none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D1CC;</a:t>
            </a:r>
            <a:endParaRPr b="0" i="0" sz="2300" u="none" cap="none" strike="noStrike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float: left;</a:t>
            </a:r>
            <a:endParaRPr b="0" i="0" sz="23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300" u="none" cap="none" strike="noStrike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li:hover{</a:t>
            </a:r>
            <a:r>
              <a:rPr b="0" i="0" lang="en-US" sz="23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/*hover- при наведении*/</a:t>
            </a:r>
            <a:endParaRPr b="0" i="0" sz="23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300" u="none" cap="none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background:#E0FFFF ;</a:t>
            </a:r>
            <a:endParaRPr b="0" i="0" sz="2300" u="none" cap="none" strike="noStrike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300" u="none" cap="none" strike="noStrike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89254edee_0_141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CSS свойства</a:t>
            </a:r>
            <a:endParaRPr/>
          </a:p>
        </p:txBody>
      </p:sp>
      <p:sp>
        <p:nvSpPr>
          <p:cNvPr id="234" name="Google Shape;234;g2089254edee_0_141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https://www.w3schools.com/cssref/index.php</a:t>
            </a:r>
            <a:r>
              <a:rPr lang="en-US"/>
              <a:t> </a:t>
            </a:r>
            <a:endParaRPr/>
          </a:p>
        </p:txBody>
      </p:sp>
      <p:pic>
        <p:nvPicPr>
          <p:cNvPr id="235" name="Google Shape;235;g2089254edee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73f854a88_0_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17375" lIns="117375" spcFirstLastPara="1" rIns="117375" wrap="square" tIns="1173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2439"/>
              <a:buNone/>
            </a:pPr>
            <a:r>
              <a:rPr lang="en-US"/>
              <a:t>полезные ссылки</a:t>
            </a:r>
            <a:endParaRPr/>
          </a:p>
        </p:txBody>
      </p:sp>
      <p:sp>
        <p:nvSpPr>
          <p:cNvPr id="242" name="Google Shape;242;g2073f854a88_0_75"/>
          <p:cNvSpPr txBox="1"/>
          <p:nvPr>
            <p:ph idx="1" type="body"/>
          </p:nvPr>
        </p:nvSpPr>
        <p:spPr>
          <a:xfrm>
            <a:off x="471900" y="3262428"/>
            <a:ext cx="9964500" cy="4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375" lIns="117375" spcFirstLastPara="1" rIns="117375" wrap="square" tIns="11737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https://html5book.ru/osnovy-html/</a:t>
            </a:r>
            <a:r>
              <a:rPr lang="en-US"/>
              <a:t> интерактивный учебник</a:t>
            </a:r>
            <a:br>
              <a:rPr lang="en-US"/>
            </a:br>
            <a:r>
              <a:rPr lang="en-US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https://www.w3schools.com/html/</a:t>
            </a:r>
            <a:r>
              <a:rPr lang="en-US"/>
              <a:t> интерактивный учебник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3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http://htmlbook.ru/</a:t>
            </a:r>
            <a:r>
              <a:rPr lang="en-US"/>
              <a:t> интерактивный учебник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3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https://learn.javascript.ru/css-units</a:t>
            </a:r>
            <a:r>
              <a:rPr lang="en-US"/>
              <a:t> про единицы задания размеров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300"/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https://colorscheme.ru/</a:t>
            </a:r>
            <a:r>
              <a:rPr lang="en-US"/>
              <a:t> цвета css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https://www.w3schools.com/cssref/index.php</a:t>
            </a:r>
            <a:r>
              <a:rPr lang="en-US"/>
              <a:t>  свойства стилей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300"/>
              <a:buNone/>
            </a:pPr>
            <a:r>
              <a:rPr lang="en-US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r>
              <a:rPr lang="en-US"/>
              <a:t> Документация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54dec7239_0_6"/>
          <p:cNvSpPr txBox="1"/>
          <p:nvPr>
            <p:ph type="title"/>
          </p:nvPr>
        </p:nvSpPr>
        <p:spPr>
          <a:xfrm>
            <a:off x="573320" y="717306"/>
            <a:ext cx="7282200" cy="60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 fontScale="90000"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393"/>
              <a:buNone/>
            </a:pPr>
            <a:r>
              <a:rPr lang="en-US" sz="8900">
                <a:latin typeface="Century Gothic"/>
                <a:ea typeface="Century Gothic"/>
                <a:cs typeface="Century Gothic"/>
                <a:sym typeface="Century Gothic"/>
              </a:rPr>
              <a:t>Что проходили</a:t>
            </a:r>
            <a:endParaRPr sz="8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393"/>
              <a:buNone/>
            </a:pPr>
            <a:r>
              <a:rPr lang="en-US" sz="8900">
                <a:latin typeface="Century Gothic"/>
                <a:ea typeface="Century Gothic"/>
                <a:cs typeface="Century Gothic"/>
                <a:sym typeface="Century Gothic"/>
              </a:rPr>
              <a:t>на прошлом занятии</a:t>
            </a:r>
            <a:endParaRPr sz="8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" name="Google Shape;102;g2054dec7239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1075" y="79400"/>
            <a:ext cx="2121850" cy="2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54dec7239_0_0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Что проходили на прошлом занятии</a:t>
            </a:r>
            <a:endParaRPr/>
          </a:p>
        </p:txBody>
      </p:sp>
      <p:sp>
        <p:nvSpPr>
          <p:cNvPr id="109" name="Google Shape;109;g2054dec7239_0_0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 lnSpcReduction="10000"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Теги для разметки, ссылок и изображения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Что такое стили 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Как связать стили с html-файлом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518ca4fbd_0_281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CSS</a:t>
            </a:r>
            <a:endParaRPr/>
          </a:p>
        </p:txBody>
      </p:sp>
      <p:sp>
        <p:nvSpPr>
          <p:cNvPr id="116" name="Google Shape;116;g20518ca4fbd_0_281"/>
          <p:cNvSpPr txBox="1"/>
          <p:nvPr>
            <p:ph idx="1" type="body"/>
          </p:nvPr>
        </p:nvSpPr>
        <p:spPr>
          <a:xfrm>
            <a:off x="368700" y="2819375"/>
            <a:ext cx="100755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CSS (Cascading Style Sheets - каскадные таблицы стилей )  - формальный язык описания внешнего вида документа, написанного с использованием языка разметки.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pic>
        <p:nvPicPr>
          <p:cNvPr id="117" name="Google Shape;117;g20518ca4fbd_0_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0518ca4fbd_0_281"/>
          <p:cNvSpPr txBox="1"/>
          <p:nvPr/>
        </p:nvSpPr>
        <p:spPr>
          <a:xfrm>
            <a:off x="551850" y="4572000"/>
            <a:ext cx="4343400" cy="210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0" i="0" lang="en-US" sz="2500" u="none" cap="none" strike="noStrike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5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b="0" i="0" lang="en-US" sz="25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2500" u="none" cap="none" strike="noStrike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Arial</a:t>
            </a:r>
            <a:r>
              <a:rPr b="0" i="0" lang="en-US" sz="25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5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0" i="0" lang="en-US" sz="25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2500" u="none" cap="none" strike="noStrike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grey</a:t>
            </a:r>
            <a:r>
              <a:rPr b="0" i="0" lang="en-US" sz="25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500" u="none" cap="none" strike="noStrike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line-height</a:t>
            </a:r>
            <a:r>
              <a:rPr b="0" i="0" lang="en-US" sz="25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2500" u="none" cap="none" strike="noStrike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1.3em</a:t>
            </a:r>
            <a:r>
              <a:rPr b="0" i="0" lang="en-US" sz="25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500" u="none" cap="none" strike="noStrike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5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9" name="Google Shape;119;g20518ca4fbd_0_2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2850" y="4426325"/>
            <a:ext cx="5862700" cy="220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518691" y="1621403"/>
            <a:ext cx="8250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6100"/>
              <a:t> План</a:t>
            </a:r>
            <a:endParaRPr sz="5800"/>
          </a:p>
        </p:txBody>
      </p:sp>
      <p:sp>
        <p:nvSpPr>
          <p:cNvPr id="125" name="Google Shape;125;p3"/>
          <p:cNvSpPr txBox="1"/>
          <p:nvPr/>
        </p:nvSpPr>
        <p:spPr>
          <a:xfrm>
            <a:off x="518700" y="3325200"/>
            <a:ext cx="97704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отступы</a:t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контейнеры</a:t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 class</a:t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Свойства для форматирования текста</a:t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списки</a:t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8600" y="141702"/>
            <a:ext cx="1914949" cy="1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57d8105f1_0_29"/>
          <p:cNvSpPr txBox="1"/>
          <p:nvPr>
            <p:ph type="title"/>
          </p:nvPr>
        </p:nvSpPr>
        <p:spPr>
          <a:xfrm>
            <a:off x="573320" y="717306"/>
            <a:ext cx="7282200" cy="60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</a:pPr>
            <a:r>
              <a:rPr lang="en-US" sz="8900">
                <a:latin typeface="Century Gothic"/>
                <a:ea typeface="Century Gothic"/>
                <a:cs typeface="Century Gothic"/>
                <a:sym typeface="Century Gothic"/>
              </a:rPr>
              <a:t>Зачем нужен id</a:t>
            </a:r>
            <a:endParaRPr sz="8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g2057d8105f1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1075" y="79400"/>
            <a:ext cx="2121850" cy="2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57d8105f1_0_18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Class и id </a:t>
            </a:r>
            <a:endParaRPr/>
          </a:p>
        </p:txBody>
      </p:sp>
      <p:sp>
        <p:nvSpPr>
          <p:cNvPr id="140" name="Google Shape;140;g2057d8105f1_0_18"/>
          <p:cNvSpPr txBox="1"/>
          <p:nvPr>
            <p:ph idx="1" type="body"/>
          </p:nvPr>
        </p:nvSpPr>
        <p:spPr>
          <a:xfrm>
            <a:off x="284750" y="2819375"/>
            <a:ext cx="10289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Классы (class) и идентификаторы (id) выполняют одни и те же задачи.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pic>
        <p:nvPicPr>
          <p:cNvPr id="141" name="Google Shape;141;g2057d8105f1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057d8105f1_0_18"/>
          <p:cNvSpPr txBox="1"/>
          <p:nvPr/>
        </p:nvSpPr>
        <p:spPr>
          <a:xfrm>
            <a:off x="2812900" y="2819375"/>
            <a:ext cx="75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0000"/>
              </a:solidFill>
              <a:highlight>
                <a:srgbClr val="E8E8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057d8105f1_0_18"/>
          <p:cNvSpPr txBox="1"/>
          <p:nvPr/>
        </p:nvSpPr>
        <p:spPr>
          <a:xfrm>
            <a:off x="360950" y="3420075"/>
            <a:ext cx="9971400" cy="46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169E1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class = </a:t>
            </a:r>
            <a:r>
              <a:rPr b="1" i="0" lang="en-US" sz="1800" u="none" cap="none" strike="noStrike">
                <a:solidFill>
                  <a:srgbClr val="6A5ACD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1800" u="none" cap="none" strike="noStrike">
                <a:solidFill>
                  <a:srgbClr val="4169E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Съешь же ещё этих мягких французских булок да выпей чаю. </a:t>
            </a:r>
            <a:r>
              <a:rPr b="1" i="0" lang="en-US" sz="1800" u="none" cap="none" strike="noStrike">
                <a:solidFill>
                  <a:srgbClr val="4169E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b="1" i="0" sz="1800" u="none" cap="none" strike="noStrike">
              <a:solidFill>
                <a:srgbClr val="4169E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057d8105f1_0_18"/>
          <p:cNvSpPr txBox="1"/>
          <p:nvPr/>
        </p:nvSpPr>
        <p:spPr>
          <a:xfrm>
            <a:off x="360950" y="4029675"/>
            <a:ext cx="9971400" cy="477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4169E1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id= </a:t>
            </a:r>
            <a:r>
              <a:rPr b="1" i="0" lang="en-US" sz="1900" u="none" cap="none" strike="noStrike">
                <a:solidFill>
                  <a:srgbClr val="6A5ACD"/>
                </a:solidFill>
                <a:latin typeface="Arial"/>
                <a:ea typeface="Arial"/>
                <a:cs typeface="Arial"/>
                <a:sym typeface="Arial"/>
              </a:rPr>
              <a:t>"text_cat"</a:t>
            </a:r>
            <a:r>
              <a:rPr b="1" i="0" lang="en-US" sz="1900" u="none" cap="none" strike="noStrike">
                <a:solidFill>
                  <a:srgbClr val="4169E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Коты</a:t>
            </a:r>
            <a:r>
              <a:rPr b="1" i="0" lang="en-US" sz="1900" u="none" cap="none" strike="noStrike">
                <a:solidFill>
                  <a:srgbClr val="4169E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b="1" i="0" sz="1900" u="none" cap="none" strike="noStrike">
              <a:solidFill>
                <a:srgbClr val="4169E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057d8105f1_0_18"/>
          <p:cNvSpPr txBox="1"/>
          <p:nvPr/>
        </p:nvSpPr>
        <p:spPr>
          <a:xfrm>
            <a:off x="441600" y="4793775"/>
            <a:ext cx="4738200" cy="250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.text</a:t>
            </a:r>
            <a:r>
              <a:rPr b="0" i="0" lang="en-US" sz="16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0" i="0" lang="en-US" sz="165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/* Обращаемся к классу */</a:t>
            </a:r>
            <a:endParaRPr b="0" i="0" sz="165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0" i="0" lang="en-US" sz="16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6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#00ffff</a:t>
            </a:r>
            <a:r>
              <a:rPr b="0" i="0" lang="en-US" sz="16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5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5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#text_cat</a:t>
            </a:r>
            <a:r>
              <a:rPr b="0" i="0" lang="en-US" sz="16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0" i="0" lang="en-US" sz="165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/* Обращаемся к id */</a:t>
            </a:r>
            <a:endParaRPr b="0" i="0" sz="1650" u="none" cap="none" strike="noStrik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0" i="0" lang="en-US" sz="16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6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#0037ff</a:t>
            </a:r>
            <a:r>
              <a:rPr b="0" i="0" lang="en-US" sz="16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5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2250" u="none" cap="none" strike="noStrike">
              <a:solidFill>
                <a:srgbClr val="D7BA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g2057d8105f1_0_18"/>
          <p:cNvSpPr txBox="1"/>
          <p:nvPr/>
        </p:nvSpPr>
        <p:spPr>
          <a:xfrm>
            <a:off x="551850" y="4495800"/>
            <a:ext cx="51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57d8105f1_0_48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Пример использования</a:t>
            </a:r>
            <a:endParaRPr/>
          </a:p>
        </p:txBody>
      </p:sp>
      <p:sp>
        <p:nvSpPr>
          <p:cNvPr id="153" name="Google Shape;153;g2057d8105f1_0_48"/>
          <p:cNvSpPr txBox="1"/>
          <p:nvPr/>
        </p:nvSpPr>
        <p:spPr>
          <a:xfrm>
            <a:off x="136475" y="2514600"/>
            <a:ext cx="6075900" cy="5077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0" i="0" lang="en-US" sz="12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b="0" i="0" lang="en-US" sz="12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25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2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en-US" sz="12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en-US" sz="12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2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25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2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25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2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0" i="0" lang="en-US" sz="12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b="0" i="0" lang="en-US" sz="12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2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25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2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2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2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25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2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0" i="0" lang="en-US" sz="12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b="0" i="0" lang="en-US" sz="12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2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b="0" i="0" lang="en-US" sz="12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0" i="0" lang="en-US" sz="12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2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"style_for_lessons_3.css"</a:t>
            </a: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25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2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25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2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25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1" lang="en-US" sz="125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125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1" lang="en-US" sz="1250" u="none" cap="none" strike="noStrike">
                <a:solidFill>
                  <a:srgbClr val="569CD6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i="1" lang="en-US" sz="125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250" u="none" cap="none" strike="noStrike">
                <a:solidFill>
                  <a:srgbClr val="9CDCFE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1" lang="en-US" sz="125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250" u="none" cap="none" strike="noStrike">
                <a:solidFill>
                  <a:srgbClr val="CE9178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i="1" lang="en-US" sz="125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1" sz="1250" u="none" cap="none" strike="noStrike">
              <a:solidFill>
                <a:srgbClr val="808080"/>
              </a:solidFill>
              <a:highlight>
                <a:srgbClr val="3030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1" lang="en-US" sz="125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1" lang="en-US" sz="125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1" lang="en-US" sz="1250" u="none" cap="none" strike="noStrike">
                <a:solidFill>
                  <a:srgbClr val="569CD6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i="1" lang="en-US" sz="125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250" u="none" cap="none" strike="noStrike">
                <a:solidFill>
                  <a:srgbClr val="9CDCFE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i="1" lang="en-US" sz="125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-US" sz="1250" u="none" cap="none" strike="noStrike">
                <a:solidFill>
                  <a:srgbClr val="CE9178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"text_cat"</a:t>
            </a:r>
            <a:r>
              <a:rPr b="1" i="1" lang="en-US" sz="125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1" lang="en-US" sz="125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Кот</a:t>
            </a:r>
            <a:r>
              <a:rPr b="1" i="1" lang="en-US" sz="125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1" lang="en-US" sz="1250" u="none" cap="none" strike="noStrike">
                <a:solidFill>
                  <a:srgbClr val="569CD6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i="1" lang="en-US" sz="125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1" sz="1250" u="none" cap="none" strike="noStrike">
              <a:solidFill>
                <a:srgbClr val="808080"/>
              </a:solidFill>
              <a:highlight>
                <a:srgbClr val="3030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1" lang="en-US" sz="125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       самые прекрасные животные на свете</a:t>
            </a:r>
            <a:endParaRPr b="1" i="1" sz="1250" u="none" cap="none" strike="noStrike">
              <a:solidFill>
                <a:srgbClr val="D4D4D4"/>
              </a:solidFill>
              <a:highlight>
                <a:srgbClr val="3030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1" lang="en-US" sz="125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125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1" lang="en-US" sz="1250" u="none" cap="none" strike="noStrike">
                <a:solidFill>
                  <a:srgbClr val="569CD6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i="1" lang="en-US" sz="125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1" sz="1250" u="none" cap="none" strike="noStrike">
              <a:solidFill>
                <a:srgbClr val="808080"/>
              </a:solidFill>
              <a:highlight>
                <a:srgbClr val="3030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1" lang="en-US" sz="125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125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1" lang="en-US" sz="1250" u="none" cap="none" strike="noStrike">
                <a:solidFill>
                  <a:srgbClr val="569CD6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i="1" lang="en-US" sz="125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250" u="none" cap="none" strike="noStrike">
                <a:solidFill>
                  <a:srgbClr val="9CDCFE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1" lang="en-US" sz="125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250" u="none" cap="none" strike="noStrike">
                <a:solidFill>
                  <a:srgbClr val="CE9178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i="1" lang="en-US" sz="125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1" sz="1250" u="none" cap="none" strike="noStrike">
              <a:solidFill>
                <a:srgbClr val="808080"/>
              </a:solidFill>
              <a:highlight>
                <a:srgbClr val="3030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1" lang="en-US" sz="125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1" lang="en-US" sz="125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1" lang="en-US" sz="1250" u="none" cap="none" strike="noStrike">
                <a:solidFill>
                  <a:srgbClr val="569CD6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i="1" lang="en-US" sz="125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250" u="none" cap="none" strike="noStrike">
                <a:solidFill>
                  <a:srgbClr val="9CDCFE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i="1" lang="en-US" sz="125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-US" sz="1250" u="none" cap="none" strike="noStrike">
                <a:solidFill>
                  <a:srgbClr val="CE9178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"text_dog"</a:t>
            </a:r>
            <a:r>
              <a:rPr b="1" i="1" lang="en-US" sz="125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1" lang="en-US" sz="125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Собаки</a:t>
            </a:r>
            <a:r>
              <a:rPr b="1" i="1" lang="en-US" sz="125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1" lang="en-US" sz="1250" u="none" cap="none" strike="noStrike">
                <a:solidFill>
                  <a:srgbClr val="569CD6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i="1" lang="en-US" sz="125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1" lang="en-US" sz="125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же с этим заявлением не согласны</a:t>
            </a:r>
            <a:endParaRPr b="1" i="1" sz="1250" u="none" cap="none" strike="noStrike">
              <a:solidFill>
                <a:srgbClr val="D4D4D4"/>
              </a:solidFill>
              <a:highlight>
                <a:srgbClr val="3030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1" lang="en-US" sz="1250" u="none" cap="none" strike="noStrike">
                <a:solidFill>
                  <a:srgbClr val="D4D4D4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125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1" lang="en-US" sz="1250" u="none" cap="none" strike="noStrike">
                <a:solidFill>
                  <a:srgbClr val="569CD6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i="1" lang="en-US" sz="1250" u="none" cap="none" strike="noStrike">
                <a:solidFill>
                  <a:srgbClr val="808080"/>
                </a:solidFill>
                <a:highlight>
                  <a:srgbClr val="3030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1" sz="1250" u="none" cap="none" strike="noStrike">
              <a:solidFill>
                <a:srgbClr val="808080"/>
              </a:solidFill>
              <a:highlight>
                <a:srgbClr val="3030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0" i="0" sz="125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2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25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2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en-US" sz="12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25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g2057d8105f1_0_48"/>
          <p:cNvSpPr txBox="1"/>
          <p:nvPr/>
        </p:nvSpPr>
        <p:spPr>
          <a:xfrm>
            <a:off x="6344800" y="2514575"/>
            <a:ext cx="4355700" cy="3744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.text</a:t>
            </a:r>
            <a:r>
              <a:rPr b="0" i="0" lang="en-US" sz="17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75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0" i="0" lang="en-US" sz="17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7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#00ffff</a:t>
            </a:r>
            <a:r>
              <a:rPr b="0" i="0" lang="en-US" sz="17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75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5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#text_cat</a:t>
            </a:r>
            <a:r>
              <a:rPr b="0" i="0" lang="en-US" sz="17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75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7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0" i="0" lang="en-US" sz="17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7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#0037ff</a:t>
            </a:r>
            <a:r>
              <a:rPr b="0" i="0" lang="en-US" sz="17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75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75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#text_dog</a:t>
            </a:r>
            <a:r>
              <a:rPr b="0" i="0" lang="en-US" sz="17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75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7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0" i="0" lang="en-US" sz="17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7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#d900ff</a:t>
            </a:r>
            <a:r>
              <a:rPr b="0" i="0" lang="en-US" sz="17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75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75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5" name="Google Shape;155;g2057d8105f1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518ca4fbd_0_264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Упражнение</a:t>
            </a:r>
            <a:endParaRPr/>
          </a:p>
        </p:txBody>
      </p:sp>
      <p:pic>
        <p:nvPicPr>
          <p:cNvPr id="162" name="Google Shape;162;g20518ca4fbd_0_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400" y="3309292"/>
            <a:ext cx="7024450" cy="37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0518ca4fbd_0_264"/>
          <p:cNvSpPr txBox="1"/>
          <p:nvPr/>
        </p:nvSpPr>
        <p:spPr>
          <a:xfrm>
            <a:off x="693600" y="2567100"/>
            <a:ext cx="115758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rgbClr val="000000"/>
              </a:buClr>
              <a:buSzPts val="2631"/>
              <a:buFont typeface="Arial"/>
              <a:buNone/>
            </a:pPr>
            <a:r>
              <a:rPr b="1" i="1" lang="en-US" sz="2631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Создайте страницу по данному по образцу: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20518ca4fbd_0_2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2015-11-20T18:46:27Z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2011-11-22T00:00:00Z</vt:filetime>
  </property>
  <property fmtid="{D5CDD505-2E9C-101B-9397-08002B2CF9AE}" pid="3" name="LastSaved">
    <vt:filetime>2015-11-20T00:00:00Z</vt:filetime>
  </property>
</Properties>
</file>