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556500" cx="10693400"/>
  <p:notesSz cx="10693400" cy="7556500"/>
  <p:embeddedFontLst>
    <p:embeddedFont>
      <p:font typeface="Roboto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7oYF/Iko0wnS5gP0gNzfDyW7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77088"/>
            <a:ext cx="4633913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89b1dbdcd_0_278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089b1dbdcd_0_278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089b1dbdcd_0_278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89b1dbdcd_0_285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089b1dbdcd_0_285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089b1dbdcd_0_285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89b1dbdcd_0_295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089b1dbdcd_0_295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089b1dbdcd_0_295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9b1dbdcd_0_31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089b1dbdcd_0_31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089b1dbdcd_0_31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89b1dbdcd_0_317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089b1dbdcd_0_317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089b1dbdcd_0_317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89b1dbdcd_0_326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089b1dbdcd_0_326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089b1dbdcd_0_326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89b1dbdcd_0_337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089b1dbdcd_0_337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089b1dbdcd_0_337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89b1dbdcd_0_438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89b1dbdcd_0_438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089b1dbdcd_0_438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89b1dbdcd_0_35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089b1dbdcd_0_35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089b1dbdcd_0_35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89b1dbdcd_0_344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089b1dbdcd_0_344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089b1dbdcd_0_344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54dec7239_0_6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054dec7239_0_6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054dec7239_0_6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73f854a88_0_75:notes"/>
          <p:cNvSpPr/>
          <p:nvPr>
            <p:ph idx="2" type="sldImg"/>
          </p:nvPr>
        </p:nvSpPr>
        <p:spPr>
          <a:xfrm>
            <a:off x="3341709" y="566738"/>
            <a:ext cx="40104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073f854a88_0_75:notes"/>
          <p:cNvSpPr txBox="1"/>
          <p:nvPr>
            <p:ph idx="1" type="body"/>
          </p:nvPr>
        </p:nvSpPr>
        <p:spPr>
          <a:xfrm>
            <a:off x="1069975" y="3589338"/>
            <a:ext cx="85539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073f854a88_0_75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54dec7239_0_0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054dec7239_0_0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054dec7239_0_0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57d8105f1_0_0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057d8105f1_0_0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057d8105f1_0_0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89b1dbdcd_0_0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089b1dbdcd_0_0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089b1dbdcd_0_0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89b1dbdcd_0_303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089b1dbdcd_0_303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089b1dbdcd_0_303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89b1dbdcd_0_263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089b1dbdcd_0_263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089b1dbdcd_0_263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89b1dbdcd_0_269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089b1dbdcd_0_269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089b1dbdcd_0_269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4930aef2e_0_58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" name="Google Shape;15;g204930aef2e_0_58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204930aef2e_0_58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204930aef2e_0_58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930aef2e_0_31"/>
          <p:cNvSpPr txBox="1"/>
          <p:nvPr/>
        </p:nvSpPr>
        <p:spPr>
          <a:xfrm flipH="1" rot="10800000">
            <a:off x="3831802" y="137"/>
            <a:ext cx="6861600" cy="75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04930aef2e_0_31"/>
          <p:cNvSpPr/>
          <p:nvPr/>
        </p:nvSpPr>
        <p:spPr>
          <a:xfrm rot="-5400000">
            <a:off x="117052" y="3714850"/>
            <a:ext cx="7556400" cy="12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04930aef2e_0_31"/>
          <p:cNvSpPr txBox="1"/>
          <p:nvPr>
            <p:ph type="title"/>
          </p:nvPr>
        </p:nvSpPr>
        <p:spPr>
          <a:xfrm>
            <a:off x="264385" y="525657"/>
            <a:ext cx="3283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g204930aef2e_0_31"/>
          <p:cNvSpPr txBox="1"/>
          <p:nvPr>
            <p:ph idx="1" type="body"/>
          </p:nvPr>
        </p:nvSpPr>
        <p:spPr>
          <a:xfrm>
            <a:off x="264382" y="2153459"/>
            <a:ext cx="3283800" cy="4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g204930aef2e_0_31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4930aef2e_0_40"/>
          <p:cNvSpPr/>
          <p:nvPr/>
        </p:nvSpPr>
        <p:spPr>
          <a:xfrm flipH="1">
            <a:off x="100" y="0"/>
            <a:ext cx="5346600" cy="75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04930aef2e_0_40"/>
          <p:cNvSpPr/>
          <p:nvPr/>
        </p:nvSpPr>
        <p:spPr>
          <a:xfrm rot="5400000">
            <a:off x="1505705" y="3715181"/>
            <a:ext cx="7555500" cy="12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04930aef2e_0_40"/>
          <p:cNvSpPr txBox="1"/>
          <p:nvPr>
            <p:ph type="title"/>
          </p:nvPr>
        </p:nvSpPr>
        <p:spPr>
          <a:xfrm>
            <a:off x="310488" y="1811702"/>
            <a:ext cx="47307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g204930aef2e_0_40"/>
          <p:cNvSpPr txBox="1"/>
          <p:nvPr>
            <p:ph idx="1" type="subTitle"/>
          </p:nvPr>
        </p:nvSpPr>
        <p:spPr>
          <a:xfrm>
            <a:off x="310488" y="4083414"/>
            <a:ext cx="47307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7" name="Google Shape;67;g204930aef2e_0_40"/>
          <p:cNvSpPr txBox="1"/>
          <p:nvPr>
            <p:ph idx="2" type="body"/>
          </p:nvPr>
        </p:nvSpPr>
        <p:spPr>
          <a:xfrm>
            <a:off x="5776471" y="1063948"/>
            <a:ext cx="4487100" cy="54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g204930aef2e_0_4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4930aef2e_0_47"/>
          <p:cNvSpPr txBox="1"/>
          <p:nvPr/>
        </p:nvSpPr>
        <p:spPr>
          <a:xfrm flipH="1" rot="10800000">
            <a:off x="0" y="115"/>
            <a:ext cx="10693500" cy="689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04930aef2e_0_47"/>
          <p:cNvSpPr/>
          <p:nvPr/>
        </p:nvSpPr>
        <p:spPr>
          <a:xfrm flipH="1" rot="10800000">
            <a:off x="0" y="6791374"/>
            <a:ext cx="10693500" cy="108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04930aef2e_0_47"/>
          <p:cNvSpPr txBox="1"/>
          <p:nvPr>
            <p:ph idx="1" type="body"/>
          </p:nvPr>
        </p:nvSpPr>
        <p:spPr>
          <a:xfrm>
            <a:off x="66834" y="6900274"/>
            <a:ext cx="9802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3" name="Google Shape;73;g204930aef2e_0_47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4930aef2e_0_52"/>
          <p:cNvSpPr txBox="1"/>
          <p:nvPr>
            <p:ph hasCustomPrompt="1" type="title"/>
          </p:nvPr>
        </p:nvSpPr>
        <p:spPr>
          <a:xfrm>
            <a:off x="556071" y="1848944"/>
            <a:ext cx="96153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g204930aef2e_0_52"/>
          <p:cNvSpPr txBox="1"/>
          <p:nvPr>
            <p:ph idx="1" type="body"/>
          </p:nvPr>
        </p:nvSpPr>
        <p:spPr>
          <a:xfrm>
            <a:off x="556071" y="4854943"/>
            <a:ext cx="9615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g204930aef2e_0_52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4930aef2e_0_69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204930aef2e_0_69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04930aef2e_0_69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4930aef2e_0_73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4" name="Google Shape;84;g204930aef2e_0_73"/>
          <p:cNvSpPr txBox="1"/>
          <p:nvPr>
            <p:ph idx="1" type="body"/>
          </p:nvPr>
        </p:nvSpPr>
        <p:spPr>
          <a:xfrm>
            <a:off x="534670" y="1737995"/>
            <a:ext cx="4651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0550" lvl="0" marL="457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763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5" name="Google Shape;85;g204930aef2e_0_73"/>
          <p:cNvSpPr txBox="1"/>
          <p:nvPr>
            <p:ph idx="2" type="body"/>
          </p:nvPr>
        </p:nvSpPr>
        <p:spPr>
          <a:xfrm>
            <a:off x="5507100" y="1737995"/>
            <a:ext cx="4651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0550" lvl="0" marL="457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763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6" name="Google Shape;86;g204930aef2e_0_73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204930aef2e_0_73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204930aef2e_0_73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04930aef2e_0_37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20" name="Google Shape;20;g204930aef2e_0_37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04930aef2e_0_13"/>
          <p:cNvSpPr/>
          <p:nvPr/>
        </p:nvSpPr>
        <p:spPr>
          <a:xfrm flipH="1" rot="10800000">
            <a:off x="0" y="2476900"/>
            <a:ext cx="10693500" cy="50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04930aef2e_0_13"/>
          <p:cNvSpPr/>
          <p:nvPr/>
        </p:nvSpPr>
        <p:spPr>
          <a:xfrm>
            <a:off x="0" y="2476963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204930aef2e_0_13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5" name="Google Shape;25;g204930aef2e_0_13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g204930aef2e_0_13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04930aef2e_0_63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g204930aef2e_0_63"/>
          <p:cNvSpPr txBox="1"/>
          <p:nvPr>
            <p:ph idx="1" type="body"/>
          </p:nvPr>
        </p:nvSpPr>
        <p:spPr>
          <a:xfrm>
            <a:off x="967949" y="2262020"/>
            <a:ext cx="78489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30" name="Google Shape;30;g204930aef2e_0_63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204930aef2e_0_63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204930aef2e_0_63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04930aef2e_0_56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04930aef2e_0_26"/>
          <p:cNvSpPr/>
          <p:nvPr/>
        </p:nvSpPr>
        <p:spPr>
          <a:xfrm flipH="1" rot="10800000">
            <a:off x="0" y="964300"/>
            <a:ext cx="10693500" cy="659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04930aef2e_0_26"/>
          <p:cNvSpPr/>
          <p:nvPr/>
        </p:nvSpPr>
        <p:spPr>
          <a:xfrm>
            <a:off x="0" y="964267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04930aef2e_0_26"/>
          <p:cNvSpPr txBox="1"/>
          <p:nvPr>
            <p:ph type="title"/>
          </p:nvPr>
        </p:nvSpPr>
        <p:spPr>
          <a:xfrm>
            <a:off x="114898" y="24020"/>
            <a:ext cx="10322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9" name="Google Shape;39;g204930aef2e_0_26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04930aef2e_0_4"/>
          <p:cNvSpPr/>
          <p:nvPr/>
        </p:nvSpPr>
        <p:spPr>
          <a:xfrm flipH="1">
            <a:off x="9643700" y="6237840"/>
            <a:ext cx="1049700" cy="1318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04930aef2e_0_4"/>
          <p:cNvSpPr/>
          <p:nvPr/>
        </p:nvSpPr>
        <p:spPr>
          <a:xfrm flipH="1">
            <a:off x="9643700" y="6237767"/>
            <a:ext cx="1049700" cy="1318800"/>
          </a:xfrm>
          <a:prstGeom prst="round1Rect">
            <a:avLst>
              <a:gd fmla="val 16667" name="adj"/>
            </a:avLst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04930aef2e_0_4"/>
          <p:cNvSpPr txBox="1"/>
          <p:nvPr>
            <p:ph type="ctrTitle"/>
          </p:nvPr>
        </p:nvSpPr>
        <p:spPr>
          <a:xfrm>
            <a:off x="456697" y="2672762"/>
            <a:ext cx="9615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44" name="Google Shape;44;g204930aef2e_0_4"/>
          <p:cNvSpPr txBox="1"/>
          <p:nvPr>
            <p:ph idx="1" type="subTitle"/>
          </p:nvPr>
        </p:nvSpPr>
        <p:spPr>
          <a:xfrm>
            <a:off x="456697" y="4097611"/>
            <a:ext cx="96153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204930aef2e_0_4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04930aef2e_0_10"/>
          <p:cNvSpPr txBox="1"/>
          <p:nvPr>
            <p:ph type="title"/>
          </p:nvPr>
        </p:nvSpPr>
        <p:spPr>
          <a:xfrm>
            <a:off x="539055" y="3034280"/>
            <a:ext cx="96153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8" name="Google Shape;48;g204930aef2e_0_1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04930aef2e_0_19"/>
          <p:cNvSpPr/>
          <p:nvPr/>
        </p:nvSpPr>
        <p:spPr>
          <a:xfrm flipH="1" rot="10800000">
            <a:off x="0" y="2476900"/>
            <a:ext cx="10693500" cy="50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04930aef2e_0_19"/>
          <p:cNvSpPr/>
          <p:nvPr/>
        </p:nvSpPr>
        <p:spPr>
          <a:xfrm>
            <a:off x="0" y="2476963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04930aef2e_0_19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3" name="Google Shape;53;g204930aef2e_0_19"/>
          <p:cNvSpPr txBox="1"/>
          <p:nvPr>
            <p:ph idx="1" type="body"/>
          </p:nvPr>
        </p:nvSpPr>
        <p:spPr>
          <a:xfrm>
            <a:off x="551861" y="2819382"/>
            <a:ext cx="46776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4" name="Google Shape;54;g204930aef2e_0_19"/>
          <p:cNvSpPr txBox="1"/>
          <p:nvPr>
            <p:ph idx="2" type="body"/>
          </p:nvPr>
        </p:nvSpPr>
        <p:spPr>
          <a:xfrm>
            <a:off x="5489665" y="2819382"/>
            <a:ext cx="46776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5" name="Google Shape;55;g204930aef2e_0_19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4930aef2e_0_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204930aef2e_0_0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  <a:defRPr b="0" i="0" sz="2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04930aef2e_0_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tml.okpython.net/articles/articles_general/tablicy_html_cvetov.html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tml.okpython.net/css/css_uchebnik/cveta_v_css.html#point_1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hyperlink" Target="https://sendpulse.com/ru/support/glossary/website-layou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cssref/index.php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tml5book.ru/osnovy-html/" TargetMode="External"/><Relationship Id="rId4" Type="http://schemas.openxmlformats.org/officeDocument/2006/relationships/hyperlink" Target="https://www.w3schools.com/html/" TargetMode="External"/><Relationship Id="rId9" Type="http://schemas.openxmlformats.org/officeDocument/2006/relationships/hyperlink" Target="https://html.spec.whatwg.org/multipage/" TargetMode="External"/><Relationship Id="rId5" Type="http://schemas.openxmlformats.org/officeDocument/2006/relationships/hyperlink" Target="http://htmlbook.ru/" TargetMode="External"/><Relationship Id="rId6" Type="http://schemas.openxmlformats.org/officeDocument/2006/relationships/hyperlink" Target="https://learn.javascript.ru/css-units" TargetMode="External"/><Relationship Id="rId7" Type="http://schemas.openxmlformats.org/officeDocument/2006/relationships/hyperlink" Target="https://colorscheme.ru/" TargetMode="External"/><Relationship Id="rId8" Type="http://schemas.openxmlformats.org/officeDocument/2006/relationships/hyperlink" Target="https://www.w3schools.com/cssref/index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s://developer.mozilla.org/ru/docs/Web/CSS/Pseudo-classes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915450" y="180050"/>
            <a:ext cx="8801700" cy="68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790938" y="2969385"/>
            <a:ext cx="668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n-US" sz="6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         CSS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429000" y="4502575"/>
            <a:ext cx="4171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списки меню </a:t>
            </a:r>
            <a:endParaRPr sz="29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верстка страницы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89b1dbdcd_0_278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Цвета в CSS</a:t>
            </a:r>
            <a:endParaRPr/>
          </a:p>
        </p:txBody>
      </p:sp>
      <p:sp>
        <p:nvSpPr>
          <p:cNvPr id="167" name="Google Shape;167;g2089b1dbdcd_0_278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05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 существует два основных способа указания цвета: по имени и по значению. Ранее в своих примерах мы уже не раз использовали названия таких цветов, как </a:t>
            </a:r>
            <a:r>
              <a:rPr lang="en-US" sz="205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5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50">
                <a:solidFill>
                  <a:srgbClr val="FE8C00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 и др., когда указывали значения соответствующих свойств шрифта или фона. Всю палитру использующихся на данный момент названий цветов можно посмотреть на официальном сайте </a:t>
            </a:r>
            <a:r>
              <a:rPr lang="en-US" sz="205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W3C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 или в отдельной статье </a:t>
            </a:r>
            <a:r>
              <a:rPr lang="en-US" sz="2050">
                <a:solidFill>
                  <a:srgbClr val="1611A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здесь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. Однако зарезервированных имен цветов довольно мало, менее двухсот, поэтому на практике предпочтительнее применять цифровые обозначения цветов. Сделать это можно использовав одну из возможных цветовых моделей: </a:t>
            </a:r>
            <a:r>
              <a:rPr lang="en-US" sz="205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5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RGBA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5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HSL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5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HSLA</a:t>
            </a:r>
            <a:r>
              <a:rPr lang="en-US" sz="2050">
                <a:solidFill>
                  <a:srgbClr val="33334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/>
          </a:p>
        </p:txBody>
      </p:sp>
      <p:pic>
        <p:nvPicPr>
          <p:cNvPr id="168" name="Google Shape;168;g2089b1dbdcd_0_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89b1dbdcd_0_285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Цветовые модели</a:t>
            </a:r>
            <a:endParaRPr/>
          </a:p>
        </p:txBody>
      </p:sp>
      <p:sp>
        <p:nvSpPr>
          <p:cNvPr id="175" name="Google Shape;175;g2089b1dbdcd_0_285"/>
          <p:cNvSpPr txBox="1"/>
          <p:nvPr>
            <p:ph idx="1" type="body"/>
          </p:nvPr>
        </p:nvSpPr>
        <p:spPr>
          <a:xfrm>
            <a:off x="539050" y="6856356"/>
            <a:ext cx="96153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https://html.okpython.net/css/css_uchebnik/cveta_v_css.html#point_1</a:t>
            </a:r>
            <a:r>
              <a:rPr lang="en-US"/>
              <a:t> </a:t>
            </a:r>
            <a:endParaRPr/>
          </a:p>
        </p:txBody>
      </p:sp>
      <p:pic>
        <p:nvPicPr>
          <p:cNvPr id="176" name="Google Shape;176;g2089b1dbdcd_0_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089b1dbdcd_0_2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4425" y="2858963"/>
            <a:ext cx="4271852" cy="33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089b1dbdcd_0_285"/>
          <p:cNvSpPr txBox="1"/>
          <p:nvPr/>
        </p:nvSpPr>
        <p:spPr>
          <a:xfrm>
            <a:off x="551850" y="2858975"/>
            <a:ext cx="4770900" cy="1413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b="0" i="0" lang="en-US" sz="21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150" u="none" cap="none" strike="noStrike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223, 147, 249</a:t>
            </a:r>
            <a:r>
              <a:rPr b="0" i="0" lang="en-US" sz="21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1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0.497</a:t>
            </a:r>
            <a:r>
              <a:rPr b="0" i="0" lang="en-US" sz="21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0" i="0" sz="21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первые три цифры - </a:t>
            </a:r>
            <a:r>
              <a:rPr b="1" i="1" lang="en-US" sz="2150" u="none" cap="none" strike="noStrike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сам цвет</a:t>
            </a:r>
            <a:br>
              <a:rPr b="0" i="0" lang="en-US" sz="21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1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последняя - прозрачность</a:t>
            </a:r>
            <a:endParaRPr b="0" i="0" sz="21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9" name="Google Shape;179;g2089b1dbdcd_0_2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7950" y="4501475"/>
            <a:ext cx="2278682" cy="227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89b1dbdcd_0_295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HEX</a:t>
            </a:r>
            <a:endParaRPr/>
          </a:p>
        </p:txBody>
      </p:sp>
      <p:sp>
        <p:nvSpPr>
          <p:cNvPr id="186" name="Google Shape;186;g2089b1dbdcd_0_295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Шестнадцатеричные значения цвета также поддерживаются во всех браузерах.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Шестнадцатеричный цвет указывается с помощью: #RRGGBB.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RR (красный), GG (зеленый) и BB (синий) — шестнадцатеричные целые числа от 00 до FF, определяющие интенсивность цвета.</a:t>
            </a:r>
            <a:endParaRPr/>
          </a:p>
        </p:txBody>
      </p:sp>
      <p:pic>
        <p:nvPicPr>
          <p:cNvPr id="187" name="Google Shape;187;g2089b1dbdcd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9700" y="5802800"/>
            <a:ext cx="1753700" cy="17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089b1dbdcd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89b1dbdcd_0_311"/>
          <p:cNvSpPr txBox="1"/>
          <p:nvPr>
            <p:ph type="title"/>
          </p:nvPr>
        </p:nvSpPr>
        <p:spPr>
          <a:xfrm>
            <a:off x="573325" y="717300"/>
            <a:ext cx="81525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Что такое верстка</a:t>
            </a:r>
            <a:endParaRPr sz="8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g2089b1dbdcd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89b1dbdcd_0_317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верстка</a:t>
            </a:r>
            <a:endParaRPr/>
          </a:p>
        </p:txBody>
      </p:sp>
      <p:sp>
        <p:nvSpPr>
          <p:cNvPr id="202" name="Google Shape;202;g2089b1dbdcd_0_317"/>
          <p:cNvSpPr txBox="1"/>
          <p:nvPr>
            <p:ph idx="1" type="body"/>
          </p:nvPr>
        </p:nvSpPr>
        <p:spPr>
          <a:xfrm>
            <a:off x="551850" y="2514575"/>
            <a:ext cx="61992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создание структуры гипертекстового документа на основе HTML-разметки.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en-US"/>
              <a:t>второе определение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расположение текстовых и графических элементы так, чтобы читателю было максимально удобно и интересно усваивать информацию.</a:t>
            </a:r>
            <a:endParaRPr/>
          </a:p>
        </p:txBody>
      </p:sp>
      <p:pic>
        <p:nvPicPr>
          <p:cNvPr id="203" name="Google Shape;203;g2089b1dbdcd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089b1dbdcd_0_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3725" y="2602825"/>
            <a:ext cx="3990175" cy="32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089b1dbdcd_0_317"/>
          <p:cNvSpPr txBox="1"/>
          <p:nvPr/>
        </p:nvSpPr>
        <p:spPr>
          <a:xfrm>
            <a:off x="737225" y="6643550"/>
            <a:ext cx="961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https://sendpulse.com/ru/support/glossary/website-layout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89b1dbdcd_0_326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Виды верстки</a:t>
            </a:r>
            <a:endParaRPr/>
          </a:p>
        </p:txBody>
      </p:sp>
      <p:pic>
        <p:nvPicPr>
          <p:cNvPr id="212" name="Google Shape;212;g2089b1dbdcd_0_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089b1dbdcd_0_3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3025" y="3731426"/>
            <a:ext cx="5944126" cy="30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089b1dbdcd_0_326"/>
          <p:cNvSpPr txBox="1"/>
          <p:nvPr/>
        </p:nvSpPr>
        <p:spPr>
          <a:xfrm>
            <a:off x="883825" y="2488100"/>
            <a:ext cx="701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два </a:t>
            </a:r>
            <a:r>
              <a:rPr b="1" i="1" lang="en-US" sz="2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основных </a:t>
            </a:r>
            <a:r>
              <a:rPr b="0" i="0" lang="en-US" sz="2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вида верстки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089b1dbdcd_0_326"/>
          <p:cNvSpPr txBox="1"/>
          <p:nvPr/>
        </p:nvSpPr>
        <p:spPr>
          <a:xfrm>
            <a:off x="1654975" y="3121625"/>
            <a:ext cx="136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блочная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2089b1dbdcd_0_326"/>
          <p:cNvSpPr txBox="1"/>
          <p:nvPr/>
        </p:nvSpPr>
        <p:spPr>
          <a:xfrm>
            <a:off x="6313838" y="3099350"/>
            <a:ext cx="191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табличная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g2089b1dbdcd_0_3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825" y="3622550"/>
            <a:ext cx="3137776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89b1dbdcd_0_337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верстка</a:t>
            </a:r>
            <a:endParaRPr/>
          </a:p>
        </p:txBody>
      </p:sp>
      <p:pic>
        <p:nvPicPr>
          <p:cNvPr id="224" name="Google Shape;224;g2089b1dbdcd_0_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089b1dbdcd_0_337"/>
          <p:cNvPicPr preferRelativeResize="0"/>
          <p:nvPr/>
        </p:nvPicPr>
        <p:blipFill rotWithShape="1">
          <a:blip r:embed="rId4">
            <a:alphaModFix/>
          </a:blip>
          <a:srcRect b="0" l="0" r="8458" t="8366"/>
          <a:stretch/>
        </p:blipFill>
        <p:spPr>
          <a:xfrm>
            <a:off x="-11" y="122075"/>
            <a:ext cx="10077760" cy="75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89b1dbdcd_0_438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таблицы</a:t>
            </a:r>
            <a:endParaRPr/>
          </a:p>
        </p:txBody>
      </p:sp>
      <p:pic>
        <p:nvPicPr>
          <p:cNvPr id="232" name="Google Shape;232;g2089b1dbdcd_0_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089b1dbdcd_0_438"/>
          <p:cNvSpPr txBox="1"/>
          <p:nvPr/>
        </p:nvSpPr>
        <p:spPr>
          <a:xfrm>
            <a:off x="953400" y="2876575"/>
            <a:ext cx="4398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Emil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Tobias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Linus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/tr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/tr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/table</a:t>
            </a:r>
            <a:r>
              <a:rPr lang="en-US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00"/>
          </a:p>
        </p:txBody>
      </p:sp>
      <p:pic>
        <p:nvPicPr>
          <p:cNvPr id="234" name="Google Shape;234;g2089b1dbdcd_0_4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850" y="2836248"/>
            <a:ext cx="4107125" cy="17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089b1dbdcd_0_438"/>
          <p:cNvSpPr txBox="1"/>
          <p:nvPr/>
        </p:nvSpPr>
        <p:spPr>
          <a:xfrm>
            <a:off x="5621850" y="4700775"/>
            <a:ext cx="4545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table,tr,td {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  border:1px solid black;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    border-collapse: collapse;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g2089b1dbdcd_0_4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425" y="5869366"/>
            <a:ext cx="3027150" cy="13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89b1dbdcd_0_351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nth-child</a:t>
            </a:r>
            <a:endParaRPr/>
          </a:p>
        </p:txBody>
      </p:sp>
      <p:sp>
        <p:nvSpPr>
          <p:cNvPr id="243" name="Google Shape;243;g2089b1dbdcd_0_351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244" name="Google Shape;244;g2089b1dbdcd_0_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3475" y="3069507"/>
            <a:ext cx="4759325" cy="34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89b1dbdcd_0_344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CSS свойства</a:t>
            </a:r>
            <a:endParaRPr/>
          </a:p>
        </p:txBody>
      </p:sp>
      <p:sp>
        <p:nvSpPr>
          <p:cNvPr id="251" name="Google Shape;251;g2089b1dbdcd_0_344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https://www.w3schools.com/cssref/index.php</a:t>
            </a:r>
            <a:r>
              <a:rPr lang="en-US"/>
              <a:t> </a:t>
            </a:r>
            <a:endParaRPr/>
          </a:p>
        </p:txBody>
      </p:sp>
      <p:pic>
        <p:nvPicPr>
          <p:cNvPr id="252" name="Google Shape;252;g2089b1dbdcd_0_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54dec7239_0_6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 fontScale="90000"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393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Что проходили</a:t>
            </a:r>
            <a:endParaRPr sz="8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393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на прошлом занятии</a:t>
            </a:r>
            <a:endParaRPr sz="8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g2054dec7239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73f854a88_0_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375" lIns="117375" spcFirstLastPara="1" rIns="117375" wrap="square" tIns="1173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439"/>
              <a:buNone/>
            </a:pPr>
            <a:r>
              <a:rPr lang="en-US"/>
              <a:t>полезные ссылки</a:t>
            </a:r>
            <a:endParaRPr/>
          </a:p>
        </p:txBody>
      </p:sp>
      <p:sp>
        <p:nvSpPr>
          <p:cNvPr id="259" name="Google Shape;259;g2073f854a88_0_75"/>
          <p:cNvSpPr txBox="1"/>
          <p:nvPr>
            <p:ph idx="1" type="body"/>
          </p:nvPr>
        </p:nvSpPr>
        <p:spPr>
          <a:xfrm>
            <a:off x="471900" y="3262428"/>
            <a:ext cx="99645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375" lIns="117375" spcFirstLastPara="1" rIns="117375" wrap="square" tIns="1173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https://html5book.ru/osnovy-html/</a:t>
            </a:r>
            <a:r>
              <a:rPr lang="en-US"/>
              <a:t> интерактивный учебник</a:t>
            </a:r>
            <a:br>
              <a:rPr lang="en-US"/>
            </a:br>
            <a:r>
              <a:rPr lang="en-U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</a:t>
            </a:r>
            <a:r>
              <a:rPr lang="en-US"/>
              <a:t> интерактивный учебник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http://htmlbook.ru/</a:t>
            </a:r>
            <a:r>
              <a:rPr lang="en-US"/>
              <a:t> интерактивный учебник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https://learn.javascript.ru/css-units</a:t>
            </a:r>
            <a:r>
              <a:rPr lang="en-US"/>
              <a:t> про единицы задания размеров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https://colorscheme.ru/</a:t>
            </a:r>
            <a:r>
              <a:rPr lang="en-US"/>
              <a:t> цвета css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https://www.w3schools.com/cssref/index.php</a:t>
            </a:r>
            <a:r>
              <a:rPr lang="en-US"/>
              <a:t>  свойства стилей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r>
              <a:rPr lang="en-US"/>
              <a:t> Документация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54dec7239_0_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Что проходили на прошлом занятии</a:t>
            </a:r>
            <a:endParaRPr/>
          </a:p>
        </p:txBody>
      </p:sp>
      <p:sp>
        <p:nvSpPr>
          <p:cNvPr id="109" name="Google Shape;109;g2054dec7239_0_0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Свойства для форматирования текста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Что такое id и class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контейнеры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id class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списки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57d8105f1_0_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Контейнеры html</a:t>
            </a:r>
            <a:endParaRPr/>
          </a:p>
        </p:txBody>
      </p:sp>
      <p:sp>
        <p:nvSpPr>
          <p:cNvPr id="116" name="Google Shape;116;g2057d8105f1_0_0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Контейнером называют элемент html-страницы, который предназначен для выделения определенного ее фрагмента.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&lt;div&gt;&lt;/div&gt; - блочный контейнер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&lt;span&gt; &lt;/span&gt;- строчный контейнер</a:t>
            </a:r>
            <a:endParaRPr/>
          </a:p>
        </p:txBody>
      </p:sp>
      <p:pic>
        <p:nvPicPr>
          <p:cNvPr id="117" name="Google Shape;117;g2057d8105f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057d8105f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5000" y="3766350"/>
            <a:ext cx="4498401" cy="379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518691" y="1621403"/>
            <a:ext cx="8250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6100"/>
              <a:t> План</a:t>
            </a:r>
            <a:endParaRPr sz="5800"/>
          </a:p>
        </p:txBody>
      </p:sp>
      <p:sp>
        <p:nvSpPr>
          <p:cNvPr id="124" name="Google Shape;124;p3"/>
          <p:cNvSpPr txBox="1"/>
          <p:nvPr/>
        </p:nvSpPr>
        <p:spPr>
          <a:xfrm>
            <a:off x="518700" y="3325200"/>
            <a:ext cx="9770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отступы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простая верстка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таблицы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8600" y="141702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9b1dbdcd_0_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Управление отступами и полями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2" name="Google Shape;132;g2089b1dbdcd_0_0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margin/padding-left-top-right-bottom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Пример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margin-left : 4px;</a:t>
            </a:r>
            <a:endParaRPr/>
          </a:p>
        </p:txBody>
      </p:sp>
      <p:pic>
        <p:nvPicPr>
          <p:cNvPr id="133" name="Google Shape;133;g2089b1dbdc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60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089b1dbdc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6575" y="2899425"/>
            <a:ext cx="48291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89b1dbdcd_0_303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&lt;img&gt;</a:t>
            </a:r>
            <a:endParaRPr/>
          </a:p>
        </p:txBody>
      </p:sp>
      <p:sp>
        <p:nvSpPr>
          <p:cNvPr id="141" name="Google Shape;141;g2089b1dbdcd_0_303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Тег &lt;img&gt; предназначен для отображения на веб-странице изображений в графическом формате GIF, JPEG или PNG. Адрес файла с картинкой задаётся через атрибут src.</a:t>
            </a:r>
            <a:endParaRPr/>
          </a:p>
        </p:txBody>
      </p:sp>
      <p:pic>
        <p:nvPicPr>
          <p:cNvPr id="142" name="Google Shape;142;g2089b1dbdcd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89b1dbdcd_0_303"/>
          <p:cNvSpPr txBox="1"/>
          <p:nvPr/>
        </p:nvSpPr>
        <p:spPr>
          <a:xfrm>
            <a:off x="2115825" y="4909450"/>
            <a:ext cx="6074100" cy="43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-US" sz="16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en-US" sz="1650" u="none" cap="none" strike="noStrike">
                <a:solidFill>
                  <a:srgbClr val="B61039"/>
                </a:solidFill>
                <a:latin typeface="Courier New"/>
                <a:ea typeface="Courier New"/>
                <a:cs typeface="Courier New"/>
                <a:sym typeface="Courier New"/>
              </a:rPr>
              <a:t> src=</a:t>
            </a:r>
            <a:r>
              <a:rPr b="0" i="0" lang="en-US" sz="1650" u="none" cap="none" strike="noStrike">
                <a:solidFill>
                  <a:srgbClr val="39892F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b="0" i="0" lang="en-US" sz="1650" u="none" cap="none" strike="noStrike">
                <a:solidFill>
                  <a:srgbClr val="B61039"/>
                </a:solidFill>
                <a:latin typeface="Courier New"/>
                <a:ea typeface="Courier New"/>
                <a:cs typeface="Courier New"/>
                <a:sym typeface="Courier New"/>
              </a:rPr>
              <a:t> alt=</a:t>
            </a:r>
            <a:r>
              <a:rPr b="0" i="0" lang="en-US" sz="1650" u="none" cap="none" strike="noStrike">
                <a:solidFill>
                  <a:srgbClr val="39892F"/>
                </a:solidFill>
                <a:latin typeface="Courier New"/>
                <a:ea typeface="Courier New"/>
                <a:cs typeface="Courier New"/>
                <a:sym typeface="Courier New"/>
              </a:rPr>
              <a:t>"альтернативный текст"</a:t>
            </a:r>
            <a:r>
              <a:rPr b="1" i="0" lang="en-US" sz="16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9b1dbdcd_0_263"/>
          <p:cNvSpPr txBox="1"/>
          <p:nvPr>
            <p:ph type="title"/>
          </p:nvPr>
        </p:nvSpPr>
        <p:spPr>
          <a:xfrm>
            <a:off x="573325" y="717300"/>
            <a:ext cx="81525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Что такое псевдокласс</a:t>
            </a:r>
            <a:endParaRPr sz="8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g2089b1dbdcd_0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9b1dbdcd_0_269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Псевдокласс</a:t>
            </a:r>
            <a:endParaRPr/>
          </a:p>
        </p:txBody>
      </p:sp>
      <p:sp>
        <p:nvSpPr>
          <p:cNvPr id="157" name="Google Shape;157;g2089b1dbdcd_0_269"/>
          <p:cNvSpPr txBox="1"/>
          <p:nvPr>
            <p:ph idx="1" type="body"/>
          </p:nvPr>
        </p:nvSpPr>
        <p:spPr>
          <a:xfrm>
            <a:off x="551850" y="2590775"/>
            <a:ext cx="99756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Псевдокласс в CSS — это ключевое слово, добавленное к селектору, которое определяет его </a:t>
            </a:r>
            <a:r>
              <a:rPr b="1" i="1" lang="en-US"/>
              <a:t>особое состояние</a:t>
            </a:r>
            <a:r>
              <a:rPr lang="en-US"/>
              <a:t>. Например, </a:t>
            </a:r>
            <a:r>
              <a:rPr b="1" i="1" lang="en-US"/>
              <a:t>:hover</a:t>
            </a:r>
            <a:r>
              <a:rPr lang="en-US"/>
              <a:t> может быть использован для изменения цвета кнопки при наведении курсора на неё.</a:t>
            </a:r>
            <a:endParaRPr/>
          </a:p>
        </p:txBody>
      </p:sp>
      <p:pic>
        <p:nvPicPr>
          <p:cNvPr id="158" name="Google Shape;158;g2089b1dbdcd_0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22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089b1dbdcd_0_269"/>
          <p:cNvSpPr txBox="1"/>
          <p:nvPr/>
        </p:nvSpPr>
        <p:spPr>
          <a:xfrm>
            <a:off x="371700" y="6755450"/>
            <a:ext cx="9975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https://developer.mozilla.org/ru/docs/Web/CSS/Pseudo-classes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2089b1dbdcd_0_269"/>
          <p:cNvPicPr preferRelativeResize="0"/>
          <p:nvPr/>
        </p:nvPicPr>
        <p:blipFill rotWithShape="1">
          <a:blip r:embed="rId5">
            <a:alphaModFix/>
          </a:blip>
          <a:srcRect b="37074" l="0" r="0" t="7523"/>
          <a:stretch/>
        </p:blipFill>
        <p:spPr>
          <a:xfrm>
            <a:off x="1305775" y="4384626"/>
            <a:ext cx="7587850" cy="24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2015-11-20T18:46:27Z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2011-11-22T00:00:00Z</vt:filetime>
  </property>
  <property fmtid="{D5CDD505-2E9C-101B-9397-08002B2CF9AE}" pid="3" name="LastSaved">
    <vt:filetime>2015-11-20T00:00:00Z</vt:filetime>
  </property>
</Properties>
</file>