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7556500" cx="10693400"/>
  <p:notesSz cx="10693400" cy="7556500"/>
  <p:embeddedFontLst>
    <p:embeddedFont>
      <p:font typeface="Robo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xkY530sKtvswcsdYHLojJPo7c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F6331F-6A63-43B4-9DB5-DC16E90B1E20}">
  <a:tblStyle styleId="{8DF6331F-6A63-43B4-9DB5-DC16E90B1E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77088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181369c6a_1_6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1181369c6a_1_6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1181369c6a_1_6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81369c6a_1_4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1181369c6a_1_4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1181369c6a_1_4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181369c6a_1_59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1181369c6a_1_59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1181369c6a_1_59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181369c6a_1_7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1181369c6a_1_7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1181369c6a_1_7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72d81cbd_0_133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0e72d81cbd_0_133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0e72d81cbd_0_133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12dde6c8d_0_7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112dde6c8d_0_7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112dde6c8d_0_7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12dde6c8d_0_2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112dde6c8d_0_2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112dde6c8d_0_2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12dde6c8d_0_3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112dde6c8d_0_3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112dde6c8d_0_3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7a0ee1418_0_147:notes"/>
          <p:cNvSpPr/>
          <p:nvPr>
            <p:ph idx="2" type="sldImg"/>
          </p:nvPr>
        </p:nvSpPr>
        <p:spPr>
          <a:xfrm>
            <a:off x="3341709" y="566738"/>
            <a:ext cx="40104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07a0ee1418_0_147:notes"/>
          <p:cNvSpPr txBox="1"/>
          <p:nvPr>
            <p:ph idx="1" type="body"/>
          </p:nvPr>
        </p:nvSpPr>
        <p:spPr>
          <a:xfrm>
            <a:off x="1069975" y="3589338"/>
            <a:ext cx="85539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07a0ee1418_0_14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81369c6a_0_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1181369c6a_0_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1181369c6a_0_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81369c6a_0_5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81369c6a_0_5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1181369c6a_0_5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181369c6a_0_4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1181369c6a_0_4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1181369c6a_0_4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181369c6a_0_3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1181369c6a_0_3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1181369c6a_0_3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181369c6a_1_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1181369c6a_1_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1181369c6a_1_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181369c6a_1_2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181369c6a_1_2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1181369c6a_1_2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72d81cbd_0_2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0e72d81cbd_0_2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4930aef2e_0_58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" name="Google Shape;15;g204930aef2e_0_58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204930aef2e_0_58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204930aef2e_0_58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930aef2e_0_31"/>
          <p:cNvSpPr txBox="1"/>
          <p:nvPr/>
        </p:nvSpPr>
        <p:spPr>
          <a:xfrm flipH="1" rot="10800000">
            <a:off x="3831802" y="137"/>
            <a:ext cx="6861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04930aef2e_0_31"/>
          <p:cNvSpPr/>
          <p:nvPr/>
        </p:nvSpPr>
        <p:spPr>
          <a:xfrm rot="-5400000">
            <a:off x="117052" y="3714850"/>
            <a:ext cx="75564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04930aef2e_0_31"/>
          <p:cNvSpPr txBox="1"/>
          <p:nvPr>
            <p:ph type="title"/>
          </p:nvPr>
        </p:nvSpPr>
        <p:spPr>
          <a:xfrm>
            <a:off x="264385" y="525657"/>
            <a:ext cx="328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g204930aef2e_0_31"/>
          <p:cNvSpPr txBox="1"/>
          <p:nvPr>
            <p:ph idx="1" type="body"/>
          </p:nvPr>
        </p:nvSpPr>
        <p:spPr>
          <a:xfrm>
            <a:off x="264382" y="2153459"/>
            <a:ext cx="3283800" cy="4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204930aef2e_0_31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930aef2e_0_40"/>
          <p:cNvSpPr/>
          <p:nvPr/>
        </p:nvSpPr>
        <p:spPr>
          <a:xfrm flipH="1">
            <a:off x="100" y="0"/>
            <a:ext cx="5346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4930aef2e_0_40"/>
          <p:cNvSpPr/>
          <p:nvPr/>
        </p:nvSpPr>
        <p:spPr>
          <a:xfrm rot="5400000">
            <a:off x="1505705" y="3715181"/>
            <a:ext cx="75555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04930aef2e_0_40"/>
          <p:cNvSpPr txBox="1"/>
          <p:nvPr>
            <p:ph type="title"/>
          </p:nvPr>
        </p:nvSpPr>
        <p:spPr>
          <a:xfrm>
            <a:off x="310488" y="1811702"/>
            <a:ext cx="47307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g204930aef2e_0_40"/>
          <p:cNvSpPr txBox="1"/>
          <p:nvPr>
            <p:ph idx="1" type="subTitle"/>
          </p:nvPr>
        </p:nvSpPr>
        <p:spPr>
          <a:xfrm>
            <a:off x="310488" y="4083414"/>
            <a:ext cx="47307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7" name="Google Shape;67;g204930aef2e_0_40"/>
          <p:cNvSpPr txBox="1"/>
          <p:nvPr>
            <p:ph idx="2" type="body"/>
          </p:nvPr>
        </p:nvSpPr>
        <p:spPr>
          <a:xfrm>
            <a:off x="5776471" y="1063948"/>
            <a:ext cx="4487100" cy="54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204930aef2e_0_4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930aef2e_0_47"/>
          <p:cNvSpPr txBox="1"/>
          <p:nvPr/>
        </p:nvSpPr>
        <p:spPr>
          <a:xfrm flipH="1" rot="10800000">
            <a:off x="0" y="115"/>
            <a:ext cx="10693500" cy="68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04930aef2e_0_47"/>
          <p:cNvSpPr/>
          <p:nvPr/>
        </p:nvSpPr>
        <p:spPr>
          <a:xfrm flipH="1" rot="10800000">
            <a:off x="0" y="6791374"/>
            <a:ext cx="106935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04930aef2e_0_47"/>
          <p:cNvSpPr txBox="1"/>
          <p:nvPr>
            <p:ph idx="1" type="body"/>
          </p:nvPr>
        </p:nvSpPr>
        <p:spPr>
          <a:xfrm>
            <a:off x="66834" y="6900274"/>
            <a:ext cx="980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3" name="Google Shape;73;g204930aef2e_0_4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930aef2e_0_52"/>
          <p:cNvSpPr txBox="1"/>
          <p:nvPr>
            <p:ph hasCustomPrompt="1" type="title"/>
          </p:nvPr>
        </p:nvSpPr>
        <p:spPr>
          <a:xfrm>
            <a:off x="556071" y="1848944"/>
            <a:ext cx="96153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g204930aef2e_0_52"/>
          <p:cNvSpPr txBox="1"/>
          <p:nvPr>
            <p:ph idx="1" type="body"/>
          </p:nvPr>
        </p:nvSpPr>
        <p:spPr>
          <a:xfrm>
            <a:off x="556071" y="4854943"/>
            <a:ext cx="9615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g204930aef2e_0_52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930aef2e_0_69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04930aef2e_0_69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04930aef2e_0_69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930aef2e_0_7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4" name="Google Shape;84;g204930aef2e_0_73"/>
          <p:cNvSpPr txBox="1"/>
          <p:nvPr>
            <p:ph idx="1" type="body"/>
          </p:nvPr>
        </p:nvSpPr>
        <p:spPr>
          <a:xfrm>
            <a:off x="53467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204930aef2e_0_73"/>
          <p:cNvSpPr txBox="1"/>
          <p:nvPr>
            <p:ph idx="2" type="body"/>
          </p:nvPr>
        </p:nvSpPr>
        <p:spPr>
          <a:xfrm>
            <a:off x="550710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6" name="Google Shape;86;g204930aef2e_0_7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04930aef2e_0_7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04930aef2e_0_7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04930aef2e_0_6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" name="Google Shape;20;g204930aef2e_0_63"/>
          <p:cNvSpPr txBox="1"/>
          <p:nvPr>
            <p:ph idx="1" type="body"/>
          </p:nvPr>
        </p:nvSpPr>
        <p:spPr>
          <a:xfrm>
            <a:off x="967949" y="2262020"/>
            <a:ext cx="7848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21" name="Google Shape;21;g204930aef2e_0_6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204930aef2e_0_6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04930aef2e_0_6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04930aef2e_0_13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204930aef2e_0_13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04930aef2e_0_1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8" name="Google Shape;28;g204930aef2e_0_13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g204930aef2e_0_13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04930aef2e_0_37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2" name="Google Shape;32;g204930aef2e_0_3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4930aef2e_0_26"/>
          <p:cNvSpPr/>
          <p:nvPr/>
        </p:nvSpPr>
        <p:spPr>
          <a:xfrm flipH="1" rot="10800000">
            <a:off x="0" y="964300"/>
            <a:ext cx="10693500" cy="6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04930aef2e_0_26"/>
          <p:cNvSpPr/>
          <p:nvPr/>
        </p:nvSpPr>
        <p:spPr>
          <a:xfrm>
            <a:off x="0" y="964267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204930aef2e_0_2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7" name="Google Shape;37;g204930aef2e_0_2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4930aef2e_0_5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4930aef2e_0_4"/>
          <p:cNvSpPr/>
          <p:nvPr/>
        </p:nvSpPr>
        <p:spPr>
          <a:xfrm flipH="1">
            <a:off x="9643700" y="6237840"/>
            <a:ext cx="1049700" cy="1318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04930aef2e_0_4"/>
          <p:cNvSpPr/>
          <p:nvPr/>
        </p:nvSpPr>
        <p:spPr>
          <a:xfrm flipH="1">
            <a:off x="9643700" y="6237767"/>
            <a:ext cx="1049700" cy="1318800"/>
          </a:xfrm>
          <a:prstGeom prst="round1Rect">
            <a:avLst>
              <a:gd fmla="val 16667" name="adj"/>
            </a:avLst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04930aef2e_0_4"/>
          <p:cNvSpPr txBox="1"/>
          <p:nvPr>
            <p:ph type="ctrTitle"/>
          </p:nvPr>
        </p:nvSpPr>
        <p:spPr>
          <a:xfrm>
            <a:off x="456697" y="2672762"/>
            <a:ext cx="9615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44" name="Google Shape;44;g204930aef2e_0_4"/>
          <p:cNvSpPr txBox="1"/>
          <p:nvPr>
            <p:ph idx="1" type="subTitle"/>
          </p:nvPr>
        </p:nvSpPr>
        <p:spPr>
          <a:xfrm>
            <a:off x="456697" y="4097611"/>
            <a:ext cx="9615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04930aef2e_0_4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4930aef2e_0_10"/>
          <p:cNvSpPr txBox="1"/>
          <p:nvPr>
            <p:ph type="title"/>
          </p:nvPr>
        </p:nvSpPr>
        <p:spPr>
          <a:xfrm>
            <a:off x="539055" y="3034280"/>
            <a:ext cx="9615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8" name="Google Shape;48;g204930aef2e_0_1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4930aef2e_0_19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04930aef2e_0_19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04930aef2e_0_1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3" name="Google Shape;53;g204930aef2e_0_19"/>
          <p:cNvSpPr txBox="1"/>
          <p:nvPr>
            <p:ph idx="1" type="body"/>
          </p:nvPr>
        </p:nvSpPr>
        <p:spPr>
          <a:xfrm>
            <a:off x="551861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4" name="Google Shape;54;g204930aef2e_0_19"/>
          <p:cNvSpPr txBox="1"/>
          <p:nvPr>
            <p:ph idx="2" type="body"/>
          </p:nvPr>
        </p:nvSpPr>
        <p:spPr>
          <a:xfrm>
            <a:off x="5489665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5" name="Google Shape;55;g204930aef2e_0_19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4930aef2e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04930aef2e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  <a:defRPr b="0" i="0" sz="2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04930aef2e_0_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sendpulse.com/ru/support/glossary/website-layout" TargetMode="External"/><Relationship Id="rId10" Type="http://schemas.openxmlformats.org/officeDocument/2006/relationships/hyperlink" Target="https://html.okpython.net/css/css_uchebnik/cveta_v_css.html#point_1" TargetMode="External"/><Relationship Id="rId13" Type="http://schemas.openxmlformats.org/officeDocument/2006/relationships/hyperlink" Target="https://html.spec.whatwg.org/multipage/" TargetMode="External"/><Relationship Id="rId1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tml5book.ru/osnovy-html/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habr.com/ru/post/655009/" TargetMode="External"/><Relationship Id="rId5" Type="http://schemas.openxmlformats.org/officeDocument/2006/relationships/hyperlink" Target="http://htmlbook.ru/" TargetMode="External"/><Relationship Id="rId6" Type="http://schemas.openxmlformats.org/officeDocument/2006/relationships/hyperlink" Target="https://learn.javascript.ru/css-units" TargetMode="External"/><Relationship Id="rId7" Type="http://schemas.openxmlformats.org/officeDocument/2006/relationships/hyperlink" Target="https://colorscheme.ru/" TargetMode="External"/><Relationship Id="rId8" Type="http://schemas.openxmlformats.org/officeDocument/2006/relationships/hyperlink" Target="https://www.w3schools.com/cssref/index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915450" y="332450"/>
            <a:ext cx="8801700" cy="6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972038" y="2785460"/>
            <a:ext cx="668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CSS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63000" y="3832150"/>
            <a:ext cx="450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		формы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181369c6a_1_67"/>
          <p:cNvSpPr txBox="1"/>
          <p:nvPr>
            <p:ph type="title"/>
          </p:nvPr>
        </p:nvSpPr>
        <p:spPr>
          <a:xfrm>
            <a:off x="573325" y="717300"/>
            <a:ext cx="82350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Зачем группировать данные</a:t>
            </a:r>
            <a:endParaRPr sz="12100"/>
          </a:p>
        </p:txBody>
      </p:sp>
      <p:pic>
        <p:nvPicPr>
          <p:cNvPr id="165" name="Google Shape;165;g21181369c6a_1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181369c6a_1_4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&lt;fieldset&gt;</a:t>
            </a:r>
            <a:endParaRPr/>
          </a:p>
        </p:txBody>
      </p:sp>
      <p:pic>
        <p:nvPicPr>
          <p:cNvPr id="172" name="Google Shape;172;g21181369c6a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1181369c6a_1_40"/>
          <p:cNvSpPr txBox="1"/>
          <p:nvPr/>
        </p:nvSpPr>
        <p:spPr>
          <a:xfrm>
            <a:off x="551850" y="2625575"/>
            <a:ext cx="977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предназначен для группирования элементов формы. Такая группировка облегчает работу с формами, содержащими большое число данных, например, один блок может быть предназначен для ввода текстовой информации, а другой — для флажков.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21181369c6a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1325" y="4168350"/>
            <a:ext cx="6640274" cy="29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181369c6a_1_5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&lt;fieldset&gt;</a:t>
            </a:r>
            <a:endParaRPr/>
          </a:p>
        </p:txBody>
      </p:sp>
      <p:pic>
        <p:nvPicPr>
          <p:cNvPr id="181" name="Google Shape;181;g21181369c6a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1181369c6a_1_59"/>
          <p:cNvSpPr txBox="1"/>
          <p:nvPr/>
        </p:nvSpPr>
        <p:spPr>
          <a:xfrm>
            <a:off x="551850" y="2625575"/>
            <a:ext cx="977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1181369c6a_1_59"/>
          <p:cNvSpPr txBox="1"/>
          <p:nvPr/>
        </p:nvSpPr>
        <p:spPr>
          <a:xfrm>
            <a:off x="551850" y="2897725"/>
            <a:ext cx="10001700" cy="4486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Работа со временем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&gt;&lt;!--задаем заголовок группы--&gt;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50" u="none" cap="none" strike="noStrike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150" u="none" cap="none" strike="noStrike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150" u="none" cap="none" strike="noStrike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создание пунктуальности (никогда не 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будете никуда опаздывать);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50" u="none" cap="none" strike="noStrike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150" u="none" cap="none" strike="noStrike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150" u="none" cap="none" strike="noStrike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излечение от пунктуальности (никогда 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никуда не будете торопиться);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50" u="none" cap="none" strike="noStrike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150" u="none" cap="none" strike="noStrike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150" u="none" cap="none" strike="noStrike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изменение восприятия времени и часов.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50" u="none" cap="none" strike="noStrike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150" u="none" cap="none" strike="noStrike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150" u="none" cap="none" strike="noStrike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5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50" u="none" cap="none" strike="noStrike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b="0" i="0" lang="en-US" sz="21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5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181369c6a_1_76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Практика</a:t>
            </a:r>
            <a:endParaRPr/>
          </a:p>
        </p:txBody>
      </p:sp>
      <p:pic>
        <p:nvPicPr>
          <p:cNvPr id="190" name="Google Shape;190;g21181369c6a_1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1181369c6a_1_76"/>
          <p:cNvSpPr txBox="1"/>
          <p:nvPr/>
        </p:nvSpPr>
        <p:spPr>
          <a:xfrm>
            <a:off x="551850" y="2625575"/>
            <a:ext cx="977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1181369c6a_1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6925" y="2715200"/>
            <a:ext cx="4820300" cy="4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e72d81cbd_0_13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тег &lt;input&gt;</a:t>
            </a:r>
            <a:endParaRPr/>
          </a:p>
        </p:txBody>
      </p:sp>
      <p:pic>
        <p:nvPicPr>
          <p:cNvPr id="199" name="Google Shape;199;g20e72d81cbd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20e72d81cbd_0_133"/>
          <p:cNvGraphicFramePr/>
          <p:nvPr/>
        </p:nvGraphicFramePr>
        <p:xfrm>
          <a:off x="155313" y="266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{8DF6331F-6A63-43B4-9DB5-DC16E90B1E20}</a:tableStyleId>
              </a:tblPr>
              <a:tblGrid>
                <a:gridCol w="2029975"/>
                <a:gridCol w="4495425"/>
                <a:gridCol w="3887075"/>
              </a:tblGrid>
              <a:tr h="34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тег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описание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пример использования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</a:tr>
              <a:tr h="151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&lt;input&gt;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Элемент служит для получения данных от пользователя.</a:t>
                      </a:r>
                      <a:br>
                        <a:rPr lang="en-US" sz="14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US" sz="14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может отображаться несколькими способами в зависимости от атрибута </a:t>
                      </a:r>
                      <a:r>
                        <a:rPr lang="en-US" sz="155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br>
                        <a:rPr lang="en-US" sz="155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450" u="none" cap="none" strike="noStrike">
                          <a:highlight>
                            <a:srgbClr val="FFFFCC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Если атрибут </a:t>
                      </a:r>
                      <a:r>
                        <a:rPr lang="en-US" sz="155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-US" sz="1450" u="none" cap="none" strike="noStrike">
                          <a:highlight>
                            <a:srgbClr val="FFFFCC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опущен, поле ввода получает тип по умолчанию: "Text". 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5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5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</a:t>
                      </a: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="firstname"</a:t>
                      </a:r>
                      <a:r>
                        <a:rPr lang="en-US" sz="15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="text"&gt;</a:t>
                      </a:r>
                      <a:endParaRPr sz="1800" u="none" cap="none" strike="noStrike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g20e72d81cbd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799190"/>
            <a:ext cx="10096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0e72d81cbd_0_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25" y="4799190"/>
            <a:ext cx="31146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0e72d81cbd_0_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075" y="4875390"/>
            <a:ext cx="15716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0e72d81cbd_0_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52900" y="4723000"/>
            <a:ext cx="1492450" cy="26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0e72d81cbd_0_1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1400" y="6011724"/>
            <a:ext cx="2447625" cy="13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12dde6c8d_0_7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тег &lt;input&gt;</a:t>
            </a:r>
            <a:endParaRPr/>
          </a:p>
        </p:txBody>
      </p:sp>
      <p:pic>
        <p:nvPicPr>
          <p:cNvPr id="212" name="Google Shape;212;g2112dde6c8d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g2112dde6c8d_0_75"/>
          <p:cNvGraphicFramePr/>
          <p:nvPr/>
        </p:nvGraphicFramePr>
        <p:xfrm>
          <a:off x="155313" y="266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{8DF6331F-6A63-43B4-9DB5-DC16E90B1E20}</a:tableStyleId>
              </a:tblPr>
              <a:tblGrid>
                <a:gridCol w="2029975"/>
                <a:gridCol w="3843725"/>
                <a:gridCol w="4538775"/>
              </a:tblGrid>
              <a:tr h="27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атрибут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описание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пример использования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</a:tr>
              <a:tr h="25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r>
                        <a:rPr lang="en-US" sz="195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95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задает идентификатор по которому можно обратиться к полю</a:t>
                      </a:r>
                      <a:endParaRPr sz="15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5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5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="text"</a:t>
                      </a:r>
                      <a:r>
                        <a:rPr lang="en-US" sz="15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</a:t>
                      </a: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="fname"</a:t>
                      </a:r>
                      <a:r>
                        <a:rPr lang="en-US" sz="15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</a:t>
                      </a: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="fname"</a:t>
                      </a:r>
                      <a:r>
                        <a:rPr lang="en-US" sz="15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value</a:t>
                      </a: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="John"&gt;&lt;</a:t>
                      </a:r>
                      <a:r>
                        <a:rPr lang="en-US" sz="15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</a:t>
                      </a: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5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t/>
                      </a:r>
                      <a:endParaRPr sz="15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t/>
                      </a:r>
                      <a:endParaRPr sz="15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5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r>
                        <a:rPr lang="en-US" sz="195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95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задает имя формы. Предназначен для отправки данных поля</a:t>
                      </a:r>
                      <a:endParaRPr sz="15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57000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-US" sz="18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 sz="225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значение тега </a:t>
                      </a:r>
                      <a:endParaRPr sz="15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214" name="Google Shape;214;g2112dde6c8d_0_75"/>
          <p:cNvGraphicFramePr/>
          <p:nvPr/>
        </p:nvGraphicFramePr>
        <p:xfrm>
          <a:off x="155313" y="63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{8DF6331F-6A63-43B4-9DB5-DC16E90B1E20}</a:tableStyleId>
              </a:tblPr>
              <a:tblGrid>
                <a:gridCol w="2029975"/>
                <a:gridCol w="3843725"/>
                <a:gridCol w="4538775"/>
              </a:tblGrid>
              <a:tr h="9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type=”submit”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кнопку для отправки данных формы обработчику формы 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5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5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="submit"</a:t>
                      </a:r>
                      <a:r>
                        <a:rPr lang="en-US" sz="15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value</a:t>
                      </a:r>
                      <a:r>
                        <a:rPr lang="en-US" sz="15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="Submit"&gt;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15" name="Google Shape;215;g2112dde6c8d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2450" y="6527700"/>
            <a:ext cx="1171025" cy="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12dde6c8d_0_2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атрибут type тега &lt;input&gt;</a:t>
            </a:r>
            <a:endParaRPr/>
          </a:p>
        </p:txBody>
      </p:sp>
      <p:pic>
        <p:nvPicPr>
          <p:cNvPr id="222" name="Google Shape;222;g2112dde6c8d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3042" y="-1"/>
            <a:ext cx="1220363" cy="942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g2112dde6c8d_0_2"/>
          <p:cNvGraphicFramePr/>
          <p:nvPr/>
        </p:nvGraphicFramePr>
        <p:xfrm>
          <a:off x="114888" y="11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{8DF6331F-6A63-43B4-9DB5-DC16E90B1E20}</a:tableStyleId>
              </a:tblPr>
              <a:tblGrid>
                <a:gridCol w="2055550"/>
                <a:gridCol w="3859625"/>
                <a:gridCol w="4522875"/>
              </a:tblGrid>
              <a:tr h="41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значение type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описание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пример использования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950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однострочное поле ввода текста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="text"&gt;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18275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password</a:t>
                      </a:r>
                      <a:endParaRPr sz="170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поле пароля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="password"&gt;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239975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radio</a:t>
                      </a:r>
                      <a:endParaRPr sz="170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переключатель 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Радиокнопки позволяют пользователю выбрать </a:t>
                      </a:r>
                      <a:r>
                        <a:rPr i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ТОЛЬКО </a:t>
                      </a:r>
                      <a:r>
                        <a:rPr b="1" i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ОДИН </a:t>
                      </a: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из ограниченного числа вариантов: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="radio"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value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="HTML"&gt;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label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for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="html"&gt;</a:t>
                      </a: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HTML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/label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239975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checkbox</a:t>
                      </a:r>
                      <a:endParaRPr sz="170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флажок 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Флажки позволяют пользователю выбрать</a:t>
                      </a:r>
                      <a:r>
                        <a:rPr b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i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НОЛЬ или БОЛЬШЕ</a:t>
                      </a:r>
                      <a:r>
                        <a:rPr i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вариантов из ограниченного числа вариантов.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="checkbox"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value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="Bike"&gt;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label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for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="vehicle1"&gt;</a:t>
                      </a: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have a bike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/label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833075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</a:t>
                      </a:r>
                      <a:endParaRPr sz="15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поле выбора файла и кнопку «Обзор» для загрузки файлов.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0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0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="file"&gt;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t/>
                      </a:r>
                      <a:endParaRPr sz="12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153275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US" sz="15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</a:t>
                      </a:r>
                      <a:endParaRPr sz="17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числовое поле ввода .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 также можете установить ограничения на принимаемые номера.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rPr lang="en-US" sz="12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2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2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2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="number"</a:t>
                      </a:r>
                      <a:r>
                        <a:rPr lang="en-US" sz="12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min</a:t>
                      </a:r>
                      <a:r>
                        <a:rPr lang="en-US" sz="12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="1"</a:t>
                      </a:r>
                      <a:r>
                        <a:rPr lang="en-US" sz="12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max</a:t>
                      </a:r>
                      <a:r>
                        <a:rPr lang="en-US" sz="12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="5"&gt;</a:t>
                      </a:r>
                      <a:endParaRPr sz="14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pic>
        <p:nvPicPr>
          <p:cNvPr id="224" name="Google Shape;224;g2112dde6c8d_0_2"/>
          <p:cNvPicPr preferRelativeResize="0"/>
          <p:nvPr/>
        </p:nvPicPr>
        <p:blipFill rotWithShape="1">
          <a:blip r:embed="rId4">
            <a:alphaModFix/>
          </a:blip>
          <a:srcRect b="34849" l="0" r="0" t="0"/>
          <a:stretch/>
        </p:blipFill>
        <p:spPr>
          <a:xfrm>
            <a:off x="8604625" y="4603430"/>
            <a:ext cx="1496175" cy="38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112dde6c8d_0_2"/>
          <p:cNvPicPr preferRelativeResize="0"/>
          <p:nvPr/>
        </p:nvPicPr>
        <p:blipFill rotWithShape="1">
          <a:blip r:embed="rId5">
            <a:alphaModFix/>
          </a:blip>
          <a:srcRect b="6" l="0" r="0" t="19844"/>
          <a:stretch/>
        </p:blipFill>
        <p:spPr>
          <a:xfrm>
            <a:off x="8431775" y="1678188"/>
            <a:ext cx="2067450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112dde6c8d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18425" y="2291100"/>
            <a:ext cx="1294154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112dde6c8d_0_2"/>
          <p:cNvPicPr preferRelativeResize="0"/>
          <p:nvPr/>
        </p:nvPicPr>
        <p:blipFill rotWithShape="1">
          <a:blip r:embed="rId7">
            <a:alphaModFix/>
          </a:blip>
          <a:srcRect b="0" l="8414" r="5102" t="35782"/>
          <a:stretch/>
        </p:blipFill>
        <p:spPr>
          <a:xfrm>
            <a:off x="7825840" y="3353051"/>
            <a:ext cx="1496185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112dde6c8d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7175" y="6679825"/>
            <a:ext cx="762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112dde6c8d_0_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79075" y="5868200"/>
            <a:ext cx="27622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12dde6c8d_0_3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атрибут type тега &lt;input&gt;</a:t>
            </a:r>
            <a:endParaRPr/>
          </a:p>
        </p:txBody>
      </p:sp>
      <p:pic>
        <p:nvPicPr>
          <p:cNvPr id="236" name="Google Shape;236;g2112dde6c8d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3042" y="-1"/>
            <a:ext cx="1220363" cy="942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g2112dde6c8d_0_36"/>
          <p:cNvGraphicFramePr/>
          <p:nvPr/>
        </p:nvGraphicFramePr>
        <p:xfrm>
          <a:off x="114888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{8DF6331F-6A63-43B4-9DB5-DC16E90B1E20}</a:tableStyleId>
              </a:tblPr>
              <a:tblGrid>
                <a:gridCol w="1703325"/>
                <a:gridCol w="5188450"/>
                <a:gridCol w="3546275"/>
              </a:tblGrid>
              <a:tr h="41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значение type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описание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пример использования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</a:tr>
              <a:tr h="576950"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элемент управления для ввода числа, точное значение которого не важно (например, ползунок). Диапазон по умолчанию — от 0 до 100. Однако вы можете установить ограничения на то, какие числа принимаются с помощью атрибутов </a:t>
                      </a:r>
                      <a:r>
                        <a:rPr lang="en-US" sz="150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</a:t>
                      </a: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50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</a:t>
                      </a: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и </a:t>
                      </a:r>
                      <a:r>
                        <a:rPr lang="en-US" sz="1500" u="none" cap="none" strike="noStrike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</a:t>
                      </a: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="range"</a:t>
                      </a:r>
                      <a:r>
                        <a:rPr lang="en-US" sz="14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min</a:t>
                      </a: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="0"</a:t>
                      </a:r>
                      <a:r>
                        <a:rPr lang="en-US" sz="14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max</a:t>
                      </a: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="50"&gt;</a:t>
                      </a:r>
                      <a:endParaRPr sz="14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90500" marR="1905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1F1F1"/>
                    </a:solidFill>
                  </a:tcPr>
                </a:tc>
              </a:tr>
              <a:tr h="267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email</a:t>
                      </a:r>
                      <a:endParaRPr sz="2000" u="none" cap="none" strike="noStrike">
                        <a:solidFill>
                          <a:srgbClr val="DC143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полей ввода, которые должны содержать адрес электронной почты.</a:t>
                      </a:r>
                      <a:endParaRPr sz="14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 зависимости от поддержки браузера адрес электронной почты может автоматически проверяться при отправке.</a:t>
                      </a:r>
                      <a:endParaRPr sz="14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Некоторые смартфоны распознают тип электронной почты и добавляют «.com» на клавиатуру, чтобы соответствовать вводу электронной почты.</a:t>
                      </a:r>
                      <a:endParaRPr sz="17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="email"&gt;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solidFill>
                      <a:srgbClr val="F1F1F1"/>
                    </a:solidFill>
                  </a:tcPr>
                </a:tc>
              </a:tr>
              <a:tr h="12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  <a:endParaRPr sz="14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полей ввода, которые должны содержать дату.</a:t>
                      </a:r>
                      <a:endParaRPr sz="14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 зависимости от поддержки браузера в поле ввода может отображаться средство выбора даты.</a:t>
                      </a:r>
                      <a:endParaRPr sz="14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450" u="none" cap="none" strike="noStrike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en-US" sz="145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</a:t>
                      </a:r>
                      <a:r>
                        <a:rPr lang="en-US" sz="1450" u="none" cap="none" strike="noStrike">
                          <a:solidFill>
                            <a:srgbClr val="0000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="date"&gt;</a:t>
                      </a:r>
                      <a:endParaRPr sz="1450" u="none" cap="none" strike="noStrike">
                        <a:solidFill>
                          <a:srgbClr val="0000C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pic>
        <p:nvPicPr>
          <p:cNvPr id="238" name="Google Shape;238;g2112dde6c8d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325" y="2595023"/>
            <a:ext cx="1363731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112dde6c8d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9600" y="6743863"/>
            <a:ext cx="1144024" cy="3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7a0ee1418_0_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375" lIns="117375" spcFirstLastPara="1" rIns="117375" wrap="square" tIns="1173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439"/>
              <a:buNone/>
            </a:pPr>
            <a:r>
              <a:rPr lang="en-US"/>
              <a:t>полезные ссылки</a:t>
            </a:r>
            <a:endParaRPr/>
          </a:p>
        </p:txBody>
      </p:sp>
      <p:sp>
        <p:nvSpPr>
          <p:cNvPr id="246" name="Google Shape;246;g207a0ee1418_0_147"/>
          <p:cNvSpPr txBox="1"/>
          <p:nvPr>
            <p:ph idx="1" type="body"/>
          </p:nvPr>
        </p:nvSpPr>
        <p:spPr>
          <a:xfrm>
            <a:off x="93075" y="2790375"/>
            <a:ext cx="103434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375" lIns="117375" spcFirstLastPara="1" rIns="117375" wrap="square" tIns="1173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https://html5book.ru/osnovy-html/</a:t>
            </a:r>
            <a:r>
              <a:rPr lang="en-US"/>
              <a:t> интерактивный учебник</a:t>
            </a:r>
            <a:br>
              <a:rPr lang="en-US"/>
            </a:b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http://htmlbook.ru/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https://learn.javascript.ru/css-units</a:t>
            </a:r>
            <a:r>
              <a:rPr lang="en-US"/>
              <a:t> про единицы задания размеров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https://colorscheme.ru/</a:t>
            </a:r>
            <a:r>
              <a:rPr lang="en-US"/>
              <a:t> цвета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https://www.w3schools.com/cssref/index.php</a:t>
            </a:r>
            <a:r>
              <a:rPr lang="en-US"/>
              <a:t>  свойства стилей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https://habr.com/ru/post/655009/</a:t>
            </a:r>
            <a:r>
              <a:rPr lang="en-US"/>
              <a:t> как правильно верстать страницу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https://html.okpython.net/css/css_uchebnik/cveta_v_css.html#point_1</a:t>
            </a:r>
            <a:r>
              <a:rPr lang="en-US"/>
              <a:t> цветовые модели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https://sendpulse.com/ru/support/glossary/website-layout</a:t>
            </a:r>
            <a:r>
              <a:rPr lang="en-US"/>
              <a:t> верстка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2"/>
              </a:rPr>
              <a:t>https://www.w3schools.com/html/html_form_input_types.asp</a:t>
            </a:r>
            <a:r>
              <a:rPr lang="en-US"/>
              <a:t>type у input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r>
              <a:rPr lang="en-US"/>
              <a:t> Документация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94891" y="1172553"/>
            <a:ext cx="8250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6100"/>
              <a:t> План</a:t>
            </a:r>
            <a:endParaRPr sz="5800"/>
          </a:p>
        </p:txBody>
      </p:sp>
      <p:sp>
        <p:nvSpPr>
          <p:cNvPr id="101" name="Google Shape;101;p3"/>
          <p:cNvSpPr txBox="1"/>
          <p:nvPr/>
        </p:nvSpPr>
        <p:spPr>
          <a:xfrm>
            <a:off x="690100" y="2351300"/>
            <a:ext cx="977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хотсинг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создадим форму регистрации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элементы формы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600" y="141702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81369c6a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Сервер</a:t>
            </a:r>
            <a:endParaRPr/>
          </a:p>
        </p:txBody>
      </p:sp>
      <p:sp>
        <p:nvSpPr>
          <p:cNvPr id="109" name="Google Shape;109;g21181369c6a_0_0"/>
          <p:cNvSpPr txBox="1"/>
          <p:nvPr>
            <p:ph idx="1" type="body"/>
          </p:nvPr>
        </p:nvSpPr>
        <p:spPr>
          <a:xfrm>
            <a:off x="551861" y="25907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программный компонент вычислительной системы(Компьютер), выполняющий сервисные (обслуживающие) функции по запросу клиента, предоставляя ему доступ к определённым ресурсам или услугам.</a:t>
            </a:r>
            <a:endParaRPr/>
          </a:p>
        </p:txBody>
      </p:sp>
      <p:pic>
        <p:nvPicPr>
          <p:cNvPr id="110" name="Google Shape;110;g21181369c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000" y="4096300"/>
            <a:ext cx="5290399" cy="33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1181369c6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0050" y="184275"/>
            <a:ext cx="2229775" cy="2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181369c6a_0_54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Хостинг</a:t>
            </a:r>
            <a:endParaRPr/>
          </a:p>
        </p:txBody>
      </p:sp>
      <p:sp>
        <p:nvSpPr>
          <p:cNvPr id="118" name="Google Shape;118;g21181369c6a_0_54"/>
          <p:cNvSpPr txBox="1"/>
          <p:nvPr>
            <p:ph idx="1" type="body"/>
          </p:nvPr>
        </p:nvSpPr>
        <p:spPr>
          <a:xfrm>
            <a:off x="551861" y="25907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это специальная услуга по предоставлению ресурсов для размещения информации на сервере, непрерывно имеющем доступ к сети. Говоря простыми словами, хостинг — это место, где будут храниться все файлы вашего сайта.</a:t>
            </a:r>
            <a:endParaRPr/>
          </a:p>
        </p:txBody>
      </p:sp>
      <p:pic>
        <p:nvPicPr>
          <p:cNvPr id="119" name="Google Shape;119;g21181369c6a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0050" y="184275"/>
            <a:ext cx="2229775" cy="22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1181369c6a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550" y="4312275"/>
            <a:ext cx="6007149" cy="3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181369c6a_0_40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такое запрос</a:t>
            </a:r>
            <a:endParaRPr sz="12100"/>
          </a:p>
        </p:txBody>
      </p:sp>
      <p:pic>
        <p:nvPicPr>
          <p:cNvPr id="127" name="Google Shape;127;g21181369c6a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81369c6a_0_34"/>
          <p:cNvSpPr txBox="1"/>
          <p:nvPr>
            <p:ph type="title"/>
          </p:nvPr>
        </p:nvSpPr>
        <p:spPr>
          <a:xfrm>
            <a:off x="551861" y="4756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Схема запроса страницы</a:t>
            </a:r>
            <a:endParaRPr/>
          </a:p>
        </p:txBody>
      </p:sp>
      <p:pic>
        <p:nvPicPr>
          <p:cNvPr id="134" name="Google Shape;134;g21181369c6a_0_34"/>
          <p:cNvPicPr preferRelativeResize="0"/>
          <p:nvPr/>
        </p:nvPicPr>
        <p:blipFill rotWithShape="1">
          <a:blip r:embed="rId3">
            <a:alphaModFix/>
          </a:blip>
          <a:srcRect b="24653" l="0" r="0" t="0"/>
          <a:stretch/>
        </p:blipFill>
        <p:spPr>
          <a:xfrm>
            <a:off x="0" y="2214435"/>
            <a:ext cx="10693400" cy="534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181369c6a_1_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состав url</a:t>
            </a:r>
            <a:endParaRPr/>
          </a:p>
        </p:txBody>
      </p:sp>
      <p:pic>
        <p:nvPicPr>
          <p:cNvPr id="141" name="Google Shape;141;g21181369c6a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0050" y="184275"/>
            <a:ext cx="2229775" cy="22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1181369c6a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6599" y="2590775"/>
            <a:ext cx="5317150" cy="2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1181369c6a_1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8475" y="4467625"/>
            <a:ext cx="85820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81369c6a_1_2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Протокол</a:t>
            </a:r>
            <a:endParaRPr/>
          </a:p>
        </p:txBody>
      </p:sp>
      <p:pic>
        <p:nvPicPr>
          <p:cNvPr id="150" name="Google Shape;150;g21181369c6a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0050" y="184275"/>
            <a:ext cx="2229775" cy="22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1181369c6a_1_25"/>
          <p:cNvSpPr txBox="1"/>
          <p:nvPr/>
        </p:nvSpPr>
        <p:spPr>
          <a:xfrm>
            <a:off x="551850" y="2827300"/>
            <a:ext cx="8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Это набор правил, по которому происходит обмен информацией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g21181369c6a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5738" y="3319900"/>
            <a:ext cx="6989866" cy="3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0e72d81cbd_0_2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915450" y="180050"/>
            <a:ext cx="8801700" cy="6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0e72d81cbd_0_25"/>
          <p:cNvSpPr txBox="1"/>
          <p:nvPr>
            <p:ph type="title"/>
          </p:nvPr>
        </p:nvSpPr>
        <p:spPr>
          <a:xfrm>
            <a:off x="275375" y="717300"/>
            <a:ext cx="104181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400">
                <a:latin typeface="Century Gothic"/>
                <a:ea typeface="Century Gothic"/>
                <a:cs typeface="Century Gothic"/>
                <a:sym typeface="Century Gothic"/>
              </a:rPr>
              <a:t>Элементы формы</a:t>
            </a: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2015-11-20T18:46:27Z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2011-11-22T00:00:00Z</vt:filetime>
  </property>
  <property fmtid="{D5CDD505-2E9C-101B-9397-08002B2CF9AE}" pid="3" name="LastSaved">
    <vt:filetime>2015-11-20T00:00:00Z</vt:filetime>
  </property>
</Properties>
</file>