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F9D5DE-6742-4312-B530-52D3CB3E4472}">
  <a:tblStyle styleId="{BFF9D5DE-6742-4312-B530-52D3CB3E4472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AF1"/>
          </a:solidFill>
        </a:fill>
      </a:tcStyle>
    </a:wholeTbl>
    <a:band1H>
      <a:tcTxStyle b="off" i="off"/>
      <a:tcStyle>
        <a:fill>
          <a:solidFill>
            <a:srgbClr val="CED2E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ED2E2"/>
          </a:solidFill>
        </a:fill>
      </a:tcStyle>
    </a:band1V>
    <a:band2V>
      <a:tcTxStyle b="off" i="off"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766E0C6B-13C2-42EC-8C13-FCEEA26EE93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FF7A3A5-3ED9-4190-945C-000830DD0407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8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1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0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64fbc4224_0_152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2064fbc4224_0_152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64fbc4224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64fbc4224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64fbc4224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64fbc4224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64fbc4224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64fbc4224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64fbc4224_0_512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064fbc4224_0_512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064fbc4224_0_512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64fbc4224_0_599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064fbc4224_0_599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2064fbc4224_0_599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64fbc4224_0_709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064fbc4224_0_709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064fbc4224_0_709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64fbc4224_0_1025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064fbc4224_0_1025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064fbc4224_0_1025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64fbc4224_0_1031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064fbc4224_0_1031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064fbc4224_0_1031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64fbc4224_0_1039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064fbc4224_0_1039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064fbc4224_0_1039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64fbc4224_0_1045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064fbc4224_0_1045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2064fbc4224_0_1045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64fbc4224_0_802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064fbc4224_0_802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064fbc4224_0_802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64fbc4224_0_1057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064fbc4224_0_1057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2064fbc4224_0_1057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64fbc4224_0_1063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064fbc4224_0_1063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2064fbc4224_0_1063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64fbc4224_0_1070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064fbc4224_0_1070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064fbc4224_0_1070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64fbc4224_0_1078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064fbc4224_0_1078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2064fbc4224_0_1078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64fbc4224_0_808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064fbc4224_0_808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2064fbc4224_0_808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64fbc4224_0_716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064fbc4224_0_716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2064fbc4224_0_716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64fbc4224_0_243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064fbc4224_0_243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2064fbc4224_0_243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64fbc4224_0_336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2064fbc4224_0_336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64fbc4224_0_420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064fbc4224_0_420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64fbc4224_0_687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064fbc4224_0_687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064fbc4224_0_687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64fbc4224_0_693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064fbc4224_0_693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064fbc4224_0_693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64fbc4224_0_702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064fbc4224_0_702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064fbc4224_0_702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64fbc4224_0_935:notes"/>
          <p:cNvSpPr/>
          <p:nvPr>
            <p:ph idx="2" type="sldImg"/>
          </p:nvPr>
        </p:nvSpPr>
        <p:spPr>
          <a:xfrm>
            <a:off x="1813590" y="685801"/>
            <a:ext cx="323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064fbc4224_0_935:notes"/>
          <p:cNvSpPr txBox="1"/>
          <p:nvPr>
            <p:ph idx="1" type="body"/>
          </p:nvPr>
        </p:nvSpPr>
        <p:spPr>
          <a:xfrm>
            <a:off x="686207" y="4343401"/>
            <a:ext cx="548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064fbc4224_0_935:notes"/>
          <p:cNvSpPr txBox="1"/>
          <p:nvPr>
            <p:ph idx="12" type="sldNum"/>
          </p:nvPr>
        </p:nvSpPr>
        <p:spPr>
          <a:xfrm>
            <a:off x="3885114" y="8684880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84710" y="339538"/>
            <a:ext cx="70554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  <a:defRPr b="0" i="0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 rot="5400000">
            <a:off x="6715912" y="2418903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 rot="5400000">
            <a:off x="7618919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7766431" y="221803"/>
            <a:ext cx="6288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4710" y="339538"/>
            <a:ext cx="70554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72850" spcFirstLastPara="1" rIns="72850" wrap="square" tIns="36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827700" y="1539694"/>
            <a:ext cx="67116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72850" spcFirstLastPara="1" rIns="72850" wrap="square" tIns="36425">
            <a:norm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 rot="5400000">
            <a:off x="7618919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72850" spcFirstLastPara="1" rIns="72850" wrap="square" tIns="36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 rot="5400000">
            <a:off x="6715912" y="2418903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425" lIns="72850" spcFirstLastPara="1" rIns="72850" wrap="square" tIns="36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7766431" y="221803"/>
            <a:ext cx="6288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6425" lIns="72850" spcFirstLastPara="1" rIns="72850" wrap="square" tIns="36425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ref/index.php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html5book.ru/osnovy-html/" TargetMode="External"/><Relationship Id="rId4" Type="http://schemas.openxmlformats.org/officeDocument/2006/relationships/hyperlink" Target="https://www.w3schools.com/html/" TargetMode="External"/><Relationship Id="rId9" Type="http://schemas.openxmlformats.org/officeDocument/2006/relationships/hyperlink" Target="https://html.spec.whatwg.org/multipage/" TargetMode="External"/><Relationship Id="rId5" Type="http://schemas.openxmlformats.org/officeDocument/2006/relationships/hyperlink" Target="http://htmlbook.ru/" TargetMode="External"/><Relationship Id="rId6" Type="http://schemas.openxmlformats.org/officeDocument/2006/relationships/hyperlink" Target="https://learn.javascript.ru/css-units" TargetMode="External"/><Relationship Id="rId7" Type="http://schemas.openxmlformats.org/officeDocument/2006/relationships/hyperlink" Target="https://colorscheme.ru/" TargetMode="External"/><Relationship Id="rId8" Type="http://schemas.openxmlformats.org/officeDocument/2006/relationships/hyperlink" Target="https://www.w3schools.com/cssref/index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1621008" y="122555"/>
            <a:ext cx="5991072" cy="462938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307875" y="1911975"/>
            <a:ext cx="469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ru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      </a:t>
            </a:r>
            <a:r>
              <a:rPr lang="ru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ru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062374" y="3041375"/>
            <a:ext cx="16053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стили</a:t>
            </a:r>
            <a:endParaRPr sz="23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29075" y="488250"/>
            <a:ext cx="8812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для форматирования текста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Выравнивание текста 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513" y="315103"/>
            <a:ext cx="1303452" cy="10071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25"/>
          <p:cNvGraphicFramePr/>
          <p:nvPr/>
        </p:nvGraphicFramePr>
        <p:xfrm>
          <a:off x="567400" y="21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{2FF7A3A5-3ED9-4190-945C-000830DD0407}</a:tableStyleId>
              </a:tblPr>
              <a:tblGrid>
                <a:gridCol w="979350"/>
                <a:gridCol w="6985200"/>
              </a:tblGrid>
              <a:tr h="623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4030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left</a:t>
                      </a:r>
                      <a:endParaRPr b="1">
                        <a:solidFill>
                          <a:srgbClr val="04030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Выравнивает текст влево. </a:t>
                      </a: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Это значение по умолчанию (если направление текста слева направо).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4030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right</a:t>
                      </a:r>
                      <a:endParaRPr b="1">
                        <a:solidFill>
                          <a:srgbClr val="04030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Выравнивает текст вправо. Это значение по умолчанию (если направление текста справа налево).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0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4030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center</a:t>
                      </a:r>
                      <a:endParaRPr b="1">
                        <a:solidFill>
                          <a:srgbClr val="04030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Выравнивает текст по центру.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3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4030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justify</a:t>
                      </a:r>
                      <a:endParaRPr b="1">
                        <a:solidFill>
                          <a:srgbClr val="04030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Растягивает линии так, что каждая линия имеет одинаковую ширину (растягивает текст по ширине).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3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4030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text-indent </a:t>
                      </a:r>
                      <a:endParaRPr b="1">
                        <a:solidFill>
                          <a:srgbClr val="04030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4030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задаём отступ для первой строки текстового блока 0px (это значение по умолчанию)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25"/>
          <p:cNvSpPr txBox="1"/>
          <p:nvPr/>
        </p:nvSpPr>
        <p:spPr>
          <a:xfrm>
            <a:off x="540025" y="1701250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text-align: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5481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текст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513" y="315103"/>
            <a:ext cx="1303452" cy="10071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26"/>
          <p:cNvGraphicFramePr/>
          <p:nvPr/>
        </p:nvGraphicFramePr>
        <p:xfrm>
          <a:off x="567400" y="184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{2FF7A3A5-3ED9-4190-945C-000830DD0407}</a:tableStyleId>
              </a:tblPr>
              <a:tblGrid>
                <a:gridCol w="1361575"/>
                <a:gridCol w="6602975"/>
              </a:tblGrid>
              <a:tr h="3068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4030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line-height</a:t>
                      </a:r>
                      <a:endParaRPr b="1">
                        <a:solidFill>
                          <a:srgbClr val="04030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Установка междустрочного интервала (интерлиньяж)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4030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font-size</a:t>
                      </a:r>
                      <a:endParaRPr b="1">
                        <a:solidFill>
                          <a:srgbClr val="04030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Высота шрифта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5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4030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letter-spacing</a:t>
                      </a:r>
                      <a:endParaRPr b="1">
                        <a:solidFill>
                          <a:srgbClr val="04030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интервал между символами в тексте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5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4030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word-spacing</a:t>
                      </a:r>
                      <a:endParaRPr b="1">
                        <a:solidFill>
                          <a:srgbClr val="04030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интервал между словами в тексте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03525" y="502830"/>
            <a:ext cx="703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25"/>
              <a:buNone/>
            </a:pPr>
            <a:r>
              <a:rPr lang="ru"/>
              <a:t>Упражнение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3169" y="1721063"/>
            <a:ext cx="87708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ct val="85714"/>
              <a:buNone/>
            </a:pPr>
            <a:r>
              <a:rPr b="1" i="1" lang="ru" sz="2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Создайте страницу по данному по образцу:</a:t>
            </a:r>
            <a:endParaRPr b="1" i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ct val="85714"/>
              <a:buNone/>
            </a:pPr>
            <a:r>
              <a:rPr b="1" lang="ru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такое CMS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63636"/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CMS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«система управления контентом» (</a:t>
            </a: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движок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написанная PHP-программистами основа для сайта, с помощью которой вы сможете управлять сайтом (добавлять контент, менять пункты меню и т.п.) не зная HTML и CSS.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63636"/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Однако, для того чтобы сделать сайт с помощью </a:t>
            </a: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CMS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потребуются услуги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программиста, и дизайнера, и верстальщика. И капиталовложения.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12500"/>
              <a:buNone/>
            </a:pP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Какие бывают cms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63636"/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Бывают различные системы управления контентом: для интернет-магазинов, для блогов, для форумов и т.д.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12500"/>
              <a:buNone/>
            </a:pP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Примеры cms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63636"/>
              <a:buNone/>
            </a:pPr>
            <a:r>
              <a:rPr i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Примеры популярных CMS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Joomla, WordPress (для блогов), PhpBB (для форумов).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63636"/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CMS-ки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бывают </a:t>
            </a:r>
            <a:r>
              <a:rPr i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платные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i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бесплатные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513" y="391303"/>
            <a:ext cx="1303452" cy="100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03525" y="502830"/>
            <a:ext cx="703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25"/>
              <a:buNone/>
            </a:pPr>
            <a:r>
              <a:rPr lang="ru"/>
              <a:t>Упражнение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919" y="2328743"/>
            <a:ext cx="4781348" cy="253906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593102" y="1747354"/>
            <a:ext cx="9898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5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1" lang="ru" sz="21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Создайте страницу по данному по образцу: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6513" y="391303"/>
            <a:ext cx="1303452" cy="100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03525" y="502830"/>
            <a:ext cx="703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25"/>
              <a:buNone/>
            </a:pPr>
            <a:r>
              <a:rPr lang="ru"/>
              <a:t>CSS свойства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403525" y="1839661"/>
            <a:ext cx="70308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https://www.w3schools.com/cssref/index.php</a:t>
            </a:r>
            <a:r>
              <a:rPr lang="ru"/>
              <a:t> 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6513" y="391303"/>
            <a:ext cx="1303452" cy="100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19216" y="332338"/>
            <a:ext cx="53247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ru" sz="7100">
                <a:latin typeface="Century Gothic"/>
                <a:ea typeface="Century Gothic"/>
                <a:cs typeface="Century Gothic"/>
                <a:sym typeface="Century Gothic"/>
              </a:rPr>
              <a:t>Что такое контейнер</a:t>
            </a:r>
            <a:endParaRPr sz="7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266" y="54045"/>
            <a:ext cx="1444284" cy="144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555925" y="603796"/>
            <a:ext cx="7030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25"/>
              <a:buNone/>
            </a:pPr>
            <a:r>
              <a:rPr lang="ru"/>
              <a:t>Контейнеры 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25"/>
              <a:buNone/>
            </a:pPr>
            <a:r>
              <a:rPr lang="ru"/>
              <a:t>теги без форматирования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555925" y="1687261"/>
            <a:ext cx="70308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Контейнером называют элемент html-страницы, который предназначен для выделения определенного ее фрагмента.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&lt;div&gt;&lt;/div&gt; - блочный контейнер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&lt;span&gt; &lt;/span&gt;- строчный контейнер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513" y="391303"/>
            <a:ext cx="1303452" cy="100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450" y="2373275"/>
            <a:ext cx="3287875" cy="2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257725" y="1028100"/>
            <a:ext cx="73482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ru" sz="7100">
                <a:latin typeface="Century Gothic"/>
                <a:ea typeface="Century Gothic"/>
                <a:cs typeface="Century Gothic"/>
                <a:sym typeface="Century Gothic"/>
              </a:rPr>
              <a:t>Зачем нужен id</a:t>
            </a:r>
            <a:endParaRPr sz="7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ru" sz="7100">
                <a:latin typeface="Century Gothic"/>
                <a:ea typeface="Century Gothic"/>
                <a:cs typeface="Century Gothic"/>
                <a:sym typeface="Century Gothic"/>
              </a:rPr>
              <a:t>class</a:t>
            </a:r>
            <a:endParaRPr sz="7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266" y="54045"/>
            <a:ext cx="1444284" cy="144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403525" y="502830"/>
            <a:ext cx="703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25"/>
              <a:buNone/>
            </a:pPr>
            <a:r>
              <a:rPr lang="ru"/>
              <a:t>Class и id 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243492" y="1919070"/>
            <a:ext cx="87984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Классы (class) и идентификаторы (id) выполняют одни и те же задачи.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513" y="391303"/>
            <a:ext cx="1303452" cy="100719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/>
        </p:nvSpPr>
        <p:spPr>
          <a:xfrm>
            <a:off x="2405330" y="1919070"/>
            <a:ext cx="64503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127000" marR="1270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highlight>
                <a:srgbClr val="E8E8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308651" y="2327950"/>
            <a:ext cx="8526600" cy="36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127000" marR="1270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4169E1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" sz="14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class = </a:t>
            </a:r>
            <a:r>
              <a:rPr b="1" i="0" lang="ru" sz="1400" u="none" cap="none" strike="noStrike">
                <a:solidFill>
                  <a:srgbClr val="6A5ACD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ru" sz="1400" u="none" cap="none" strike="noStrike">
                <a:solidFill>
                  <a:srgbClr val="4169E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Съешь же ещё этих мягких французских булок да выпей чаю. </a:t>
            </a:r>
            <a:r>
              <a:rPr b="1" i="0" lang="ru" sz="1400" u="none" cap="none" strike="noStrike">
                <a:solidFill>
                  <a:srgbClr val="4169E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b="1" i="0" sz="1400" u="none" cap="none" strike="noStrike">
              <a:solidFill>
                <a:srgbClr val="4169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308651" y="2742888"/>
            <a:ext cx="8526600" cy="3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127000" marR="1270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u" sz="1500" u="none" cap="none" strike="noStrike">
                <a:solidFill>
                  <a:srgbClr val="4169E1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b="0" i="0" lang="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" sz="15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id= </a:t>
            </a:r>
            <a:r>
              <a:rPr b="1" i="0" lang="ru" sz="1500" u="none" cap="none" strike="noStrike">
                <a:solidFill>
                  <a:srgbClr val="6A5ACD"/>
                </a:solidFill>
                <a:latin typeface="Arial"/>
                <a:ea typeface="Arial"/>
                <a:cs typeface="Arial"/>
                <a:sym typeface="Arial"/>
              </a:rPr>
              <a:t>"text_cat"</a:t>
            </a:r>
            <a:r>
              <a:rPr b="1" i="0" lang="ru" sz="1500" u="none" cap="none" strike="noStrike">
                <a:solidFill>
                  <a:srgbClr val="4169E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Коты</a:t>
            </a:r>
            <a:r>
              <a:rPr b="1" i="0" lang="ru" sz="1500" u="none" cap="none" strike="noStrike">
                <a:solidFill>
                  <a:srgbClr val="4169E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b="1" i="0" sz="1500" u="none" cap="none" strike="noStrike">
              <a:solidFill>
                <a:srgbClr val="4169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377615" y="3262990"/>
            <a:ext cx="4051800" cy="19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.text</a:t>
            </a:r>
            <a:r>
              <a:rPr b="0" i="0" lang="ru" sz="13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0" i="0" lang="ru" sz="13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 Обращаемся к классу */</a:t>
            </a:r>
            <a:endParaRPr b="0" i="0" sz="13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ru" sz="13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ru" sz="13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#00ffff</a:t>
            </a:r>
            <a:r>
              <a:rPr b="0" i="0" lang="ru" sz="13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3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#text_cat</a:t>
            </a:r>
            <a:r>
              <a:rPr b="0" i="0" lang="ru" sz="13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0" i="0" lang="ru" sz="13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 Обращаемся к id */</a:t>
            </a:r>
            <a:endParaRPr b="0" i="0" sz="13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ru" sz="13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ru" sz="13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ru" sz="13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#0037ff</a:t>
            </a:r>
            <a:r>
              <a:rPr b="0" i="0" lang="ru" sz="13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3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800" u="none" cap="none" strike="noStrike">
              <a:solidFill>
                <a:srgbClr val="D7BA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471891" y="2983966"/>
            <a:ext cx="4380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19226" y="1170550"/>
            <a:ext cx="61569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ru" sz="5300">
                <a:latin typeface="Century Gothic"/>
                <a:ea typeface="Century Gothic"/>
                <a:cs typeface="Century Gothic"/>
                <a:sym typeface="Century Gothic"/>
              </a:rPr>
              <a:t>Что проходили на прошлом занятии</a:t>
            </a:r>
            <a:endParaRPr sz="760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266" y="54045"/>
            <a:ext cx="1444284" cy="144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490254" y="955051"/>
            <a:ext cx="8080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ru" sz="7100">
                <a:latin typeface="Century Gothic"/>
                <a:ea typeface="Century Gothic"/>
                <a:cs typeface="Century Gothic"/>
                <a:sym typeface="Century Gothic"/>
              </a:rPr>
              <a:t>Какая разница между id и class</a:t>
            </a:r>
            <a:endParaRPr sz="7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t/>
            </a:r>
            <a:endParaRPr sz="7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266" y="54045"/>
            <a:ext cx="1444284" cy="144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03525" y="502830"/>
            <a:ext cx="703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25"/>
              <a:buNone/>
            </a:pPr>
            <a:r>
              <a:rPr lang="ru"/>
              <a:t>Разница между id и class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471900" y="1941742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Различие кроется в самом названии id, значит идентификатор, то есть уникальный. Главное отличие от классов в том, что селектор </a:t>
            </a:r>
            <a:r>
              <a:rPr b="1" i="1" lang="ru"/>
              <a:t>id </a:t>
            </a:r>
            <a:r>
              <a:rPr lang="ru"/>
              <a:t>может использоваться на странице</a:t>
            </a:r>
            <a:r>
              <a:rPr b="1" i="1" lang="ru"/>
              <a:t> только один раз.</a:t>
            </a:r>
            <a:r>
              <a:rPr lang="ru"/>
              <a:t> Селектор </a:t>
            </a:r>
            <a:r>
              <a:rPr b="1" i="1" lang="ru">
                <a:solidFill>
                  <a:srgbClr val="000000"/>
                </a:solidFill>
              </a:rPr>
              <a:t>class</a:t>
            </a:r>
            <a:r>
              <a:rPr lang="ru"/>
              <a:t>, наоборот может применяться на одной странице </a:t>
            </a:r>
            <a:r>
              <a:rPr b="1" i="1" lang="ru">
                <a:solidFill>
                  <a:srgbClr val="333333"/>
                </a:solidFill>
              </a:rPr>
              <a:t>бесконечное количество раз.</a:t>
            </a:r>
            <a:endParaRPr b="1" i="1">
              <a:solidFill>
                <a:srgbClr val="333333"/>
              </a:solidFill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513" y="391303"/>
            <a:ext cx="1303452" cy="100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403525" y="502830"/>
            <a:ext cx="703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25"/>
              <a:buNone/>
            </a:pPr>
            <a:r>
              <a:rPr lang="ru"/>
              <a:t>Пример использования</a:t>
            </a:r>
            <a:endParaRPr/>
          </a:p>
        </p:txBody>
      </p:sp>
      <p:sp>
        <p:nvSpPr>
          <p:cNvPr id="247" name="Google Shape;247;p36"/>
          <p:cNvSpPr txBox="1"/>
          <p:nvPr/>
        </p:nvSpPr>
        <p:spPr>
          <a:xfrm>
            <a:off x="116701" y="1711618"/>
            <a:ext cx="5195400" cy="40611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0" i="0" lang="ru" sz="10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b="0" i="0" lang="ru" sz="1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0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ru" sz="10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ru" sz="1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0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ru" sz="1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ru" sz="10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ru" sz="10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ru" sz="10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0" i="0" lang="ru" sz="1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0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0" i="0" lang="ru" sz="1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ru" sz="10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ru" sz="10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ru" sz="1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ru" sz="10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ru" sz="10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0" i="0" lang="ru" sz="1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0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0" i="0" lang="ru" sz="1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ru" sz="10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b="0" i="0" lang="ru" sz="1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0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0" i="0" lang="ru" sz="1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ru" sz="10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"style_for_lessons_3.css"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ru" sz="10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ru" sz="10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ru" sz="100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ru" sz="1000" u="none" cap="none" strike="noStrike">
                <a:solidFill>
                  <a:srgbClr val="9CDCFE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ru" sz="1000" u="none" cap="none" strike="noStrike">
                <a:solidFill>
                  <a:srgbClr val="CE9178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1" sz="1000" u="none" cap="none" strike="noStrike">
              <a:solidFill>
                <a:srgbClr val="808080"/>
              </a:solidFill>
              <a:highlight>
                <a:srgbClr val="3030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ru" sz="100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ru" sz="1000" u="none" cap="none" strike="noStrike">
                <a:solidFill>
                  <a:srgbClr val="9CDCFE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ru" sz="1000" u="none" cap="none" strike="noStrike">
                <a:solidFill>
                  <a:srgbClr val="CE9178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"text_cat"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Кот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1" lang="ru" sz="100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1" sz="1000" u="none" cap="none" strike="noStrike">
              <a:solidFill>
                <a:srgbClr val="808080"/>
              </a:solidFill>
              <a:highlight>
                <a:srgbClr val="3030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       самые прекрасные животные на свете</a:t>
            </a:r>
            <a:endParaRPr b="1" i="1" sz="1000" u="none" cap="none" strike="noStrike">
              <a:solidFill>
                <a:srgbClr val="D4D4D4"/>
              </a:solidFill>
              <a:highlight>
                <a:srgbClr val="3030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1" lang="ru" sz="100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1" sz="1000" u="none" cap="none" strike="noStrike">
              <a:solidFill>
                <a:srgbClr val="808080"/>
              </a:solidFill>
              <a:highlight>
                <a:srgbClr val="3030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ru" sz="100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ru" sz="1000" u="none" cap="none" strike="noStrike">
                <a:solidFill>
                  <a:srgbClr val="9CDCFE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ru" sz="1000" u="none" cap="none" strike="noStrike">
                <a:solidFill>
                  <a:srgbClr val="CE9178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1" sz="1000" u="none" cap="none" strike="noStrike">
              <a:solidFill>
                <a:srgbClr val="808080"/>
              </a:solidFill>
              <a:highlight>
                <a:srgbClr val="3030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ru" sz="100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ru" sz="1000" u="none" cap="none" strike="noStrike">
                <a:solidFill>
                  <a:srgbClr val="9CDCFE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ru" sz="1000" u="none" cap="none" strike="noStrike">
                <a:solidFill>
                  <a:srgbClr val="CE9178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"text_dog"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Собаки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1" lang="ru" sz="100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же с этим заявлением не согласны</a:t>
            </a:r>
            <a:endParaRPr b="1" i="1" sz="1000" u="none" cap="none" strike="noStrike">
              <a:solidFill>
                <a:srgbClr val="D4D4D4"/>
              </a:solidFill>
              <a:highlight>
                <a:srgbClr val="3030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ru" sz="100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1" lang="ru" sz="100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i="1" lang="ru" sz="100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1" sz="1000" u="none" cap="none" strike="noStrike">
              <a:solidFill>
                <a:srgbClr val="808080"/>
              </a:solidFill>
              <a:highlight>
                <a:srgbClr val="3030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0" i="0" sz="10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ru" sz="10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ru" sz="10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ru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5425482" y="1711601"/>
            <a:ext cx="3724500" cy="29946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.text</a:t>
            </a:r>
            <a:r>
              <a:rPr b="0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ru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#00ffff</a:t>
            </a:r>
            <a:r>
              <a:rPr b="0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#text_cat</a:t>
            </a:r>
            <a:r>
              <a:rPr b="0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ru" sz="14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ru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#0037ff</a:t>
            </a:r>
            <a:r>
              <a:rPr b="0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#text_dog</a:t>
            </a:r>
            <a:r>
              <a:rPr b="0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ru" sz="14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ru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#d900ff</a:t>
            </a:r>
            <a:r>
              <a:rPr b="0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513" y="391303"/>
            <a:ext cx="1303452" cy="100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403525" y="502830"/>
            <a:ext cx="703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25"/>
              <a:buNone/>
            </a:pPr>
            <a:r>
              <a:rPr lang="ru"/>
              <a:t>Упражнение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73147" y="1742895"/>
            <a:ext cx="87708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b="1" i="1" lang="ru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Создайте страницу по данному по образцу(цвета произвольные):</a:t>
            </a:r>
            <a:endParaRPr b="1" i="1"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513" y="391303"/>
            <a:ext cx="1303452" cy="1007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/>
        </p:nvSpPr>
        <p:spPr>
          <a:xfrm>
            <a:off x="390955" y="3267635"/>
            <a:ext cx="86880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Тег span- строчный контейнер.Свойства CSS применяются только к содержимому контейнера (распространяется на содержимое)               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 блочный контейнер. Свойства CSS применяются ко всему блоку (распространяется на всю ширину страницу)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4">
            <a:alphaModFix/>
          </a:blip>
          <a:srcRect b="0" l="1068" r="0" t="0"/>
          <a:stretch/>
        </p:blipFill>
        <p:spPr>
          <a:xfrm>
            <a:off x="438306" y="2264358"/>
            <a:ext cx="8274458" cy="76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460955" y="630702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/>
              <a:t>HTML tree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471891" y="1763469"/>
            <a:ext cx="83997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Элементы, находящиеся внутри элемента &lt;html&gt;, образуют дерево документа, так называемую объектную модель документа, DOM (document object model).</a:t>
            </a:r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150" y="2495400"/>
            <a:ext cx="5182798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6513" y="391303"/>
            <a:ext cx="1303452" cy="100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403525" y="502830"/>
            <a:ext cx="703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25"/>
              <a:buNone/>
            </a:pPr>
            <a:r>
              <a:rPr lang="ru"/>
              <a:t>полезные ссылки</a:t>
            </a:r>
            <a:endParaRPr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403525" y="2220644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https://html5book.ru/osnovy-html/</a:t>
            </a:r>
            <a:r>
              <a:rPr lang="ru"/>
              <a:t> интерактивный учебник</a:t>
            </a:r>
            <a:br>
              <a:rPr lang="ru"/>
            </a:br>
            <a:r>
              <a:rPr lang="ru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https://www.w3schools.com/html/</a:t>
            </a:r>
            <a:r>
              <a:rPr lang="ru"/>
              <a:t> интерактивный учебник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http://htmlbook.ru/</a:t>
            </a:r>
            <a:r>
              <a:rPr lang="ru"/>
              <a:t> интерактивный учебник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https://learn.javascript.ru/css-units</a:t>
            </a:r>
            <a:r>
              <a:rPr lang="ru"/>
              <a:t> про единицы задания размеров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https://colorscheme.ru/</a:t>
            </a:r>
            <a:r>
              <a:rPr lang="ru"/>
              <a:t> цвета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https://www.w3schools.com/cssref/index.php</a:t>
            </a:r>
            <a:r>
              <a:rPr lang="ru"/>
              <a:t>  свойства стилей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ru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r>
              <a:rPr lang="ru"/>
              <a:t> Документация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03525" y="502830"/>
            <a:ext cx="703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25"/>
              <a:buNone/>
            </a:pPr>
            <a:r>
              <a:rPr lang="ru"/>
              <a:t>Из чего состоит сайт?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08408" y="4688418"/>
            <a:ext cx="92079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500"/>
              <a:t>Помимо JS логику сайту может задавать и другие языки программирования PHP, python и другие</a:t>
            </a:r>
            <a:endParaRPr sz="1500"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9392" l="0" r="3707" t="5144"/>
          <a:stretch/>
        </p:blipFill>
        <p:spPr>
          <a:xfrm>
            <a:off x="2472991" y="1757104"/>
            <a:ext cx="4289773" cy="295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6926" y="407656"/>
            <a:ext cx="1303452" cy="100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8"/>
          <p:cNvGraphicFramePr/>
          <p:nvPr/>
        </p:nvGraphicFramePr>
        <p:xfrm>
          <a:off x="814851" y="34894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{BFF9D5DE-6742-4312-B530-52D3CB3E4472}</a:tableStyleId>
              </a:tblPr>
              <a:tblGrid>
                <a:gridCol w="1730150"/>
                <a:gridCol w="2595250"/>
                <a:gridCol w="3363375"/>
              </a:tblGrid>
              <a:tr h="23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ТЭГ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Что делает, для чего нужен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Комментарии и ПРАВИЛА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/>
                </a:tc>
              </a:tr>
              <a:tr h="49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&lt;h1&gt;&lt;/h1&gt;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Создает самый большой заголовок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Оптимизация и продвижение: может быть только 1 на одной странице сайта. Страница обязательно начинается с &lt;h</a:t>
                      </a:r>
                      <a:r>
                        <a:rPr baseline="-25000" lang="ru" sz="1000" u="none" cap="none" strike="noStrike">
                          <a:solidFill>
                            <a:srgbClr val="040304"/>
                          </a:solidFill>
                        </a:rPr>
                        <a:t>1</a:t>
                      </a: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&gt;&lt;h</a:t>
                      </a:r>
                      <a:r>
                        <a:rPr baseline="-25000" lang="ru" sz="1000" u="none" cap="none" strike="noStrike">
                          <a:solidFill>
                            <a:srgbClr val="040304"/>
                          </a:solidFill>
                        </a:rPr>
                        <a:t>1</a:t>
                      </a: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&gt;!!!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</a:tr>
              <a:tr h="16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&lt;h2&gt;&lt;/h2&gt;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Заголовок второго типа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От 2 до 5 на каждой странице сайта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</a:tr>
              <a:tr h="16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&lt;h3&gt;&lt;/h3&gt;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Заголовок третьего типа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Количество не имеет значение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</a:tr>
              <a:tr h="32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 &lt;h4&gt;&lt;/h4&gt;, &lt;h5&gt;, &lt;/h5&gt;, &lt;h6&gt;&lt;/h6&gt;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Заголовки промежуточных размеров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Практически не используются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&lt;p&gt;&lt;/p&gt;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22625" marL="2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Абзац</a:t>
                      </a:r>
                      <a:endParaRPr sz="1000" u="none" cap="none" strike="noStrike">
                        <a:solidFill>
                          <a:srgbClr val="040304"/>
                        </a:solidFill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</a:tr>
              <a:tr h="65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&lt;strong&gt;&lt;/ strong&gt;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Жирный текст. Поисковиками рассматривается как самое важное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Внутри &lt;strong&gt; д. б. от 1 до 4 слов</a:t>
                      </a:r>
                      <a:endParaRPr sz="1000" u="none" cap="none" strike="noStrike">
                        <a:solidFill>
                          <a:srgbClr val="040304"/>
                        </a:solidFill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</a:tr>
              <a:tr h="65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&lt;em&gt;&lt;/em&gt;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Курсив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</a:tr>
              <a:tr h="49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&lt;title&gt; &lt;/title&gt;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Помещает название документа в оглавление программы просмотра страниц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Оптимально 70 символов. Видимая часть 28 символов.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</a:tr>
              <a:tr h="16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&lt;br&gt;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Отступы 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Незакрывающийся тэг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</a:tr>
              <a:tr h="16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&lt;sub&gt;&lt;/sub&gt;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Нижний индекс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Н-р: м &lt;sub&gt;2&lt;/sub&gt; - м</a:t>
                      </a:r>
                      <a:r>
                        <a:rPr baseline="-25000" lang="ru" sz="1000" u="none" cap="none" strike="noStrike">
                          <a:solidFill>
                            <a:srgbClr val="040304"/>
                          </a:solidFill>
                        </a:rPr>
                        <a:t>2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</a:tr>
              <a:tr h="16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&lt;sup&gt;&lt;/sup&gt;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Верхней 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</a:rPr>
                        <a:t>Н-р: м &lt;sup&gt;2&lt;/sup&gt; - м</a:t>
                      </a:r>
                      <a:r>
                        <a:rPr baseline="30000" lang="ru" sz="1000" u="none" cap="none" strike="noStrike">
                          <a:solidFill>
                            <a:srgbClr val="040304"/>
                          </a:solidFill>
                        </a:rPr>
                        <a:t>2</a:t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</a:tr>
              <a:tr h="16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&lt;ul&gt;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&lt;li&gt;&lt;/li&gt;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&lt;/ul&gt;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040304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Маркированный список</a:t>
                      </a:r>
                      <a:endParaRPr sz="1000" u="none" cap="none" strike="noStrike">
                        <a:solidFill>
                          <a:srgbClr val="040304"/>
                        </a:solidFill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625" marL="226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84710" y="339538"/>
            <a:ext cx="7055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entury Gothic"/>
              <a:buNone/>
            </a:pPr>
            <a:r>
              <a:rPr lang="ru" sz="4900"/>
              <a:t>    План</a:t>
            </a:r>
            <a:endParaRPr sz="4600"/>
          </a:p>
        </p:txBody>
      </p:sp>
      <p:sp>
        <p:nvSpPr>
          <p:cNvPr id="107" name="Google Shape;107;p19"/>
          <p:cNvSpPr txBox="1"/>
          <p:nvPr/>
        </p:nvSpPr>
        <p:spPr>
          <a:xfrm>
            <a:off x="1073387" y="1603121"/>
            <a:ext cx="6774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67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ru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Теги для разметки, ссылок и изображения</a:t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67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Char char="•"/>
            </a:pPr>
            <a:r>
              <a:rPr b="0" i="0" lang="ru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Что такое стили </a:t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67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Char char="•"/>
            </a:pPr>
            <a:r>
              <a:rPr b="0" i="0" lang="ru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Как связать стили с html-файлом</a:t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67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Char char="•"/>
            </a:pPr>
            <a:r>
              <a:rPr lang="ru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Свойства для форматирования текста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67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Char char="•"/>
            </a:pPr>
            <a:r>
              <a:rPr lang="ru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Что такое id и class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926" y="96453"/>
            <a:ext cx="1303452" cy="100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08303" y="1064000"/>
            <a:ext cx="69213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ru" sz="5300">
                <a:latin typeface="Century Gothic"/>
                <a:ea typeface="Century Gothic"/>
                <a:cs typeface="Century Gothic"/>
                <a:sym typeface="Century Gothic"/>
              </a:rPr>
              <a:t>Что такое стили</a:t>
            </a:r>
            <a:endParaRPr sz="7600"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266" y="54045"/>
            <a:ext cx="1444284" cy="144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03525" y="731430"/>
            <a:ext cx="703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25"/>
              <a:buNone/>
            </a:pPr>
            <a:r>
              <a:rPr lang="ru"/>
              <a:t>CSS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5278" y="1919070"/>
            <a:ext cx="86157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CSS (Cascading Style Sheets - каскадные таблицы стилей )  - формальный язык описания внешнего вида документа, написанного с использованием языка разметки.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513" y="391303"/>
            <a:ext cx="1303452" cy="1007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460966" y="3101109"/>
            <a:ext cx="3714000" cy="168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0" i="0" lang="ru" sz="2000" u="none" cap="none" strike="noStrike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20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0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b="0" i="0" lang="ru" sz="20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ru" sz="2000" u="none" cap="none" strike="noStrike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Arial</a:t>
            </a:r>
            <a:r>
              <a:rPr b="0" i="0" lang="ru" sz="20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0" i="0" lang="ru" sz="20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ru" sz="2000" u="none" cap="none" strike="noStrike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grey</a:t>
            </a:r>
            <a:r>
              <a:rPr b="0" i="0" lang="ru" sz="20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 cap="none" strike="noStrike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line-height</a:t>
            </a:r>
            <a:r>
              <a:rPr b="0" i="0" lang="ru" sz="20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ru" sz="2000" u="none" cap="none" strike="noStrike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1.3em</a:t>
            </a:r>
            <a:r>
              <a:rPr b="0" i="0" lang="ru" sz="20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 cap="none" strike="noStrike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5644" y="3012877"/>
            <a:ext cx="3990578" cy="149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03525" y="502830"/>
            <a:ext cx="703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25"/>
              <a:buNone/>
            </a:pPr>
            <a:r>
              <a:rPr lang="ru"/>
              <a:t>Подключение к HTML - файлу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513" y="391303"/>
            <a:ext cx="1303452" cy="1007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561891" y="1919070"/>
            <a:ext cx="8306400" cy="119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ru" sz="1700" u="none" cap="none" strike="noStrike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700" u="none" cap="none" strike="noStrike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ru" sz="1700" u="none" cap="none" strike="noStrike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b="0" i="0" lang="ru" sz="1700" u="none" cap="none" strike="noStrik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0" i="0" lang="ru" sz="1700" u="none" cap="none" strike="noStrik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ru" sz="1700" u="none" cap="none" strike="noStrike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700" u="none" cap="none" strike="noStrik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0" i="0" lang="ru" sz="1700" u="none" cap="none" strike="noStrik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css/style.css</a:t>
            </a: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0" i="0" sz="1700" u="none" cap="none" strike="noStrike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ru" sz="1700" u="none" cap="none" strike="noStrike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b="0" i="0" lang="ru" sz="1700" u="none" cap="none" strike="noStrik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0" i="0" lang="ru" sz="1700" u="none" cap="none" strike="noStrik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ru" sz="1700" u="none" cap="none" strike="noStrike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700" u="none" cap="none" strike="noStrik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0" i="0" lang="ru" sz="1700" u="none" cap="none" strike="noStrik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css/assets.css</a:t>
            </a: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ru" sz="1700" u="none" cap="none" strike="noStrike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700" u="none" cap="none" strike="noStrik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0" i="0" lang="ru" sz="1700" u="none" cap="none" strike="noStrik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0" i="0" sz="1700" u="none" cap="none" strike="noStrike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ru" sz="1700" u="none" cap="none" strike="noStrike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ru" sz="17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7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03525" y="502830"/>
            <a:ext cx="703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25"/>
              <a:buNone/>
            </a:pPr>
            <a:r>
              <a:rPr lang="ru"/>
              <a:t>Блочные и строчные элементы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513" y="391303"/>
            <a:ext cx="1303452" cy="10071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23"/>
          <p:cNvGraphicFramePr/>
          <p:nvPr/>
        </p:nvGraphicFramePr>
        <p:xfrm>
          <a:off x="232290" y="17604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{766E0C6B-13C2-42EC-8C13-FCEEA26EE935}</a:tableStyleId>
              </a:tblPr>
              <a:tblGrid>
                <a:gridCol w="4342800"/>
                <a:gridCol w="4342800"/>
              </a:tblGrid>
              <a:tr h="3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" sz="1600" u="none" cap="none" strike="noStrike"/>
                        <a:t>Блочные</a:t>
                      </a:r>
                      <a:endParaRPr sz="1600" u="none" cap="none" strike="noStrike"/>
                    </a:p>
                  </a:txBody>
                  <a:tcPr marT="62225" marB="62225" marR="78175" marL="78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" sz="1600" u="none" cap="none" strike="noStrike"/>
                        <a:t>Строчные</a:t>
                      </a:r>
                      <a:endParaRPr sz="1600" u="none" cap="none" strike="noStrike"/>
                    </a:p>
                  </a:txBody>
                  <a:tcPr marT="62225" marB="62225" marR="78175" marL="78175"/>
                </a:tc>
              </a:tr>
              <a:tr h="10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" sz="1600" u="none" cap="none" strike="noStrike"/>
                        <a:t>Элементы  форматируются визуально как блоки, располагаясь на странице в окне браузера вертикально.</a:t>
                      </a:r>
                      <a:endParaRPr sz="1600" u="none" cap="none" strike="noStrike"/>
                    </a:p>
                  </a:txBody>
                  <a:tcPr marT="62225" marB="62225" marR="78175" marL="78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" sz="1600" u="none" cap="none" strike="noStrike"/>
                        <a:t>Элементы не формируют новые блоки контента</a:t>
                      </a:r>
                      <a:endParaRPr sz="1600" u="none" cap="none" strike="noStrike"/>
                    </a:p>
                  </a:txBody>
                  <a:tcPr marT="62225" marB="62225" marR="78175" marL="78175"/>
                </a:tc>
              </a:tr>
              <a:tr h="41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" sz="1600" u="none" cap="none" strike="noStrike"/>
                        <a:t>Пример &lt;p&gt; Привет &lt;/p&gt;</a:t>
                      </a:r>
                      <a:endParaRPr sz="1600" u="none" cap="none" strike="noStrike"/>
                    </a:p>
                  </a:txBody>
                  <a:tcPr marT="62225" marB="62225" marR="78175" marL="78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" sz="1600" u="none" cap="none" strike="noStrike"/>
                        <a:t>Пример &lt;a&gt;Ссылка&lt;/a&gt;</a:t>
                      </a:r>
                      <a:endParaRPr sz="1600" u="none" cap="none" strike="noStrike"/>
                    </a:p>
                  </a:txBody>
                  <a:tcPr marT="62225" marB="62225" marR="78175" marL="78175"/>
                </a:tc>
              </a:tr>
              <a:tr h="10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62225" marB="62225" marR="78175" marL="78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62225" marB="62225" marR="78175" marL="78175"/>
                </a:tc>
              </a:tr>
            </a:tbl>
          </a:graphicData>
        </a:graphic>
      </p:graphicFrame>
      <p:pic>
        <p:nvPicPr>
          <p:cNvPr id="142" name="Google Shape;142;p23"/>
          <p:cNvPicPr preferRelativeResize="0"/>
          <p:nvPr/>
        </p:nvPicPr>
        <p:blipFill rotWithShape="1">
          <a:blip r:embed="rId4">
            <a:alphaModFix/>
          </a:blip>
          <a:srcRect b="0" l="732" r="54032" t="11174"/>
          <a:stretch/>
        </p:blipFill>
        <p:spPr>
          <a:xfrm>
            <a:off x="299672" y="3752955"/>
            <a:ext cx="4182881" cy="61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5">
            <a:alphaModFix/>
          </a:blip>
          <a:srcRect b="30656" l="0" r="19133" t="0"/>
          <a:stretch/>
        </p:blipFill>
        <p:spPr>
          <a:xfrm>
            <a:off x="4690539" y="3680106"/>
            <a:ext cx="1846795" cy="76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6">
            <a:alphaModFix/>
          </a:blip>
          <a:srcRect b="0" l="0" r="0" t="8550"/>
          <a:stretch/>
        </p:blipFill>
        <p:spPr>
          <a:xfrm>
            <a:off x="3120242" y="4089081"/>
            <a:ext cx="2775568" cy="76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