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Playfair Display"/>
      <p:regular r:id="rId31"/>
      <p:bold r:id="rId32"/>
      <p:italic r:id="rId33"/>
      <p:boldItalic r:id="rId34"/>
    </p:embeddedFont>
    <p:embeddedFont>
      <p:font typeface="Montserrat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3" roundtripDataSignature="AMtx7mgckUoFbnLEegYvViYukS7crGZS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4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customschemas.google.com/relationships/presentationmetadata" Target="meta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layfairDisplay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33" Type="http://schemas.openxmlformats.org/officeDocument/2006/relationships/font" Target="fonts/PlayfairDisplay-italic.fntdata"/><Relationship Id="rId10" Type="http://schemas.openxmlformats.org/officeDocument/2006/relationships/slide" Target="slides/slide4.xml"/><Relationship Id="rId32" Type="http://schemas.openxmlformats.org/officeDocument/2006/relationships/font" Target="fonts/PlayfairDisplay-bold.fntdata"/><Relationship Id="rId13" Type="http://schemas.openxmlformats.org/officeDocument/2006/relationships/slide" Target="slides/slide7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6.xml"/><Relationship Id="rId34" Type="http://schemas.openxmlformats.org/officeDocument/2006/relationships/font" Target="fonts/PlayfairDisplay-boldItalic.fntdata"/><Relationship Id="rId15" Type="http://schemas.openxmlformats.org/officeDocument/2006/relationships/slide" Target="slides/slide9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8.xml"/><Relationship Id="rId36" Type="http://schemas.openxmlformats.org/officeDocument/2006/relationships/font" Target="fonts/Montserrat-bold.fntdata"/><Relationship Id="rId17" Type="http://schemas.openxmlformats.org/officeDocument/2006/relationships/slide" Target="slides/slide11.xml"/><Relationship Id="rId39" Type="http://schemas.openxmlformats.org/officeDocument/2006/relationships/font" Target="fonts/Lato-regular.fntdata"/><Relationship Id="rId16" Type="http://schemas.openxmlformats.org/officeDocument/2006/relationships/slide" Target="slides/slide10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6de977b01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26de977b01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6de977b01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g26de977b01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38564ae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g25c38564ae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6de977b01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g26de977b01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5c38564ae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g25c38564ae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6de977b01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g26de977b01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6de977b01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g26de977b01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6de977b01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g26de977b01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6de977b01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g26de977b01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6de977b01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6de977b01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556667514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2556667514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5398babd11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g25398babd11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589b92ecc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2589b92ecc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5c38564ae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25c38564ae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5c38564ae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25c38564ae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589b92ecc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2589b92ecc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589b92ecc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g2589b92ecc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5c38564ae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g25c38564ae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6de977b0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26de977b0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1176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7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17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117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7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117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7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7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7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25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5" name="Google Shape;105;p25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84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5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84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25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2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11" name="Google Shape;111;p26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156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6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156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6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6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6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6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6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6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6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6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6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26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0" name="Google Shape;130;p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398babd11_0_4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g25398babd11_0_31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42" name="Google Shape;142;g25398babd11_0_3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g25398babd11_0_3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" name="Google Shape;144;g25398babd11_0_3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5" name="Google Shape;145;g25398babd11_0_3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g25398babd11_0_3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398babd11_0_309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78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g25398babd11_0_309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50" name="Google Shape;150;g25398babd11_0_309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8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g25398babd11_0_309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78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g25398babd11_0_309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g25398babd11_0_309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" name="Google Shape;154;g25398babd11_0_309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55" name="Google Shape;155;g25398babd11_0_309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56" name="Google Shape;156;g25398babd11_0_3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g25398babd11_0_32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59" name="Google Shape;159;g25398babd11_0_326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156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g25398babd11_0_326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156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g25398babd11_0_326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g25398babd11_0_326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g25398babd11_0_32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g25398babd11_0_3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g25398babd11_0_326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g25398babd11_0_326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25398babd11_0_32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g25398babd11_0_32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g25398babd11_0_32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g25398babd11_0_326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g25398babd11_0_326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g25398babd11_0_326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g25398babd11_0_32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g25398babd11_0_32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25398babd11_0_326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g25398babd11_0_326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" name="Google Shape;177;g25398babd11_0_32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8" name="Google Shape;178;g25398babd11_0_3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g25398babd11_0_34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81" name="Google Shape;181;g25398babd11_0_34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g25398babd11_0_34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" name="Google Shape;183;g25398babd11_0_3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4" name="Google Shape;184;g25398babd11_0_34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5" name="Google Shape;185;g25398babd11_0_34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6" name="Google Shape;186;g25398babd11_0_3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g25398babd11_0_35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89" name="Google Shape;189;g25398babd11_0_35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g25398babd11_0_35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1" name="Google Shape;191;g25398babd11_0_3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2" name="Google Shape;192;g25398babd11_0_3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g25398babd11_0_362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95" name="Google Shape;195;g25398babd11_0_36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g25398babd11_0_36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Google Shape;197;g25398babd11_0_362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8" name="Google Shape;198;g25398babd11_0_362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9" name="Google Shape;199;g25398babd11_0_3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g25398babd11_0_369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202" name="Google Shape;202;g25398babd11_0_369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156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g25398babd11_0_369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156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g25398babd11_0_369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g25398babd11_0_369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g25398babd11_0_369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g25398babd11_0_369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g25398babd11_0_369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g25398babd11_0_369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g25398babd11_0_36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g25398babd11_0_369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g25398babd11_0_369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g25398babd11_0_369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g25398babd11_0_369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g25398babd11_0_369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g25398babd11_0_369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g25398babd11_0_369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g25398babd11_0_369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g25398babd11_0_369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0" name="Google Shape;220;g25398babd11_0_36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1" name="Google Shape;221;g25398babd11_0_3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g25398babd11_0_391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24" name="Google Shape;224;g25398babd11_0_39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g25398babd11_0_39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6" name="Google Shape;226;g25398babd11_0_391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7" name="Google Shape;227;g25398babd11_0_39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228" name="Google Shape;228;g25398babd11_0_391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9" name="Google Shape;229;g25398babd11_0_3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g25398babd11_0_399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232" name="Google Shape;232;g25398babd11_0_399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84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g25398babd11_0_399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84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4" name="Google Shape;234;g25398babd11_0_399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235" name="Google Shape;235;g25398babd11_0_3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g25398babd11_0_40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38" name="Google Shape;238;g25398babd11_0_40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156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g25398babd11_0_40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156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g25398babd11_0_40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g25398babd11_0_40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g25398babd11_0_40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g25398babd11_0_40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g25398babd11_0_40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g25398babd11_0_40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g25398babd11_0_40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g25398babd11_0_40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g25398babd11_0_40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g25398babd11_0_40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g25398babd11_0_40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g25398babd11_0_40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g25398babd11_0_40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g25398babd11_0_40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g25398babd11_0_40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g25398babd11_0_40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6" name="Google Shape;256;g25398babd11_0_40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57" name="Google Shape;257;g25398babd11_0_405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8" name="Google Shape;258;g25398babd11_0_4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25398babd11_0_503"/>
          <p:cNvSpPr txBox="1"/>
          <p:nvPr>
            <p:ph type="title"/>
          </p:nvPr>
        </p:nvSpPr>
        <p:spPr>
          <a:xfrm>
            <a:off x="1297440" y="393840"/>
            <a:ext cx="70386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g25398babd11_0_503"/>
          <p:cNvSpPr txBox="1"/>
          <p:nvPr>
            <p:ph idx="1" type="body"/>
          </p:nvPr>
        </p:nvSpPr>
        <p:spPr>
          <a:xfrm>
            <a:off x="1297440" y="1567440"/>
            <a:ext cx="7038600" cy="29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g25398babd11_0_503"/>
          <p:cNvSpPr txBox="1"/>
          <p:nvPr>
            <p:ph idx="12" type="sldNum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19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32" name="Google Shape;32;p19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156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9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156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9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9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9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9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9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9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9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9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9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9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9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9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9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" name="Google Shape;50;p1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2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4" name="Google Shape;54;p2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20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21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2" name="Google Shape;62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22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8" name="Google Shape;68;p2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22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22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23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5" name="Google Shape;75;p23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156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3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156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3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3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3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3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3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3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3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3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3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3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3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3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3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3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23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2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7" name="Google Shape;97;p2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24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24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01" name="Google Shape;101;p24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398babd11_0_3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6" name="Google Shape;136;g25398babd11_0_3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7" name="Google Shape;137;g25398babd11_0_3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image" Target="../media/image17.png"/><Relationship Id="rId7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Relationship Id="rId5" Type="http://schemas.openxmlformats.org/officeDocument/2006/relationships/image" Target="../media/image23.png"/><Relationship Id="rId6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1" Type="http://schemas.openxmlformats.org/officeDocument/2006/relationships/image" Target="../media/image25.gif"/><Relationship Id="rId10" Type="http://schemas.openxmlformats.org/officeDocument/2006/relationships/image" Target="../media/image24.gif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makarova1507ana.github.io/all_element_by_form/" TargetMode="External"/><Relationship Id="rId4" Type="http://schemas.openxmlformats.org/officeDocument/2006/relationships/hyperlink" Target="https://www.cssscript.com/demo/multiple-select-dropdown/" TargetMode="External"/><Relationship Id="rId9" Type="http://schemas.openxmlformats.org/officeDocument/2006/relationships/image" Target="../media/image27.gif"/><Relationship Id="rId5" Type="http://schemas.openxmlformats.org/officeDocument/2006/relationships/hyperlink" Target="https://www.schoolsw3.com/howto/howto_css_breadcrumbs.php" TargetMode="External"/><Relationship Id="rId6" Type="http://schemas.openxmlformats.org/officeDocument/2006/relationships/hyperlink" Target="https://makarova1507ana.github.io/kinopoisk_2_0/" TargetMode="External"/><Relationship Id="rId7" Type="http://schemas.openxmlformats.org/officeDocument/2006/relationships/hyperlink" Target="https://codepen.io/jebbles/pen/MKoYya" TargetMode="External"/><Relationship Id="rId8" Type="http://schemas.openxmlformats.org/officeDocument/2006/relationships/hyperlink" Target="https://docs.google.com/document/d/1MrbstF_kJ9lxZZJgNZ_e8EyrAVe1npRSkxLsUQqtBs0/edit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1" Type="http://schemas.openxmlformats.org/officeDocument/2006/relationships/hyperlink" Target="https://infostart.ru/1c/articles/1282851/" TargetMode="External"/><Relationship Id="rId10" Type="http://schemas.openxmlformats.org/officeDocument/2006/relationships/hyperlink" Target="http://users.bugred.ru/" TargetMode="Externa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testbase.ru/" TargetMode="External"/><Relationship Id="rId4" Type="http://schemas.openxmlformats.org/officeDocument/2006/relationships/hyperlink" Target="https://www.edsd.ru/ru/princypy/cikl_razrabotki_po" TargetMode="External"/><Relationship Id="rId9" Type="http://schemas.openxmlformats.org/officeDocument/2006/relationships/hyperlink" Target="https://testengineer.ru/gajd-po-testirovaniyu-v-postman/#h-get" TargetMode="External"/><Relationship Id="rId5" Type="http://schemas.openxmlformats.org/officeDocument/2006/relationships/hyperlink" Target="https://habr.com/ru/company/maxilect/blog/596789/" TargetMode="External"/><Relationship Id="rId6" Type="http://schemas.openxmlformats.org/officeDocument/2006/relationships/hyperlink" Target="https://www.youtube.com/watch?v=A_jGdrGRLd0" TargetMode="External"/><Relationship Id="rId7" Type="http://schemas.openxmlformats.org/officeDocument/2006/relationships/hyperlink" Target="https://swapi.dev/documentation" TargetMode="External"/><Relationship Id="rId8" Type="http://schemas.openxmlformats.org/officeDocument/2006/relationships/hyperlink" Target="https://petstore.swagger.io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"/>
          <p:cNvSpPr txBox="1"/>
          <p:nvPr>
            <p:ph type="ctrTitle"/>
          </p:nvPr>
        </p:nvSpPr>
        <p:spPr>
          <a:xfrm>
            <a:off x="2973550" y="1273600"/>
            <a:ext cx="62742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ru" sz="3600">
                <a:latin typeface="Arial"/>
                <a:ea typeface="Arial"/>
                <a:cs typeface="Arial"/>
                <a:sym typeface="Arial"/>
              </a:rPr>
              <a:t>Тестирование web-сервисов</a:t>
            </a:r>
            <a:br>
              <a:rPr b="1" lang="ru" sz="3600">
                <a:latin typeface="Arial"/>
                <a:ea typeface="Arial"/>
                <a:cs typeface="Arial"/>
                <a:sym typeface="Arial"/>
              </a:rPr>
            </a:br>
            <a:endParaRPr b="1" sz="5800"/>
          </a:p>
        </p:txBody>
      </p:sp>
      <p:sp>
        <p:nvSpPr>
          <p:cNvPr id="264" name="Google Shape;264;p1"/>
          <p:cNvSpPr txBox="1"/>
          <p:nvPr/>
        </p:nvSpPr>
        <p:spPr>
          <a:xfrm>
            <a:off x="309975" y="2898600"/>
            <a:ext cx="782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ru" sz="2000">
                <a:solidFill>
                  <a:schemeClr val="lt1"/>
                </a:solidFill>
              </a:rPr>
              <a:t>элементы форм и тестирование форм</a:t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6de977b015_0_14"/>
          <p:cNvSpPr txBox="1"/>
          <p:nvPr/>
        </p:nvSpPr>
        <p:spPr>
          <a:xfrm>
            <a:off x="1186050" y="622050"/>
            <a:ext cx="7261800" cy="10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700">
                <a:solidFill>
                  <a:schemeClr val="lt1"/>
                </a:solidFill>
              </a:rPr>
              <a:t>Email</a:t>
            </a:r>
            <a:endParaRPr b="1" sz="2700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326" name="Google Shape;326;g26de977b015_0_14"/>
          <p:cNvSpPr txBox="1"/>
          <p:nvPr/>
        </p:nvSpPr>
        <p:spPr>
          <a:xfrm>
            <a:off x="1186050" y="2263225"/>
            <a:ext cx="41805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</a:rPr>
              <a:t>На что обращаем внимание:</a:t>
            </a:r>
            <a:endParaRPr sz="1500">
              <a:solidFill>
                <a:schemeClr val="lt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ru" sz="1500">
                <a:solidFill>
                  <a:schemeClr val="lt1"/>
                </a:solidFill>
              </a:rPr>
              <a:t>кол-во символов</a:t>
            </a:r>
            <a:endParaRPr sz="1500">
              <a:solidFill>
                <a:schemeClr val="lt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ru" sz="1500">
                <a:solidFill>
                  <a:schemeClr val="lt1"/>
                </a:solidFill>
              </a:rPr>
              <a:t>ввод только определенных символов</a:t>
            </a:r>
            <a:endParaRPr sz="1500">
              <a:solidFill>
                <a:schemeClr val="lt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ru" sz="1500">
                <a:solidFill>
                  <a:schemeClr val="lt1"/>
                </a:solidFill>
              </a:rPr>
              <a:t>валидность электронной почты</a:t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327" name="Google Shape;327;g26de977b015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050" y="1520275"/>
            <a:ext cx="60198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g26de977b015_0_14"/>
          <p:cNvSpPr txBox="1"/>
          <p:nvPr/>
        </p:nvSpPr>
        <p:spPr>
          <a:xfrm>
            <a:off x="1725925" y="3573600"/>
            <a:ext cx="57972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ru" sz="1500">
                <a:solidFill>
                  <a:schemeClr val="lt1"/>
                </a:solidFill>
              </a:rPr>
              <a:t>пример маски(шаблон):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</a:rPr>
              <a:t>* - любое кол-во символов (от 0 до бесконечность )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</a:rPr>
              <a:t>? - строго один символ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</a:rPr>
              <a:t>*@*.*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6de977b015_0_26"/>
          <p:cNvSpPr txBox="1"/>
          <p:nvPr/>
        </p:nvSpPr>
        <p:spPr>
          <a:xfrm>
            <a:off x="1186050" y="622050"/>
            <a:ext cx="7261800" cy="10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700">
                <a:solidFill>
                  <a:schemeClr val="lt1"/>
                </a:solidFill>
              </a:rPr>
              <a:t>Password &amp; Confirm password</a:t>
            </a:r>
            <a:endParaRPr b="1" sz="2700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334" name="Google Shape;334;g26de977b015_0_26"/>
          <p:cNvSpPr txBox="1"/>
          <p:nvPr/>
        </p:nvSpPr>
        <p:spPr>
          <a:xfrm>
            <a:off x="1186050" y="2491825"/>
            <a:ext cx="71943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</a:rPr>
              <a:t>На что обращаем внимание:</a:t>
            </a:r>
            <a:endParaRPr sz="1500">
              <a:solidFill>
                <a:schemeClr val="lt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ru" sz="1500">
                <a:solidFill>
                  <a:schemeClr val="lt1"/>
                </a:solidFill>
              </a:rPr>
              <a:t>кол-во символов</a:t>
            </a:r>
            <a:endParaRPr sz="1500">
              <a:solidFill>
                <a:schemeClr val="lt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ru" sz="1500">
                <a:solidFill>
                  <a:schemeClr val="lt1"/>
                </a:solidFill>
              </a:rPr>
              <a:t>ввод только определенных символов</a:t>
            </a:r>
            <a:endParaRPr sz="1500">
              <a:solidFill>
                <a:schemeClr val="lt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ru" sz="1500">
                <a:solidFill>
                  <a:schemeClr val="lt1"/>
                </a:solidFill>
              </a:rPr>
              <a:t>Валидность безопасного пароля (если задано в тех требованиях)</a:t>
            </a:r>
            <a:endParaRPr sz="1500">
              <a:solidFill>
                <a:schemeClr val="lt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ru" sz="1500">
                <a:solidFill>
                  <a:schemeClr val="lt1"/>
                </a:solidFill>
              </a:rPr>
              <a:t>скрытие символов </a:t>
            </a:r>
            <a:endParaRPr sz="1500">
              <a:solidFill>
                <a:schemeClr val="lt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ru" sz="1500">
                <a:solidFill>
                  <a:schemeClr val="lt1"/>
                </a:solidFill>
              </a:rPr>
              <a:t>показ символ при нажатие на кнопку (если такая есть или должна быть)</a:t>
            </a:r>
            <a:endParaRPr sz="1500">
              <a:solidFill>
                <a:schemeClr val="lt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ru" sz="1500">
                <a:solidFill>
                  <a:schemeClr val="lt1"/>
                </a:solidFill>
              </a:rPr>
              <a:t>совпадение паролей (если есть поле Confirm password)</a:t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335" name="Google Shape;335;g26de977b015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250" y="1179275"/>
            <a:ext cx="7580513" cy="123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0" name="Google Shape;340;g25c38564ae7_0_59"/>
          <p:cNvCxnSpPr/>
          <p:nvPr/>
        </p:nvCxnSpPr>
        <p:spPr>
          <a:xfrm>
            <a:off x="6679000" y="4283200"/>
            <a:ext cx="0" cy="3714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1" name="Google Shape;341;g25c38564ae7_0_59"/>
          <p:cNvCxnSpPr/>
          <p:nvPr/>
        </p:nvCxnSpPr>
        <p:spPr>
          <a:xfrm>
            <a:off x="7430500" y="4236350"/>
            <a:ext cx="10500" cy="4944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2" name="Google Shape;342;g25c38564ae7_0_59"/>
          <p:cNvCxnSpPr/>
          <p:nvPr/>
        </p:nvCxnSpPr>
        <p:spPr>
          <a:xfrm>
            <a:off x="6668500" y="4236350"/>
            <a:ext cx="10500" cy="4944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3" name="Google Shape;343;g25c38564ae7_0_59"/>
          <p:cNvSpPr txBox="1"/>
          <p:nvPr/>
        </p:nvSpPr>
        <p:spPr>
          <a:xfrm>
            <a:off x="6755200" y="4382750"/>
            <a:ext cx="66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ru" sz="7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www.site.ru</a:t>
            </a:r>
            <a:endParaRPr b="0" i="0" sz="7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4" name="Google Shape;344;g25c38564ae7_0_59"/>
          <p:cNvSpPr txBox="1"/>
          <p:nvPr/>
        </p:nvSpPr>
        <p:spPr>
          <a:xfrm>
            <a:off x="1186050" y="12450"/>
            <a:ext cx="72618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Char char="●"/>
            </a:pPr>
            <a:r>
              <a:rPr b="1" lang="ru" sz="2700">
                <a:solidFill>
                  <a:schemeClr val="lt1"/>
                </a:solidFill>
              </a:rPr>
              <a:t>checkbox</a:t>
            </a:r>
            <a:endParaRPr b="1" sz="2700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-3810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b="1" lang="ru" sz="2400">
                <a:solidFill>
                  <a:schemeClr val="lt1"/>
                </a:solidFill>
              </a:rPr>
              <a:t>radio button</a:t>
            </a:r>
            <a:endParaRPr b="1" sz="2400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345" name="Google Shape;345;g25c38564ae7_0_59"/>
          <p:cNvSpPr txBox="1"/>
          <p:nvPr/>
        </p:nvSpPr>
        <p:spPr>
          <a:xfrm>
            <a:off x="5122300" y="393450"/>
            <a:ext cx="39456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</a:rPr>
              <a:t>обращаем на требования к форме</a:t>
            </a:r>
            <a:br>
              <a:rPr lang="ru" sz="1500">
                <a:solidFill>
                  <a:schemeClr val="lt1"/>
                </a:solidFill>
              </a:rPr>
            </a:br>
            <a:r>
              <a:rPr lang="ru" sz="1500">
                <a:solidFill>
                  <a:schemeClr val="lt1"/>
                </a:solidFill>
              </a:rPr>
              <a:t>что может встретиться:</a:t>
            </a:r>
            <a:endParaRPr sz="1500">
              <a:solidFill>
                <a:schemeClr val="lt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ru" sz="1500">
                <a:solidFill>
                  <a:schemeClr val="lt1"/>
                </a:solidFill>
              </a:rPr>
              <a:t>отметка всех элементов сразу</a:t>
            </a:r>
            <a:endParaRPr sz="1500">
              <a:solidFill>
                <a:schemeClr val="lt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ru" sz="1500">
                <a:solidFill>
                  <a:schemeClr val="lt1"/>
                </a:solidFill>
              </a:rPr>
              <a:t>снятие всех элементов</a:t>
            </a:r>
            <a:endParaRPr sz="1500">
              <a:solidFill>
                <a:schemeClr val="lt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ru" sz="1500">
                <a:solidFill>
                  <a:schemeClr val="lt1"/>
                </a:solidFill>
              </a:rPr>
              <a:t>отмеченные элемент по умолчанию</a:t>
            </a:r>
            <a:endParaRPr sz="1500">
              <a:solidFill>
                <a:schemeClr val="lt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ru" sz="1500">
                <a:solidFill>
                  <a:schemeClr val="lt1"/>
                </a:solidFill>
              </a:rPr>
              <a:t>отметка логики в группах</a:t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346" name="Google Shape;346;g25c38564ae7_0_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4984" y="545840"/>
            <a:ext cx="1627815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g25c38564ae7_0_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1700" y="3616415"/>
            <a:ext cx="1045748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g25c38564ae7_0_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6424" y="482075"/>
            <a:ext cx="1761650" cy="2354768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g25c38564ae7_0_59"/>
          <p:cNvSpPr txBox="1"/>
          <p:nvPr/>
        </p:nvSpPr>
        <p:spPr>
          <a:xfrm>
            <a:off x="5087350" y="3593900"/>
            <a:ext cx="39456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</a:rPr>
              <a:t>обращаем на требования к форме</a:t>
            </a:r>
            <a:br>
              <a:rPr lang="ru" sz="1500">
                <a:solidFill>
                  <a:schemeClr val="lt1"/>
                </a:solidFill>
              </a:rPr>
            </a:br>
            <a:r>
              <a:rPr lang="ru" sz="1500">
                <a:solidFill>
                  <a:schemeClr val="lt1"/>
                </a:solidFill>
              </a:rPr>
              <a:t>что может встретиться:</a:t>
            </a:r>
            <a:endParaRPr sz="1500">
              <a:solidFill>
                <a:schemeClr val="lt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ru" sz="1500">
                <a:solidFill>
                  <a:schemeClr val="lt1"/>
                </a:solidFill>
              </a:rPr>
              <a:t>отметка только одного значения для каждой группы радио кнопок</a:t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350" name="Google Shape;350;g25c38564ae7_0_59"/>
          <p:cNvPicPr preferRelativeResize="0"/>
          <p:nvPr/>
        </p:nvPicPr>
        <p:blipFill rotWithShape="1">
          <a:blip r:embed="rId6">
            <a:alphaModFix/>
          </a:blip>
          <a:srcRect b="39155" l="4743" r="4897" t="9607"/>
          <a:stretch/>
        </p:blipFill>
        <p:spPr>
          <a:xfrm>
            <a:off x="1316375" y="1194425"/>
            <a:ext cx="2107696" cy="164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g25c38564ae7_0_5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61975" y="3594700"/>
            <a:ext cx="2736160" cy="154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6de977b015_0_80"/>
          <p:cNvSpPr txBox="1"/>
          <p:nvPr/>
        </p:nvSpPr>
        <p:spPr>
          <a:xfrm>
            <a:off x="1174625" y="420100"/>
            <a:ext cx="72618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Char char="●"/>
            </a:pPr>
            <a:r>
              <a:rPr b="1" lang="ru" sz="2900">
                <a:solidFill>
                  <a:schemeClr val="lt1"/>
                </a:solidFill>
              </a:rPr>
              <a:t>Multiple selector</a:t>
            </a:r>
            <a:endParaRPr b="1" sz="29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357" name="Google Shape;357;g26de977b015_0_80"/>
          <p:cNvSpPr txBox="1"/>
          <p:nvPr/>
        </p:nvSpPr>
        <p:spPr>
          <a:xfrm>
            <a:off x="5193100" y="1017200"/>
            <a:ext cx="4180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</a:rPr>
              <a:t>обращаем на требования к форме</a:t>
            </a:r>
            <a:br>
              <a:rPr lang="ru" sz="1500">
                <a:solidFill>
                  <a:schemeClr val="lt1"/>
                </a:solidFill>
              </a:rPr>
            </a:br>
            <a:r>
              <a:rPr lang="ru" sz="1500">
                <a:solidFill>
                  <a:schemeClr val="lt1"/>
                </a:solidFill>
              </a:rPr>
              <a:t>что может встретиться:</a:t>
            </a:r>
            <a:endParaRPr sz="1500">
              <a:solidFill>
                <a:schemeClr val="lt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ru" sz="1500">
                <a:solidFill>
                  <a:schemeClr val="lt1"/>
                </a:solidFill>
              </a:rPr>
              <a:t>добавление элемента </a:t>
            </a:r>
            <a:r>
              <a:rPr lang="ru" sz="1500">
                <a:solidFill>
                  <a:schemeClr val="lt1"/>
                </a:solidFill>
              </a:rPr>
              <a:t>(по отдельности и всех сразу)</a:t>
            </a:r>
            <a:endParaRPr sz="1500">
              <a:solidFill>
                <a:schemeClr val="lt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ru" sz="1500">
                <a:solidFill>
                  <a:schemeClr val="lt1"/>
                </a:solidFill>
              </a:rPr>
              <a:t>удаление элемента (по отдельности и всех сразу)</a:t>
            </a:r>
            <a:endParaRPr sz="1500">
              <a:solidFill>
                <a:schemeClr val="lt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ru" sz="1500">
                <a:solidFill>
                  <a:schemeClr val="lt1"/>
                </a:solidFill>
              </a:rPr>
              <a:t>поиск элемента</a:t>
            </a:r>
            <a:endParaRPr sz="1500">
              <a:solidFill>
                <a:schemeClr val="lt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ru" sz="1500">
                <a:solidFill>
                  <a:schemeClr val="lt1"/>
                </a:solidFill>
              </a:rPr>
              <a:t>скролинг</a:t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358" name="Google Shape;358;g26de977b015_0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004800"/>
            <a:ext cx="4619625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5c38564ae7_0_39"/>
          <p:cNvSpPr txBox="1"/>
          <p:nvPr/>
        </p:nvSpPr>
        <p:spPr>
          <a:xfrm>
            <a:off x="1174625" y="420100"/>
            <a:ext cx="72618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Char char="●"/>
            </a:pPr>
            <a:r>
              <a:rPr b="1" lang="ru" sz="2900">
                <a:solidFill>
                  <a:schemeClr val="lt1"/>
                </a:solidFill>
              </a:rPr>
              <a:t>Listbox</a:t>
            </a:r>
            <a:endParaRPr b="1" sz="29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364" name="Google Shape;364;g25c38564ae7_0_39"/>
          <p:cNvSpPr txBox="1"/>
          <p:nvPr/>
        </p:nvSpPr>
        <p:spPr>
          <a:xfrm>
            <a:off x="5193100" y="1017200"/>
            <a:ext cx="41805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</a:rPr>
              <a:t>обращаем на требования к форме</a:t>
            </a:r>
            <a:br>
              <a:rPr lang="ru" sz="1500">
                <a:solidFill>
                  <a:schemeClr val="lt1"/>
                </a:solidFill>
              </a:rPr>
            </a:br>
            <a:r>
              <a:rPr lang="ru" sz="1500">
                <a:solidFill>
                  <a:schemeClr val="lt1"/>
                </a:solidFill>
              </a:rPr>
              <a:t>что может встретиться:</a:t>
            </a:r>
            <a:endParaRPr sz="1500">
              <a:solidFill>
                <a:schemeClr val="lt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ru" sz="1500">
                <a:solidFill>
                  <a:schemeClr val="lt1"/>
                </a:solidFill>
              </a:rPr>
              <a:t>отметка только одного элемента</a:t>
            </a:r>
            <a:endParaRPr sz="1500">
              <a:solidFill>
                <a:schemeClr val="lt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ru" sz="1500">
                <a:solidFill>
                  <a:schemeClr val="lt1"/>
                </a:solidFill>
              </a:rPr>
              <a:t>отметка нескольких элементов</a:t>
            </a:r>
            <a:endParaRPr sz="1500">
              <a:solidFill>
                <a:schemeClr val="lt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ru" sz="1500">
                <a:solidFill>
                  <a:schemeClr val="lt1"/>
                </a:solidFill>
              </a:rPr>
              <a:t>отмеченный элемент по умолчанию</a:t>
            </a:r>
            <a:endParaRPr sz="1500">
              <a:solidFill>
                <a:schemeClr val="lt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ru" sz="1500">
                <a:solidFill>
                  <a:schemeClr val="lt1"/>
                </a:solidFill>
              </a:rPr>
              <a:t>скролинг</a:t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365" name="Google Shape;365;g25c38564ae7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75" y="1169600"/>
            <a:ext cx="4165650" cy="163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6de977b015_0_56"/>
          <p:cNvSpPr txBox="1"/>
          <p:nvPr/>
        </p:nvSpPr>
        <p:spPr>
          <a:xfrm>
            <a:off x="1174625" y="420100"/>
            <a:ext cx="72618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Char char="●"/>
            </a:pPr>
            <a:r>
              <a:rPr b="1" lang="ru" sz="2900">
                <a:solidFill>
                  <a:schemeClr val="lt1"/>
                </a:solidFill>
              </a:rPr>
              <a:t>Dropdown </a:t>
            </a:r>
            <a:endParaRPr b="1" sz="29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371" name="Google Shape;371;g26de977b015_0_56"/>
          <p:cNvSpPr txBox="1"/>
          <p:nvPr/>
        </p:nvSpPr>
        <p:spPr>
          <a:xfrm>
            <a:off x="4583500" y="1398200"/>
            <a:ext cx="41805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</a:rPr>
              <a:t>обращаем на требования к форме</a:t>
            </a:r>
            <a:br>
              <a:rPr lang="ru" sz="1500">
                <a:solidFill>
                  <a:schemeClr val="lt1"/>
                </a:solidFill>
              </a:rPr>
            </a:br>
            <a:r>
              <a:rPr lang="ru" sz="1500">
                <a:solidFill>
                  <a:schemeClr val="lt1"/>
                </a:solidFill>
              </a:rPr>
              <a:t>что может встретиться:</a:t>
            </a:r>
            <a:endParaRPr sz="1500">
              <a:solidFill>
                <a:schemeClr val="lt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ru" sz="1500">
                <a:solidFill>
                  <a:schemeClr val="lt1"/>
                </a:solidFill>
              </a:rPr>
              <a:t>отметка только одного элемента</a:t>
            </a:r>
            <a:endParaRPr sz="1500">
              <a:solidFill>
                <a:schemeClr val="lt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ru" sz="1500">
                <a:solidFill>
                  <a:schemeClr val="lt1"/>
                </a:solidFill>
              </a:rPr>
              <a:t>отметка нескольких элементов</a:t>
            </a:r>
            <a:endParaRPr sz="1500">
              <a:solidFill>
                <a:schemeClr val="lt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ru" sz="1500">
                <a:solidFill>
                  <a:schemeClr val="lt1"/>
                </a:solidFill>
              </a:rPr>
              <a:t>отмеченный элемент по умолчанию</a:t>
            </a:r>
            <a:endParaRPr sz="1500">
              <a:solidFill>
                <a:schemeClr val="lt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ru" sz="1500">
                <a:solidFill>
                  <a:schemeClr val="lt1"/>
                </a:solidFill>
              </a:rPr>
              <a:t>при нажатие на кнопку drop, </a:t>
            </a:r>
            <a:r>
              <a:rPr lang="ru" sz="1500">
                <a:solidFill>
                  <a:schemeClr val="lt1"/>
                </a:solidFill>
              </a:rPr>
              <a:t>посмотреть</a:t>
            </a:r>
            <a:r>
              <a:rPr lang="ru" sz="1500">
                <a:solidFill>
                  <a:schemeClr val="lt1"/>
                </a:solidFill>
              </a:rPr>
              <a:t> отображение listbox  </a:t>
            </a:r>
            <a:endParaRPr sz="1500">
              <a:solidFill>
                <a:schemeClr val="lt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ru" sz="1500">
                <a:solidFill>
                  <a:schemeClr val="lt1"/>
                </a:solidFill>
              </a:rPr>
              <a:t>скролинг</a:t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372" name="Google Shape;372;g26de977b015_0_56"/>
          <p:cNvPicPr preferRelativeResize="0"/>
          <p:nvPr/>
        </p:nvPicPr>
        <p:blipFill rotWithShape="1">
          <a:blip r:embed="rId3">
            <a:alphaModFix/>
          </a:blip>
          <a:srcRect b="4924" l="0" r="0" t="0"/>
          <a:stretch/>
        </p:blipFill>
        <p:spPr>
          <a:xfrm>
            <a:off x="1367925" y="941000"/>
            <a:ext cx="3204074" cy="4226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6de977b015_0_40"/>
          <p:cNvSpPr txBox="1"/>
          <p:nvPr/>
        </p:nvSpPr>
        <p:spPr>
          <a:xfrm>
            <a:off x="1186050" y="622050"/>
            <a:ext cx="7261800" cy="10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700">
                <a:solidFill>
                  <a:schemeClr val="lt1"/>
                </a:solidFill>
              </a:rPr>
              <a:t>Button</a:t>
            </a:r>
            <a:endParaRPr b="1" sz="2700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378" name="Google Shape;378;g26de977b015_0_40"/>
          <p:cNvSpPr txBox="1"/>
          <p:nvPr/>
        </p:nvSpPr>
        <p:spPr>
          <a:xfrm>
            <a:off x="1262250" y="1882225"/>
            <a:ext cx="41805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</a:rPr>
              <a:t>На что обращаем внимание:</a:t>
            </a:r>
            <a:endParaRPr sz="1500">
              <a:solidFill>
                <a:schemeClr val="lt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ru" sz="1500">
                <a:solidFill>
                  <a:schemeClr val="lt1"/>
                </a:solidFill>
              </a:rPr>
              <a:t>назначение кнопки</a:t>
            </a:r>
            <a:endParaRPr sz="1500">
              <a:solidFill>
                <a:schemeClr val="lt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ru" sz="1500">
                <a:solidFill>
                  <a:schemeClr val="lt1"/>
                </a:solidFill>
              </a:rPr>
              <a:t>кликабельность текста и отдельных участков</a:t>
            </a:r>
            <a:endParaRPr sz="1500">
              <a:solidFill>
                <a:schemeClr val="lt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ru" sz="1500">
                <a:solidFill>
                  <a:schemeClr val="lt1"/>
                </a:solidFill>
              </a:rPr>
              <a:t>подсказка для  пользователя (курсор, смена цвета и т.д.) 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379" name="Google Shape;379;g26de977b015_0_40"/>
          <p:cNvSpPr/>
          <p:nvPr/>
        </p:nvSpPr>
        <p:spPr>
          <a:xfrm>
            <a:off x="1245075" y="1229550"/>
            <a:ext cx="2184000" cy="473100"/>
          </a:xfrm>
          <a:prstGeom prst="roundRect">
            <a:avLst>
              <a:gd fmla="val 9376" name="adj"/>
            </a:avLst>
          </a:prstGeom>
          <a:solidFill>
            <a:srgbClr val="F2F2F2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Me!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6de977b015_0_33"/>
          <p:cNvSpPr txBox="1"/>
          <p:nvPr/>
        </p:nvSpPr>
        <p:spPr>
          <a:xfrm>
            <a:off x="1186050" y="622050"/>
            <a:ext cx="7261800" cy="10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700">
                <a:solidFill>
                  <a:schemeClr val="lt1"/>
                </a:solidFill>
              </a:rPr>
              <a:t>File button | Upload button</a:t>
            </a:r>
            <a:endParaRPr b="1" sz="2700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385" name="Google Shape;385;g26de977b015_0_33"/>
          <p:cNvSpPr txBox="1"/>
          <p:nvPr/>
        </p:nvSpPr>
        <p:spPr>
          <a:xfrm>
            <a:off x="1262250" y="1882225"/>
            <a:ext cx="41805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</a:rPr>
              <a:t>На что обращаем внимание:</a:t>
            </a:r>
            <a:endParaRPr sz="1500">
              <a:solidFill>
                <a:schemeClr val="lt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ru" sz="1500">
                <a:solidFill>
                  <a:schemeClr val="lt1"/>
                </a:solidFill>
              </a:rPr>
              <a:t>размер файла </a:t>
            </a:r>
            <a:endParaRPr sz="1500">
              <a:solidFill>
                <a:schemeClr val="lt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ru" sz="1500">
                <a:solidFill>
                  <a:schemeClr val="lt1"/>
                </a:solidFill>
              </a:rPr>
              <a:t>формат файла (расширение)</a:t>
            </a:r>
            <a:endParaRPr sz="1500">
              <a:solidFill>
                <a:schemeClr val="lt1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386" name="Google Shape;386;g26de977b015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250" y="1154000"/>
            <a:ext cx="5781675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g26de977b015_0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9850" y="3526225"/>
            <a:ext cx="3333750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g26de977b015_0_33"/>
          <p:cNvSpPr txBox="1"/>
          <p:nvPr/>
        </p:nvSpPr>
        <p:spPr>
          <a:xfrm>
            <a:off x="1186050" y="3924300"/>
            <a:ext cx="3000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</a:rPr>
              <a:t>На что обращаем внимание:</a:t>
            </a:r>
            <a:endParaRPr sz="1500">
              <a:solidFill>
                <a:schemeClr val="lt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ru" sz="1500">
                <a:solidFill>
                  <a:schemeClr val="lt1"/>
                </a:solidFill>
              </a:rPr>
              <a:t>путь файла</a:t>
            </a:r>
            <a:endParaRPr/>
          </a:p>
        </p:txBody>
      </p:sp>
      <p:pic>
        <p:nvPicPr>
          <p:cNvPr id="389" name="Google Shape;389;g26de977b015_0_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4950" y="2190762"/>
            <a:ext cx="4299051" cy="2699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0" name="Google Shape;390;g26de977b015_0_33"/>
          <p:cNvCxnSpPr/>
          <p:nvPr/>
        </p:nvCxnSpPr>
        <p:spPr>
          <a:xfrm>
            <a:off x="3423600" y="1645350"/>
            <a:ext cx="1429200" cy="64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1" name="Google Shape;391;g26de977b015_0_33"/>
          <p:cNvCxnSpPr/>
          <p:nvPr/>
        </p:nvCxnSpPr>
        <p:spPr>
          <a:xfrm flipH="1" rot="10800000">
            <a:off x="3948650" y="2335850"/>
            <a:ext cx="884700" cy="1458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92" name="Google Shape;392;g26de977b015_0_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200" y="2183875"/>
            <a:ext cx="1772605" cy="126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6de977b015_0_50"/>
          <p:cNvSpPr txBox="1"/>
          <p:nvPr/>
        </p:nvSpPr>
        <p:spPr>
          <a:xfrm>
            <a:off x="1186050" y="622050"/>
            <a:ext cx="7261800" cy="10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700">
                <a:solidFill>
                  <a:schemeClr val="lt1"/>
                </a:solidFill>
              </a:rPr>
              <a:t>Date / Time</a:t>
            </a:r>
            <a:endParaRPr b="1" sz="2700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398" name="Google Shape;398;g26de977b015_0_50"/>
          <p:cNvSpPr txBox="1"/>
          <p:nvPr/>
        </p:nvSpPr>
        <p:spPr>
          <a:xfrm>
            <a:off x="5243700" y="1322088"/>
            <a:ext cx="4180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</a:rPr>
              <a:t>На что обращаем внимание:</a:t>
            </a:r>
            <a:endParaRPr sz="1500">
              <a:solidFill>
                <a:schemeClr val="lt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ru" sz="1500">
                <a:solidFill>
                  <a:schemeClr val="lt1"/>
                </a:solidFill>
              </a:rPr>
              <a:t>выбор даты / времени</a:t>
            </a:r>
            <a:endParaRPr sz="1500">
              <a:solidFill>
                <a:schemeClr val="lt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ru" sz="1500">
                <a:solidFill>
                  <a:schemeClr val="lt1"/>
                </a:solidFill>
              </a:rPr>
              <a:t>блокировка дат </a:t>
            </a:r>
            <a:r>
              <a:rPr lang="ru" sz="1500">
                <a:solidFill>
                  <a:schemeClr val="lt1"/>
                </a:solidFill>
              </a:rPr>
              <a:t> / времени</a:t>
            </a:r>
            <a:endParaRPr sz="1500">
              <a:solidFill>
                <a:schemeClr val="lt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ru" sz="1500">
                <a:solidFill>
                  <a:schemeClr val="lt1"/>
                </a:solidFill>
              </a:rPr>
              <a:t>ввод вручную</a:t>
            </a:r>
            <a:endParaRPr sz="1500">
              <a:solidFill>
                <a:schemeClr val="lt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ru" sz="1500">
                <a:solidFill>
                  <a:schemeClr val="lt1"/>
                </a:solidFill>
              </a:rPr>
              <a:t>валидность даты / времени</a:t>
            </a:r>
            <a:endParaRPr sz="1500">
              <a:solidFill>
                <a:schemeClr val="lt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ru" sz="1500">
                <a:solidFill>
                  <a:schemeClr val="lt1"/>
                </a:solidFill>
              </a:rPr>
              <a:t> </a:t>
            </a:r>
            <a:r>
              <a:rPr lang="ru" sz="1500">
                <a:solidFill>
                  <a:schemeClr val="lt1"/>
                </a:solidFill>
              </a:rPr>
              <a:t>максимально</a:t>
            </a:r>
            <a:r>
              <a:rPr lang="ru" sz="1500">
                <a:solidFill>
                  <a:schemeClr val="lt1"/>
                </a:solidFill>
              </a:rPr>
              <a:t> и минимально возможные даты / время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399" name="Google Shape;399;g26de977b015_0_50"/>
          <p:cNvPicPr preferRelativeResize="0"/>
          <p:nvPr/>
        </p:nvPicPr>
        <p:blipFill rotWithShape="1">
          <a:blip r:embed="rId3">
            <a:alphaModFix/>
          </a:blip>
          <a:srcRect b="0" l="0" r="18387" t="0"/>
          <a:stretch/>
        </p:blipFill>
        <p:spPr>
          <a:xfrm>
            <a:off x="-7625" y="1336500"/>
            <a:ext cx="5290351" cy="230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g26de977b015_0_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5325" y="3105150"/>
            <a:ext cx="1428769" cy="203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6de977b015_0_8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Исследовать</a:t>
            </a:r>
            <a:r>
              <a:rPr b="1" lang="ru"/>
              <a:t> элементы можно здесь</a:t>
            </a:r>
            <a:endParaRPr b="1"/>
          </a:p>
        </p:txBody>
      </p:sp>
      <p:sp>
        <p:nvSpPr>
          <p:cNvPr id="406" name="Google Shape;406;g26de977b015_0_88"/>
          <p:cNvSpPr txBox="1"/>
          <p:nvPr>
            <p:ph idx="1" type="body"/>
          </p:nvPr>
        </p:nvSpPr>
        <p:spPr>
          <a:xfrm>
            <a:off x="1297500" y="881750"/>
            <a:ext cx="7528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https://makarova1507ana.github.io/all_element_by_form/</a:t>
            </a:r>
            <a:r>
              <a:rPr lang="ru"/>
              <a:t> - элементы этой презентации + еще доп</a:t>
            </a:r>
            <a:br>
              <a:rPr lang="ru"/>
            </a:br>
            <a:r>
              <a:rPr lang="ru" u="sng">
                <a:solidFill>
                  <a:schemeClr val="hlink"/>
                </a:solidFill>
                <a:hlinkClick r:id="rId4"/>
              </a:rPr>
              <a:t>https://www.cssscript.com/demo/multiple-select-dropdown/</a:t>
            </a:r>
            <a:r>
              <a:rPr lang="ru"/>
              <a:t> - multiple select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5"/>
              </a:rPr>
              <a:t>https://www.schoolsw3.com/howto/howto_css_breadcrumbs.php</a:t>
            </a:r>
            <a:r>
              <a:rPr lang="ru"/>
              <a:t> - Breadcrumbs (хлебные крошки)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6"/>
              </a:rPr>
              <a:t>https://makarova1507ana.github.io/kinopoisk_2_0/</a:t>
            </a:r>
            <a:r>
              <a:rPr lang="ru"/>
              <a:t> -  </a:t>
            </a:r>
            <a:r>
              <a:rPr lang="ru"/>
              <a:t>pagination (пагинация ) </a:t>
            </a:r>
            <a:br>
              <a:rPr lang="ru"/>
            </a:br>
            <a:r>
              <a:rPr lang="ru"/>
              <a:t>п.с. на данном примере работает когда ввели что-то в поиске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loading (загрузка)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7"/>
              </a:rPr>
              <a:t>https://codepen.io/jebbles/pen/MKoYya</a:t>
            </a:r>
            <a:r>
              <a:rPr lang="ru"/>
              <a:t> - slider (слайдер)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8"/>
              </a:rPr>
              <a:t>https://docs.google.com/document/d/1MrbstF_kJ9lxZZJgNZ_e8EyrAVe1npRSkxLsUQqtBs0/edit?usp=sharing</a:t>
            </a:r>
            <a:r>
              <a:rPr lang="ru"/>
              <a:t> практика к текущей презентации</a:t>
            </a:r>
            <a:endParaRPr/>
          </a:p>
        </p:txBody>
      </p:sp>
      <p:pic>
        <p:nvPicPr>
          <p:cNvPr id="407" name="Google Shape;407;g26de977b015_0_8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28375" y="2064550"/>
            <a:ext cx="651500" cy="488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g26de977b015_0_88"/>
          <p:cNvPicPr preferRelativeResize="0"/>
          <p:nvPr/>
        </p:nvPicPr>
        <p:blipFill rotWithShape="1">
          <a:blip r:embed="rId10">
            <a:alphaModFix/>
          </a:blip>
          <a:srcRect b="35088" l="25550" r="27472" t="25300"/>
          <a:stretch/>
        </p:blipFill>
        <p:spPr>
          <a:xfrm>
            <a:off x="2676875" y="2160762"/>
            <a:ext cx="651500" cy="41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g26de977b015_0_8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16675" y="2160750"/>
            <a:ext cx="412025" cy="41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5566675143_0_12"/>
          <p:cNvSpPr txBox="1"/>
          <p:nvPr>
            <p:ph idx="4294967295" type="title"/>
          </p:nvPr>
        </p:nvSpPr>
        <p:spPr>
          <a:xfrm>
            <a:off x="1657800" y="1765350"/>
            <a:ext cx="79740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ru" sz="6300"/>
              <a:t>форма</a:t>
            </a:r>
            <a:endParaRPr b="1" sz="6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5398babd11_0_30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">
                <a:highlight>
                  <a:srgbClr val="FF9900"/>
                </a:highlight>
              </a:rPr>
              <a:t>Полезные ссылки</a:t>
            </a:r>
            <a:endParaRPr/>
          </a:p>
        </p:txBody>
      </p:sp>
      <p:sp>
        <p:nvSpPr>
          <p:cNvPr id="415" name="Google Shape;415;g25398babd11_0_300"/>
          <p:cNvSpPr txBox="1"/>
          <p:nvPr>
            <p:ph idx="1" type="body"/>
          </p:nvPr>
        </p:nvSpPr>
        <p:spPr>
          <a:xfrm>
            <a:off x="1297500" y="1146675"/>
            <a:ext cx="7038900" cy="3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http://testbase.ru/</a:t>
            </a:r>
            <a:r>
              <a:rPr lang="ru" sz="14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ru" sz="14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теория + практика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ru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https://www.edsd.ru/ru/princypy/cikl_razrabotki_po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 - интересное представление о жизненном цикле ПО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r>
              <a:rPr b="1" lang="ru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https://habr.com/ru/company/maxilect/blog/596789/</a:t>
            </a:r>
            <a:r>
              <a:rPr b="1" lang="ru" sz="12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 основы POstamn</a:t>
            </a:r>
            <a:endParaRPr b="1" sz="12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ru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https://www.youtube.com/watch?v=A_jGdrGRLd0</a:t>
            </a:r>
            <a:r>
              <a:rPr b="1" lang="ru" sz="12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 основы </a:t>
            </a:r>
            <a:endParaRPr b="1" sz="12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ru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https://swapi.dev/documentation</a:t>
            </a:r>
            <a:r>
              <a:rPr b="1" lang="ru" sz="12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  сайт для тернировки</a:t>
            </a:r>
            <a:endParaRPr b="1" sz="12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ru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https://petstore.swagger.io/</a:t>
            </a:r>
            <a:r>
              <a:rPr b="1" lang="ru" sz="12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 сайт для тернировки</a:t>
            </a:r>
            <a:endParaRPr b="1" sz="12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ru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https://testengineer.ru/gajd-po-testirovaniyu-v-postman/#h-get</a:t>
            </a:r>
            <a:r>
              <a:rPr b="1" lang="ru" sz="12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 туториал </a:t>
            </a:r>
            <a:endParaRPr b="1" sz="12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ru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http://users.bugred.ru/</a:t>
            </a:r>
            <a:r>
              <a:rPr b="1" lang="ru" sz="12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 сайт для тренировоки</a:t>
            </a:r>
            <a:endParaRPr b="1" sz="12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ru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https://infostart.ru/1c/articles/1282851/</a:t>
            </a:r>
            <a:r>
              <a:rPr b="1" lang="ru" sz="12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 применение JS скриптов а postman при работе с API.</a:t>
            </a:r>
            <a:endParaRPr b="1" sz="12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2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589b92eccc_0_62"/>
          <p:cNvSpPr txBox="1"/>
          <p:nvPr>
            <p:ph type="title"/>
          </p:nvPr>
        </p:nvSpPr>
        <p:spPr>
          <a:xfrm>
            <a:off x="1117425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ru" sz="3800"/>
              <a:t>формы</a:t>
            </a:r>
            <a:endParaRPr b="1" sz="3800"/>
          </a:p>
        </p:txBody>
      </p:sp>
      <p:sp>
        <p:nvSpPr>
          <p:cNvPr id="275" name="Google Shape;275;g2589b92eccc_0_62"/>
          <p:cNvSpPr txBox="1"/>
          <p:nvPr/>
        </p:nvSpPr>
        <p:spPr>
          <a:xfrm>
            <a:off x="1071475" y="1089575"/>
            <a:ext cx="3981000" cy="42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ru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Это компонент веб-страницы с элементами управления, такими как текстовые поля, кнопки, флажки, диапазон или поле выбора цвета.</a:t>
            </a:r>
            <a:endParaRPr b="0" i="0" sz="2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g2589b92eccc_0_62"/>
          <p:cNvSpPr txBox="1"/>
          <p:nvPr/>
        </p:nvSpPr>
        <p:spPr>
          <a:xfrm>
            <a:off x="4337975" y="3948221"/>
            <a:ext cx="472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77" name="Google Shape;277;g2589b92eccc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6850" y="393750"/>
            <a:ext cx="3980926" cy="464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5c38564ae7_0_8"/>
          <p:cNvSpPr txBox="1"/>
          <p:nvPr>
            <p:ph idx="4294967295" type="title"/>
          </p:nvPr>
        </p:nvSpPr>
        <p:spPr>
          <a:xfrm>
            <a:off x="1657800" y="1765350"/>
            <a:ext cx="79740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ru" sz="6300"/>
              <a:t>валидация</a:t>
            </a:r>
            <a:endParaRPr b="1" sz="6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5c38564ae7_0_12"/>
          <p:cNvSpPr txBox="1"/>
          <p:nvPr>
            <p:ph type="title"/>
          </p:nvPr>
        </p:nvSpPr>
        <p:spPr>
          <a:xfrm>
            <a:off x="1117425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ru" sz="3800"/>
              <a:t>Валидация</a:t>
            </a:r>
            <a:endParaRPr b="1" sz="3800"/>
          </a:p>
        </p:txBody>
      </p:sp>
      <p:sp>
        <p:nvSpPr>
          <p:cNvPr id="288" name="Google Shape;288;g25c38564ae7_0_12"/>
          <p:cNvSpPr txBox="1"/>
          <p:nvPr/>
        </p:nvSpPr>
        <p:spPr>
          <a:xfrm>
            <a:off x="1071475" y="1089575"/>
            <a:ext cx="7855800" cy="26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это проверка чего-либо на </a:t>
            </a: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соответствие</a:t>
            </a: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заявленным требованиям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 веб-тестирование различают два типа валидации: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на стороне клиента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на стороне сервера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g25c38564ae7_0_12"/>
          <p:cNvSpPr txBox="1"/>
          <p:nvPr/>
        </p:nvSpPr>
        <p:spPr>
          <a:xfrm>
            <a:off x="4337975" y="3948221"/>
            <a:ext cx="472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90" name="Google Shape;290;g25c38564ae7_0_12"/>
          <p:cNvPicPr preferRelativeResize="0"/>
          <p:nvPr/>
        </p:nvPicPr>
        <p:blipFill rotWithShape="1">
          <a:blip r:embed="rId3">
            <a:alphaModFix/>
          </a:blip>
          <a:srcRect b="0" l="8321" r="11039" t="0"/>
          <a:stretch/>
        </p:blipFill>
        <p:spPr>
          <a:xfrm>
            <a:off x="2050700" y="2485125"/>
            <a:ext cx="5438860" cy="262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589b92eccc_0_69"/>
          <p:cNvSpPr txBox="1"/>
          <p:nvPr>
            <p:ph idx="4294967295" type="title"/>
          </p:nvPr>
        </p:nvSpPr>
        <p:spPr>
          <a:xfrm>
            <a:off x="823100" y="1765350"/>
            <a:ext cx="94944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ru" sz="6300"/>
              <a:t>Элементы формы</a:t>
            </a:r>
            <a:endParaRPr b="1" sz="6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589b92eccc_0_73"/>
          <p:cNvSpPr txBox="1"/>
          <p:nvPr/>
        </p:nvSpPr>
        <p:spPr>
          <a:xfrm>
            <a:off x="1186050" y="88650"/>
            <a:ext cx="72618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b="1" lang="ru" sz="2100">
                <a:solidFill>
                  <a:schemeClr val="lt1"/>
                </a:solidFill>
              </a:rPr>
              <a:t>Text field </a:t>
            </a:r>
            <a:endParaRPr b="1" sz="2100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</a:rPr>
              <a:t>(все в одну строку)</a:t>
            </a:r>
            <a:endParaRPr sz="1500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b="1" lang="ru" sz="2300">
                <a:solidFill>
                  <a:schemeClr val="lt1"/>
                </a:solidFill>
              </a:rPr>
              <a:t>Text area </a:t>
            </a:r>
            <a:endParaRPr b="1" sz="23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</a:rPr>
              <a:t>         (можно писать на разных строках)</a:t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301" name="Google Shape;301;g2589b92eccc_0_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7438" y="3335025"/>
            <a:ext cx="2917220" cy="18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g2589b92eccc_0_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6050" y="762400"/>
            <a:ext cx="3000000" cy="1348624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g2589b92eccc_0_73"/>
          <p:cNvSpPr txBox="1"/>
          <p:nvPr/>
        </p:nvSpPr>
        <p:spPr>
          <a:xfrm>
            <a:off x="4572000" y="1520300"/>
            <a:ext cx="45069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</a:rPr>
              <a:t>обращаем на требования к форме</a:t>
            </a:r>
            <a:br>
              <a:rPr lang="ru" sz="1800">
                <a:solidFill>
                  <a:schemeClr val="lt1"/>
                </a:solidFill>
              </a:rPr>
            </a:br>
            <a:r>
              <a:rPr lang="ru" sz="1800">
                <a:solidFill>
                  <a:schemeClr val="lt1"/>
                </a:solidFill>
              </a:rPr>
              <a:t>что может встретиться:</a:t>
            </a:r>
            <a:endParaRPr sz="1800">
              <a:solidFill>
                <a:schemeClr val="lt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ru" sz="1800">
                <a:solidFill>
                  <a:schemeClr val="lt1"/>
                </a:solidFill>
              </a:rPr>
              <a:t>минимальное  кол-во символов</a:t>
            </a:r>
            <a:endParaRPr sz="1800">
              <a:solidFill>
                <a:schemeClr val="lt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ru" sz="1800">
                <a:solidFill>
                  <a:schemeClr val="lt1"/>
                </a:solidFill>
              </a:rPr>
              <a:t>максимальное кол-во символов</a:t>
            </a:r>
            <a:endParaRPr sz="1800">
              <a:solidFill>
                <a:schemeClr val="lt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ru" sz="1800">
                <a:solidFill>
                  <a:schemeClr val="lt1"/>
                </a:solidFill>
              </a:rPr>
              <a:t>определенные символы или группа символов запрещены</a:t>
            </a:r>
            <a:endParaRPr sz="1800">
              <a:solidFill>
                <a:schemeClr val="lt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ru" sz="1800">
                <a:solidFill>
                  <a:schemeClr val="lt1"/>
                </a:solidFill>
              </a:rPr>
              <a:t>работа с буфером обмена (</a:t>
            </a:r>
            <a:r>
              <a:rPr lang="ru" sz="1800">
                <a:solidFill>
                  <a:schemeClr val="lt1"/>
                </a:solidFill>
              </a:rPr>
              <a:t>копирование</a:t>
            </a:r>
            <a:r>
              <a:rPr lang="ru" sz="1800">
                <a:solidFill>
                  <a:schemeClr val="lt1"/>
                </a:solidFill>
              </a:rPr>
              <a:t> и вставка)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5c38564ae7_0_21"/>
          <p:cNvSpPr txBox="1"/>
          <p:nvPr/>
        </p:nvSpPr>
        <p:spPr>
          <a:xfrm>
            <a:off x="1186050" y="622050"/>
            <a:ext cx="7261800" cy="10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Char char="●"/>
            </a:pPr>
            <a:r>
              <a:rPr b="1" lang="ru" sz="2700">
                <a:solidFill>
                  <a:schemeClr val="lt1"/>
                </a:solidFill>
              </a:rPr>
              <a:t>link field</a:t>
            </a:r>
            <a:endParaRPr b="1" sz="2700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309" name="Google Shape;309;g25c38564ae7_0_21"/>
          <p:cNvPicPr preferRelativeResize="0"/>
          <p:nvPr/>
        </p:nvPicPr>
        <p:blipFill rotWithShape="1">
          <a:blip r:embed="rId3">
            <a:alphaModFix/>
          </a:blip>
          <a:srcRect b="17973" l="24756" r="31735" t="75039"/>
          <a:stretch/>
        </p:blipFill>
        <p:spPr>
          <a:xfrm>
            <a:off x="1297500" y="1271884"/>
            <a:ext cx="7849725" cy="6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g25c38564ae7_0_21"/>
          <p:cNvPicPr preferRelativeResize="0"/>
          <p:nvPr/>
        </p:nvPicPr>
        <p:blipFill rotWithShape="1">
          <a:blip r:embed="rId4">
            <a:alphaModFix/>
          </a:blip>
          <a:srcRect b="3269" l="3556" r="3108" t="-3269"/>
          <a:stretch/>
        </p:blipFill>
        <p:spPr>
          <a:xfrm>
            <a:off x="4146812" y="2151400"/>
            <a:ext cx="4997175" cy="172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g25c38564ae7_0_21"/>
          <p:cNvSpPr txBox="1"/>
          <p:nvPr/>
        </p:nvSpPr>
        <p:spPr>
          <a:xfrm>
            <a:off x="146300" y="2274650"/>
            <a:ext cx="4180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</a:rPr>
              <a:t>Что и прошлые формы и +:</a:t>
            </a:r>
            <a:endParaRPr sz="1500">
              <a:solidFill>
                <a:schemeClr val="lt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ru" sz="1500">
                <a:solidFill>
                  <a:schemeClr val="lt1"/>
                </a:solidFill>
              </a:rPr>
              <a:t>передача разных протоколов</a:t>
            </a:r>
            <a:endParaRPr sz="1500">
              <a:solidFill>
                <a:schemeClr val="lt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ru" sz="1500">
                <a:solidFill>
                  <a:schemeClr val="lt1"/>
                </a:solidFill>
              </a:rPr>
              <a:t>валидность самой ссылки</a:t>
            </a:r>
            <a:endParaRPr sz="1500">
              <a:solidFill>
                <a:schemeClr val="lt1"/>
              </a:solidFill>
            </a:endParaRPr>
          </a:p>
        </p:txBody>
      </p:sp>
      <p:cxnSp>
        <p:nvCxnSpPr>
          <p:cNvPr id="312" name="Google Shape;312;g25c38564ae7_0_21"/>
          <p:cNvCxnSpPr/>
          <p:nvPr/>
        </p:nvCxnSpPr>
        <p:spPr>
          <a:xfrm>
            <a:off x="3513775" y="2964550"/>
            <a:ext cx="742800" cy="450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13" name="Google Shape;313;g25c38564ae7_0_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304250"/>
            <a:ext cx="2904630" cy="168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6de977b015_0_0"/>
          <p:cNvSpPr txBox="1"/>
          <p:nvPr/>
        </p:nvSpPr>
        <p:spPr>
          <a:xfrm>
            <a:off x="1186050" y="622050"/>
            <a:ext cx="7261800" cy="10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700">
                <a:solidFill>
                  <a:schemeClr val="lt1"/>
                </a:solidFill>
              </a:rPr>
              <a:t>Phone</a:t>
            </a:r>
            <a:endParaRPr b="1" sz="2700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319" name="Google Shape;319;g26de977b015_0_0"/>
          <p:cNvSpPr txBox="1"/>
          <p:nvPr/>
        </p:nvSpPr>
        <p:spPr>
          <a:xfrm>
            <a:off x="1186050" y="2263225"/>
            <a:ext cx="68286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</a:rPr>
              <a:t>На что обращаем внимани</a:t>
            </a:r>
            <a:r>
              <a:rPr lang="ru" sz="1500">
                <a:solidFill>
                  <a:schemeClr val="lt1"/>
                </a:solidFill>
              </a:rPr>
              <a:t>маске</a:t>
            </a:r>
            <a:r>
              <a:rPr lang="ru" sz="1500">
                <a:solidFill>
                  <a:schemeClr val="lt1"/>
                </a:solidFill>
              </a:rPr>
              <a:t>е:</a:t>
            </a:r>
            <a:endParaRPr sz="1500">
              <a:solidFill>
                <a:schemeClr val="lt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ru" sz="1500">
                <a:solidFill>
                  <a:schemeClr val="lt1"/>
                </a:solidFill>
              </a:rPr>
              <a:t>кол-во символов</a:t>
            </a:r>
            <a:endParaRPr sz="1500">
              <a:solidFill>
                <a:schemeClr val="lt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ru" sz="1500">
                <a:solidFill>
                  <a:schemeClr val="lt1"/>
                </a:solidFill>
              </a:rPr>
              <a:t>ввод только </a:t>
            </a:r>
            <a:r>
              <a:rPr lang="ru" sz="1500">
                <a:solidFill>
                  <a:schemeClr val="lt1"/>
                </a:solidFill>
              </a:rPr>
              <a:t>определенных</a:t>
            </a:r>
            <a:r>
              <a:rPr lang="ru" sz="1500">
                <a:solidFill>
                  <a:schemeClr val="lt1"/>
                </a:solidFill>
              </a:rPr>
              <a:t> символов</a:t>
            </a:r>
            <a:endParaRPr sz="1500">
              <a:solidFill>
                <a:schemeClr val="lt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ru" sz="1500">
                <a:solidFill>
                  <a:schemeClr val="lt1"/>
                </a:solidFill>
              </a:rPr>
              <a:t>валидность номера (соответствие )</a:t>
            </a:r>
            <a:br>
              <a:rPr lang="ru" sz="1500">
                <a:solidFill>
                  <a:schemeClr val="lt1"/>
                </a:solidFill>
              </a:rPr>
            </a:br>
            <a:br>
              <a:rPr lang="ru" sz="1500">
                <a:solidFill>
                  <a:schemeClr val="lt1"/>
                </a:solidFill>
              </a:rPr>
            </a:br>
            <a:r>
              <a:rPr lang="ru" sz="1500">
                <a:solidFill>
                  <a:schemeClr val="lt1"/>
                </a:solidFill>
              </a:rPr>
              <a:t>пример маски(шаблон):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</a:rPr>
              <a:t>()-группа символов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</a:rPr>
              <a:t>| - или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</a:rPr>
              <a:t>? - строго один символ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</a:rPr>
              <a:t>(+7) | 8 ??? ??? ?? ??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</a:rPr>
              <a:t>+7 или 8  пробел пробел 3 символа подряд  пробел 3 символа подряд пробел 2 символа пробел 2 символа -&gt; +7 999 111 11 11  | 8 000 000 00 00</a:t>
            </a:r>
            <a:br>
              <a:rPr lang="ru" sz="1500">
                <a:solidFill>
                  <a:schemeClr val="lt1"/>
                </a:solidFill>
              </a:rPr>
            </a:br>
            <a:endParaRPr sz="1500">
              <a:solidFill>
                <a:schemeClr val="lt1"/>
              </a:solidFill>
            </a:endParaRPr>
          </a:p>
        </p:txBody>
      </p:sp>
      <p:pic>
        <p:nvPicPr>
          <p:cNvPr id="320" name="Google Shape;320;g26de977b01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050" y="1285925"/>
            <a:ext cx="6334125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