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5"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43D5EA-57FB-4357-BD4D-DDF520F9C53B}" type="datetimeFigureOut">
              <a:rPr lang="en-US" smtClean="0"/>
              <a:t>24-Nov-24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BC8C8-278C-4944-8A72-AB3EC96E193B}" type="slidenum">
              <a:rPr lang="en-US" smtClean="0"/>
              <a:t>‹#›</a:t>
            </a:fld>
            <a:endParaRPr lang="en-US"/>
          </a:p>
        </p:txBody>
      </p:sp>
    </p:spTree>
    <p:extLst>
      <p:ext uri="{BB962C8B-B14F-4D97-AF65-F5344CB8AC3E}">
        <p14:creationId xmlns:p14="http://schemas.microsoft.com/office/powerpoint/2010/main" val="3018031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7F2D1C9C-280E-4C94-9E00-53CF79615103}" type="datetime1">
              <a:rPr lang="en-US" smtClean="0"/>
              <a:t>24-Nov-24</a:t>
            </a:fld>
            <a:endParaRPr lang="en-US"/>
          </a:p>
        </p:txBody>
      </p:sp>
      <p:sp>
        <p:nvSpPr>
          <p:cNvPr id="5" name="Footer Placeholder 4"/>
          <p:cNvSpPr>
            <a:spLocks noGrp="1"/>
          </p:cNvSpPr>
          <p:nvPr>
            <p:ph type="ftr" sz="quarter" idx="11"/>
          </p:nvPr>
        </p:nvSpPr>
        <p:spPr>
          <a:xfrm>
            <a:off x="1371600" y="4323845"/>
            <a:ext cx="6400800" cy="365125"/>
          </a:xfrm>
        </p:spPr>
        <p:txBody>
          <a:bodyPr/>
          <a:lstStyle/>
          <a:p>
            <a:r>
              <a:rPr lang="en-US"/>
              <a:t>Evans Makau</a:t>
            </a:r>
          </a:p>
        </p:txBody>
      </p:sp>
      <p:sp>
        <p:nvSpPr>
          <p:cNvPr id="6" name="Slide Number Placeholder 5"/>
          <p:cNvSpPr>
            <a:spLocks noGrp="1"/>
          </p:cNvSpPr>
          <p:nvPr>
            <p:ph type="sldNum" sz="quarter" idx="12"/>
          </p:nvPr>
        </p:nvSpPr>
        <p:spPr>
          <a:xfrm>
            <a:off x="8077200" y="1430866"/>
            <a:ext cx="2743200" cy="365125"/>
          </a:xfrm>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018264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91A6F-1CEA-4BA3-A2FF-BD82E54E6047}" type="datetime1">
              <a:rPr lang="en-US" smtClean="0"/>
              <a:t>24-Nov-24</a:t>
            </a:fld>
            <a:endParaRPr lang="en-US"/>
          </a:p>
        </p:txBody>
      </p:sp>
      <p:sp>
        <p:nvSpPr>
          <p:cNvPr id="6" name="Footer Placeholder 5"/>
          <p:cNvSpPr>
            <a:spLocks noGrp="1"/>
          </p:cNvSpPr>
          <p:nvPr>
            <p:ph type="ftr" sz="quarter" idx="11"/>
          </p:nvPr>
        </p:nvSpPr>
        <p:spPr/>
        <p:txBody>
          <a:bodyPr/>
          <a:lstStyle/>
          <a:p>
            <a:r>
              <a:rPr lang="en-US"/>
              <a:t>Evans Makau</a:t>
            </a:r>
          </a:p>
        </p:txBody>
      </p:sp>
      <p:sp>
        <p:nvSpPr>
          <p:cNvPr id="7" name="Slide Number Placeholder 6"/>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68675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DF1F9BB-8E01-4DC8-ABE4-CA589627802C}" type="datetime1">
              <a:rPr lang="en-US" smtClean="0"/>
              <a:t>24-Nov-24</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Evans Makau</a:t>
            </a:r>
          </a:p>
        </p:txBody>
      </p:sp>
      <p:sp>
        <p:nvSpPr>
          <p:cNvPr id="7" name="Slide Number Placeholder 6"/>
          <p:cNvSpPr>
            <a:spLocks noGrp="1"/>
          </p:cNvSpPr>
          <p:nvPr>
            <p:ph type="sldNum" sz="quarter" idx="12"/>
          </p:nvPr>
        </p:nvSpPr>
        <p:spPr>
          <a:xfrm>
            <a:off x="10862452" y="381000"/>
            <a:ext cx="643748" cy="365125"/>
          </a:xfrm>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3103365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63EE914-23C9-4AB7-A2B2-AEE8D4EF85A8}" type="datetime1">
              <a:rPr lang="en-US" smtClean="0"/>
              <a:t>24-Nov-24</a:t>
            </a:fld>
            <a:endParaRPr lang="en-US"/>
          </a:p>
        </p:txBody>
      </p:sp>
      <p:sp>
        <p:nvSpPr>
          <p:cNvPr id="6" name="Footer Placeholder 5"/>
          <p:cNvSpPr>
            <a:spLocks noGrp="1"/>
          </p:cNvSpPr>
          <p:nvPr>
            <p:ph type="ftr" sz="quarter" idx="11"/>
          </p:nvPr>
        </p:nvSpPr>
        <p:spPr>
          <a:xfrm>
            <a:off x="685800" y="379941"/>
            <a:ext cx="6991492" cy="365125"/>
          </a:xfrm>
        </p:spPr>
        <p:txBody>
          <a:bodyPr/>
          <a:lstStyle/>
          <a:p>
            <a:r>
              <a:rPr lang="en-US"/>
              <a:t>Evans Makau</a:t>
            </a:r>
          </a:p>
        </p:txBody>
      </p:sp>
      <p:sp>
        <p:nvSpPr>
          <p:cNvPr id="7" name="Slide Number Placeholder 6"/>
          <p:cNvSpPr>
            <a:spLocks noGrp="1"/>
          </p:cNvSpPr>
          <p:nvPr>
            <p:ph type="sldNum" sz="quarter" idx="12"/>
          </p:nvPr>
        </p:nvSpPr>
        <p:spPr>
          <a:xfrm>
            <a:off x="10862452" y="381000"/>
            <a:ext cx="643748" cy="365125"/>
          </a:xfrm>
        </p:spPr>
        <p:txBody>
          <a:bodyPr/>
          <a:lstStyle/>
          <a:p>
            <a:fld id="{E5FF9313-473F-4F00-91D2-10A97445F2DB}"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173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9F530DF-28E8-41B7-9DAF-11B708BA79BD}" type="datetime1">
              <a:rPr lang="en-US" smtClean="0"/>
              <a:t>24-Nov-24</a:t>
            </a:fld>
            <a:endParaRPr lang="en-US"/>
          </a:p>
        </p:txBody>
      </p:sp>
      <p:sp>
        <p:nvSpPr>
          <p:cNvPr id="6" name="Footer Placeholder 5"/>
          <p:cNvSpPr>
            <a:spLocks noGrp="1"/>
          </p:cNvSpPr>
          <p:nvPr>
            <p:ph type="ftr" sz="quarter" idx="11"/>
          </p:nvPr>
        </p:nvSpPr>
        <p:spPr>
          <a:xfrm>
            <a:off x="685800" y="378883"/>
            <a:ext cx="6991492" cy="365125"/>
          </a:xfrm>
        </p:spPr>
        <p:txBody>
          <a:bodyPr/>
          <a:lstStyle/>
          <a:p>
            <a:r>
              <a:rPr lang="en-US"/>
              <a:t>Evans Makau</a:t>
            </a:r>
          </a:p>
        </p:txBody>
      </p:sp>
      <p:sp>
        <p:nvSpPr>
          <p:cNvPr id="7" name="Slide Number Placeholder 6"/>
          <p:cNvSpPr>
            <a:spLocks noGrp="1"/>
          </p:cNvSpPr>
          <p:nvPr>
            <p:ph type="sldNum" sz="quarter" idx="12"/>
          </p:nvPr>
        </p:nvSpPr>
        <p:spPr>
          <a:xfrm>
            <a:off x="10862452" y="381000"/>
            <a:ext cx="643748" cy="365125"/>
          </a:xfrm>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17969722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729C22F-3642-4AD3-98A7-C4511CAD6F5B}" type="datetime1">
              <a:rPr lang="en-US" smtClean="0"/>
              <a:t>24-Nov-24</a:t>
            </a:fld>
            <a:endParaRPr lang="en-US"/>
          </a:p>
        </p:txBody>
      </p:sp>
      <p:sp>
        <p:nvSpPr>
          <p:cNvPr id="4" name="Footer Placeholder 3"/>
          <p:cNvSpPr>
            <a:spLocks noGrp="1"/>
          </p:cNvSpPr>
          <p:nvPr>
            <p:ph type="ftr" sz="quarter" idx="11"/>
          </p:nvPr>
        </p:nvSpPr>
        <p:spPr/>
        <p:txBody>
          <a:bodyPr/>
          <a:lstStyle/>
          <a:p>
            <a:r>
              <a:rPr lang="en-US"/>
              <a:t>Evans Makau</a:t>
            </a:r>
          </a:p>
        </p:txBody>
      </p:sp>
      <p:sp>
        <p:nvSpPr>
          <p:cNvPr id="5" name="Slide Number Placeholder 4"/>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444434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16C055B-ED56-41AB-AE5A-FA9DFBCC6133}" type="datetime1">
              <a:rPr lang="en-US" smtClean="0"/>
              <a:t>24-Nov-24</a:t>
            </a:fld>
            <a:endParaRPr lang="en-US"/>
          </a:p>
        </p:txBody>
      </p:sp>
      <p:sp>
        <p:nvSpPr>
          <p:cNvPr id="4" name="Footer Placeholder 3"/>
          <p:cNvSpPr>
            <a:spLocks noGrp="1"/>
          </p:cNvSpPr>
          <p:nvPr>
            <p:ph type="ftr" sz="quarter" idx="11"/>
          </p:nvPr>
        </p:nvSpPr>
        <p:spPr/>
        <p:txBody>
          <a:bodyPr/>
          <a:lstStyle/>
          <a:p>
            <a:r>
              <a:rPr lang="en-US"/>
              <a:t>Evans Makau</a:t>
            </a:r>
          </a:p>
        </p:txBody>
      </p:sp>
      <p:sp>
        <p:nvSpPr>
          <p:cNvPr id="5" name="Slide Number Placeholder 4"/>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41724125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C078D-68D3-4649-AEB6-00B00CCC6BEA}" type="datetime1">
              <a:rPr lang="en-US" smtClean="0"/>
              <a:t>24-Nov-24</a:t>
            </a:fld>
            <a:endParaRPr lang="en-US"/>
          </a:p>
        </p:txBody>
      </p:sp>
      <p:sp>
        <p:nvSpPr>
          <p:cNvPr id="5" name="Footer Placeholder 4"/>
          <p:cNvSpPr>
            <a:spLocks noGrp="1"/>
          </p:cNvSpPr>
          <p:nvPr>
            <p:ph type="ftr" sz="quarter" idx="11"/>
          </p:nvPr>
        </p:nvSpPr>
        <p:spPr/>
        <p:txBody>
          <a:bodyPr/>
          <a:lstStyle/>
          <a:p>
            <a:r>
              <a:rPr lang="en-US"/>
              <a:t>Evans Makau</a:t>
            </a:r>
          </a:p>
        </p:txBody>
      </p:sp>
      <p:sp>
        <p:nvSpPr>
          <p:cNvPr id="6" name="Slide Number Placeholder 5"/>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241101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2D72A37-5A14-499E-96F2-5099FD356331}" type="datetime1">
              <a:rPr lang="en-US" smtClean="0"/>
              <a:t>24-Nov-24</a:t>
            </a:fld>
            <a:endParaRPr lang="en-US"/>
          </a:p>
        </p:txBody>
      </p:sp>
      <p:sp>
        <p:nvSpPr>
          <p:cNvPr id="5" name="Footer Placeholder 4"/>
          <p:cNvSpPr>
            <a:spLocks noGrp="1"/>
          </p:cNvSpPr>
          <p:nvPr>
            <p:ph type="ftr" sz="quarter" idx="11"/>
          </p:nvPr>
        </p:nvSpPr>
        <p:spPr>
          <a:xfrm>
            <a:off x="685800" y="381000"/>
            <a:ext cx="6991492" cy="365125"/>
          </a:xfrm>
        </p:spPr>
        <p:txBody>
          <a:bodyPr/>
          <a:lstStyle/>
          <a:p>
            <a:r>
              <a:rPr lang="en-US"/>
              <a:t>Evans Makau</a:t>
            </a:r>
          </a:p>
        </p:txBody>
      </p:sp>
      <p:sp>
        <p:nvSpPr>
          <p:cNvPr id="6" name="Slide Number Placeholder 5"/>
          <p:cNvSpPr>
            <a:spLocks noGrp="1"/>
          </p:cNvSpPr>
          <p:nvPr>
            <p:ph type="sldNum" sz="quarter" idx="12"/>
          </p:nvPr>
        </p:nvSpPr>
        <p:spPr>
          <a:xfrm>
            <a:off x="10862452" y="381000"/>
            <a:ext cx="643748" cy="365125"/>
          </a:xfrm>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4055755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p:cNvSpPr>
            <a:spLocks noGrp="1"/>
          </p:cNvSpPr>
          <p:nvPr>
            <p:ph type="ftr" sz="quarter" idx="11"/>
          </p:nvPr>
        </p:nvSpPr>
        <p:spPr/>
        <p:txBody>
          <a:bodyPr/>
          <a:lstStyle/>
          <a:p>
            <a:r>
              <a:rPr lang="en-US"/>
              <a:t>Evans Makau</a:t>
            </a:r>
          </a:p>
        </p:txBody>
      </p:sp>
      <p:sp>
        <p:nvSpPr>
          <p:cNvPr id="6" name="Slide Number Placeholder 5"/>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3772608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27900C7-7487-46D0-B6F0-E62A91942C16}" type="datetime1">
              <a:rPr lang="en-US" smtClean="0"/>
              <a:t>24-Nov-24</a:t>
            </a:fld>
            <a:endParaRPr lang="en-US"/>
          </a:p>
        </p:txBody>
      </p:sp>
      <p:sp>
        <p:nvSpPr>
          <p:cNvPr id="5" name="Footer Placeholder 4"/>
          <p:cNvSpPr>
            <a:spLocks noGrp="1"/>
          </p:cNvSpPr>
          <p:nvPr>
            <p:ph type="ftr" sz="quarter" idx="11"/>
          </p:nvPr>
        </p:nvSpPr>
        <p:spPr>
          <a:xfrm>
            <a:off x="685800" y="381001"/>
            <a:ext cx="6991492" cy="364065"/>
          </a:xfrm>
        </p:spPr>
        <p:txBody>
          <a:bodyPr/>
          <a:lstStyle/>
          <a:p>
            <a:r>
              <a:rPr lang="en-US"/>
              <a:t>Evans Makau</a:t>
            </a:r>
          </a:p>
        </p:txBody>
      </p:sp>
      <p:sp>
        <p:nvSpPr>
          <p:cNvPr id="6" name="Slide Number Placeholder 5"/>
          <p:cNvSpPr>
            <a:spLocks noGrp="1"/>
          </p:cNvSpPr>
          <p:nvPr>
            <p:ph type="sldNum" sz="quarter" idx="12"/>
          </p:nvPr>
        </p:nvSpPr>
        <p:spPr>
          <a:xfrm>
            <a:off x="10862452" y="381000"/>
            <a:ext cx="643748" cy="365125"/>
          </a:xfrm>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351054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E73319-E721-42B8-A2EE-549415649BF3}" type="datetime1">
              <a:rPr lang="en-US" smtClean="0"/>
              <a:t>24-Nov-24</a:t>
            </a:fld>
            <a:endParaRPr lang="en-US"/>
          </a:p>
        </p:txBody>
      </p:sp>
      <p:sp>
        <p:nvSpPr>
          <p:cNvPr id="6" name="Footer Placeholder 5"/>
          <p:cNvSpPr>
            <a:spLocks noGrp="1"/>
          </p:cNvSpPr>
          <p:nvPr>
            <p:ph type="ftr" sz="quarter" idx="11"/>
          </p:nvPr>
        </p:nvSpPr>
        <p:spPr/>
        <p:txBody>
          <a:bodyPr/>
          <a:lstStyle/>
          <a:p>
            <a:r>
              <a:rPr lang="en-US"/>
              <a:t>Evans Makau</a:t>
            </a:r>
          </a:p>
        </p:txBody>
      </p:sp>
      <p:sp>
        <p:nvSpPr>
          <p:cNvPr id="7" name="Slide Number Placeholder 6"/>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114139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0F13D4-3BED-47EC-B994-58A2C720B740}" type="datetime1">
              <a:rPr lang="en-US" smtClean="0"/>
              <a:t>24-Nov-24</a:t>
            </a:fld>
            <a:endParaRPr lang="en-US"/>
          </a:p>
        </p:txBody>
      </p:sp>
      <p:sp>
        <p:nvSpPr>
          <p:cNvPr id="8" name="Footer Placeholder 7"/>
          <p:cNvSpPr>
            <a:spLocks noGrp="1"/>
          </p:cNvSpPr>
          <p:nvPr>
            <p:ph type="ftr" sz="quarter" idx="11"/>
          </p:nvPr>
        </p:nvSpPr>
        <p:spPr/>
        <p:txBody>
          <a:bodyPr/>
          <a:lstStyle/>
          <a:p>
            <a:r>
              <a:rPr lang="en-US"/>
              <a:t>Evans Makau</a:t>
            </a:r>
          </a:p>
        </p:txBody>
      </p:sp>
      <p:sp>
        <p:nvSpPr>
          <p:cNvPr id="9" name="Slide Number Placeholder 8"/>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4093417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5A3359-C11A-46B5-A970-7DD76990BB1F}" type="datetime1">
              <a:rPr lang="en-US" smtClean="0"/>
              <a:t>24-Nov-24</a:t>
            </a:fld>
            <a:endParaRPr lang="en-US"/>
          </a:p>
        </p:txBody>
      </p:sp>
      <p:sp>
        <p:nvSpPr>
          <p:cNvPr id="4" name="Footer Placeholder 3"/>
          <p:cNvSpPr>
            <a:spLocks noGrp="1"/>
          </p:cNvSpPr>
          <p:nvPr>
            <p:ph type="ftr" sz="quarter" idx="11"/>
          </p:nvPr>
        </p:nvSpPr>
        <p:spPr/>
        <p:txBody>
          <a:bodyPr/>
          <a:lstStyle/>
          <a:p>
            <a:r>
              <a:rPr lang="en-US"/>
              <a:t>Evans Makau</a:t>
            </a:r>
          </a:p>
        </p:txBody>
      </p:sp>
      <p:sp>
        <p:nvSpPr>
          <p:cNvPr id="5" name="Slide Number Placeholder 4"/>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1448480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8CCF3-2816-49BE-8FB7-66E908415A50}" type="datetime1">
              <a:rPr lang="en-US" smtClean="0"/>
              <a:t>24-Nov-24</a:t>
            </a:fld>
            <a:endParaRPr lang="en-US"/>
          </a:p>
        </p:txBody>
      </p:sp>
      <p:sp>
        <p:nvSpPr>
          <p:cNvPr id="3" name="Footer Placeholder 2"/>
          <p:cNvSpPr>
            <a:spLocks noGrp="1"/>
          </p:cNvSpPr>
          <p:nvPr>
            <p:ph type="ftr" sz="quarter" idx="11"/>
          </p:nvPr>
        </p:nvSpPr>
        <p:spPr/>
        <p:txBody>
          <a:bodyPr/>
          <a:lstStyle/>
          <a:p>
            <a:r>
              <a:rPr lang="en-US"/>
              <a:t>Evans Makau</a:t>
            </a:r>
          </a:p>
        </p:txBody>
      </p:sp>
      <p:sp>
        <p:nvSpPr>
          <p:cNvPr id="4" name="Slide Number Placeholder 3"/>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163424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895126-ACC6-4CF5-8862-9F4C0F01C1EB}" type="datetime1">
              <a:rPr lang="en-US" smtClean="0"/>
              <a:t>24-Nov-24</a:t>
            </a:fld>
            <a:endParaRPr lang="en-US"/>
          </a:p>
        </p:txBody>
      </p:sp>
      <p:sp>
        <p:nvSpPr>
          <p:cNvPr id="6" name="Footer Placeholder 5"/>
          <p:cNvSpPr>
            <a:spLocks noGrp="1"/>
          </p:cNvSpPr>
          <p:nvPr>
            <p:ph type="ftr" sz="quarter" idx="11"/>
          </p:nvPr>
        </p:nvSpPr>
        <p:spPr/>
        <p:txBody>
          <a:bodyPr/>
          <a:lstStyle/>
          <a:p>
            <a:r>
              <a:rPr lang="en-US"/>
              <a:t>Evans Makau</a:t>
            </a:r>
          </a:p>
        </p:txBody>
      </p:sp>
      <p:sp>
        <p:nvSpPr>
          <p:cNvPr id="7" name="Slide Number Placeholder 6"/>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139770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31DED-4ACE-45A3-BBCC-1AE18C8375BE}" type="datetime1">
              <a:rPr lang="en-US" smtClean="0"/>
              <a:t>24-Nov-24</a:t>
            </a:fld>
            <a:endParaRPr lang="en-US"/>
          </a:p>
        </p:txBody>
      </p:sp>
      <p:sp>
        <p:nvSpPr>
          <p:cNvPr id="6" name="Footer Placeholder 5"/>
          <p:cNvSpPr>
            <a:spLocks noGrp="1"/>
          </p:cNvSpPr>
          <p:nvPr>
            <p:ph type="ftr" sz="quarter" idx="11"/>
          </p:nvPr>
        </p:nvSpPr>
        <p:spPr/>
        <p:txBody>
          <a:bodyPr/>
          <a:lstStyle/>
          <a:p>
            <a:r>
              <a:rPr lang="en-US"/>
              <a:t>Evans Makau</a:t>
            </a:r>
          </a:p>
        </p:txBody>
      </p:sp>
      <p:sp>
        <p:nvSpPr>
          <p:cNvPr id="7" name="Slide Number Placeholder 6"/>
          <p:cNvSpPr>
            <a:spLocks noGrp="1"/>
          </p:cNvSpPr>
          <p:nvPr>
            <p:ph type="sldNum" sz="quarter" idx="12"/>
          </p:nvPr>
        </p:nvSpPr>
        <p:spPr/>
        <p:txBody>
          <a:bodyPr/>
          <a:lstStyle/>
          <a:p>
            <a:fld id="{E5FF9313-473F-4F00-91D2-10A97445F2DB}" type="slidenum">
              <a:rPr lang="en-US" smtClean="0"/>
              <a:t>‹#›</a:t>
            </a:fld>
            <a:endParaRPr lang="en-US"/>
          </a:p>
        </p:txBody>
      </p:sp>
    </p:spTree>
    <p:extLst>
      <p:ext uri="{BB962C8B-B14F-4D97-AF65-F5344CB8AC3E}">
        <p14:creationId xmlns:p14="http://schemas.microsoft.com/office/powerpoint/2010/main" val="2269773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17E37B-80E2-40AA-A233-D6A9760E8E82}" type="datetime1">
              <a:rPr lang="en-US" smtClean="0"/>
              <a:t>24-Nov-24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Evans Makau</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5FF9313-473F-4F00-91D2-10A97445F2DB}" type="slidenum">
              <a:rPr lang="en-US" smtClean="0"/>
              <a:t>‹#›</a:t>
            </a:fld>
            <a:endParaRPr lang="en-US"/>
          </a:p>
        </p:txBody>
      </p:sp>
    </p:spTree>
    <p:extLst>
      <p:ext uri="{BB962C8B-B14F-4D97-AF65-F5344CB8AC3E}">
        <p14:creationId xmlns:p14="http://schemas.microsoft.com/office/powerpoint/2010/main" val="24957084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makau99"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06A1-8942-C4A9-EC78-7A3102EDE86E}"/>
              </a:ext>
            </a:extLst>
          </p:cNvPr>
          <p:cNvSpPr>
            <a:spLocks noGrp="1"/>
          </p:cNvSpPr>
          <p:nvPr>
            <p:ph type="ctrTitle"/>
          </p:nvPr>
        </p:nvSpPr>
        <p:spPr>
          <a:xfrm>
            <a:off x="948179" y="1377156"/>
            <a:ext cx="10439399" cy="1825096"/>
          </a:xfrm>
        </p:spPr>
        <p:txBody>
          <a:bodyPr>
            <a:normAutofit/>
          </a:bodyPr>
          <a:lstStyle/>
          <a:p>
            <a:r>
              <a:rPr lang="en-US" sz="7200" b="1" dirty="0"/>
              <a:t>AVIATION ANALYSIS</a:t>
            </a:r>
          </a:p>
        </p:txBody>
      </p:sp>
      <p:sp>
        <p:nvSpPr>
          <p:cNvPr id="3" name="Subtitle 2">
            <a:extLst>
              <a:ext uri="{FF2B5EF4-FFF2-40B4-BE49-F238E27FC236}">
                <a16:creationId xmlns:a16="http://schemas.microsoft.com/office/drawing/2014/main" id="{1C8D2723-9851-BCFD-B30D-9C5075AD93D7}"/>
              </a:ext>
            </a:extLst>
          </p:cNvPr>
          <p:cNvSpPr>
            <a:spLocks noGrp="1"/>
          </p:cNvSpPr>
          <p:nvPr>
            <p:ph type="subTitle" idx="1"/>
          </p:nvPr>
        </p:nvSpPr>
        <p:spPr>
          <a:xfrm>
            <a:off x="1682683" y="3894734"/>
            <a:ext cx="9704895" cy="1213176"/>
          </a:xfrm>
        </p:spPr>
        <p:txBody>
          <a:bodyPr>
            <a:normAutofit/>
          </a:bodyPr>
          <a:lstStyle/>
          <a:p>
            <a:r>
              <a:rPr lang="en-US" sz="2800" dirty="0"/>
              <a:t>A Non-Technical Overview of the Aviation Analysis  Insights</a:t>
            </a:r>
          </a:p>
        </p:txBody>
      </p:sp>
      <p:sp>
        <p:nvSpPr>
          <p:cNvPr id="4" name="Date Placeholder 3">
            <a:extLst>
              <a:ext uri="{FF2B5EF4-FFF2-40B4-BE49-F238E27FC236}">
                <a16:creationId xmlns:a16="http://schemas.microsoft.com/office/drawing/2014/main" id="{F628D6AF-F16A-146F-1FAA-6B7B6578EE7B}"/>
              </a:ext>
            </a:extLst>
          </p:cNvPr>
          <p:cNvSpPr>
            <a:spLocks noGrp="1"/>
          </p:cNvSpPr>
          <p:nvPr>
            <p:ph type="dt" sz="half" idx="10"/>
          </p:nvPr>
        </p:nvSpPr>
        <p:spPr>
          <a:xfrm>
            <a:off x="8779969" y="6197459"/>
            <a:ext cx="3412031" cy="955956"/>
          </a:xfrm>
        </p:spPr>
        <p:txBody>
          <a:bodyPr/>
          <a:lstStyle/>
          <a:p>
            <a:fld id="{E2DD1489-BE3B-4A96-8B63-D21C3B570737}" type="datetime1">
              <a:rPr lang="en-US" sz="2000" b="1" smtClean="0"/>
              <a:t>24-Nov-24</a:t>
            </a:fld>
            <a:endParaRPr lang="en-US" b="1" dirty="0"/>
          </a:p>
        </p:txBody>
      </p:sp>
      <p:sp>
        <p:nvSpPr>
          <p:cNvPr id="5" name="Footer Placeholder 4">
            <a:extLst>
              <a:ext uri="{FF2B5EF4-FFF2-40B4-BE49-F238E27FC236}">
                <a16:creationId xmlns:a16="http://schemas.microsoft.com/office/drawing/2014/main" id="{F7663FD6-5004-164E-4065-754F784CA334}"/>
              </a:ext>
            </a:extLst>
          </p:cNvPr>
          <p:cNvSpPr>
            <a:spLocks noGrp="1"/>
          </p:cNvSpPr>
          <p:nvPr>
            <p:ph type="ftr" sz="quarter" idx="11"/>
          </p:nvPr>
        </p:nvSpPr>
        <p:spPr>
          <a:xfrm>
            <a:off x="0" y="6492875"/>
            <a:ext cx="6400800" cy="365125"/>
          </a:xfrm>
        </p:spPr>
        <p:txBody>
          <a:bodyPr/>
          <a:lstStyle/>
          <a:p>
            <a:r>
              <a:rPr lang="en-US" sz="2400" b="1" dirty="0"/>
              <a:t>Evans Makau</a:t>
            </a:r>
          </a:p>
        </p:txBody>
      </p:sp>
    </p:spTree>
    <p:extLst>
      <p:ext uri="{BB962C8B-B14F-4D97-AF65-F5344CB8AC3E}">
        <p14:creationId xmlns:p14="http://schemas.microsoft.com/office/powerpoint/2010/main" val="2488622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F52F1-458B-453C-5ED9-8A242EB3AE6C}"/>
              </a:ext>
            </a:extLst>
          </p:cNvPr>
          <p:cNvSpPr>
            <a:spLocks noGrp="1"/>
          </p:cNvSpPr>
          <p:nvPr>
            <p:ph type="title"/>
          </p:nvPr>
        </p:nvSpPr>
        <p:spPr>
          <a:xfrm>
            <a:off x="3581400" y="-7199"/>
            <a:ext cx="8610600" cy="1293028"/>
          </a:xfrm>
        </p:spPr>
        <p:txBody>
          <a:bodyPr>
            <a:normAutofit/>
          </a:bodyPr>
          <a:lstStyle/>
          <a:p>
            <a:r>
              <a:rPr lang="en-US" sz="4800" b="1" dirty="0"/>
              <a:t>NEXT STEPS</a:t>
            </a:r>
          </a:p>
        </p:txBody>
      </p:sp>
      <p:sp>
        <p:nvSpPr>
          <p:cNvPr id="3" name="Content Placeholder 2">
            <a:extLst>
              <a:ext uri="{FF2B5EF4-FFF2-40B4-BE49-F238E27FC236}">
                <a16:creationId xmlns:a16="http://schemas.microsoft.com/office/drawing/2014/main" id="{83AD9407-5F2A-ABDB-2B19-DB6E491AF99C}"/>
              </a:ext>
            </a:extLst>
          </p:cNvPr>
          <p:cNvSpPr>
            <a:spLocks noGrp="1"/>
          </p:cNvSpPr>
          <p:nvPr>
            <p:ph idx="1"/>
          </p:nvPr>
        </p:nvSpPr>
        <p:spPr/>
        <p:txBody>
          <a:bodyPr/>
          <a:lstStyle/>
          <a:p>
            <a:r>
              <a:rPr lang="en-US" dirty="0"/>
              <a:t>Look into financial details of the various recommendations provided to come up with a good investment model which couldn’t be done with the presently available data</a:t>
            </a:r>
          </a:p>
          <a:p>
            <a:endParaRPr lang="en-US" dirty="0"/>
          </a:p>
        </p:txBody>
      </p:sp>
      <p:sp>
        <p:nvSpPr>
          <p:cNvPr id="4" name="Date Placeholder 3">
            <a:extLst>
              <a:ext uri="{FF2B5EF4-FFF2-40B4-BE49-F238E27FC236}">
                <a16:creationId xmlns:a16="http://schemas.microsoft.com/office/drawing/2014/main" id="{8B1D19E4-0ECA-AD33-CAB4-6DB37DFB9B45}"/>
              </a:ext>
            </a:extLst>
          </p:cNvPr>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a:extLst>
              <a:ext uri="{FF2B5EF4-FFF2-40B4-BE49-F238E27FC236}">
                <a16:creationId xmlns:a16="http://schemas.microsoft.com/office/drawing/2014/main" id="{5D696CC6-37BC-D26A-A8B7-2F2AC909F80A}"/>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3532440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1092C-FCC5-DF33-74A0-1CFA0806F47D}"/>
              </a:ext>
            </a:extLst>
          </p:cNvPr>
          <p:cNvSpPr>
            <a:spLocks noGrp="1"/>
          </p:cNvSpPr>
          <p:nvPr>
            <p:ph type="title"/>
          </p:nvPr>
        </p:nvSpPr>
        <p:spPr>
          <a:xfrm>
            <a:off x="3581400" y="-7199"/>
            <a:ext cx="8610600" cy="1293028"/>
          </a:xfrm>
        </p:spPr>
        <p:txBody>
          <a:bodyPr>
            <a:normAutofit/>
          </a:bodyPr>
          <a:lstStyle/>
          <a:p>
            <a:r>
              <a:rPr lang="en-US" sz="4400" b="1" dirty="0">
                <a:solidFill>
                  <a:schemeClr val="bg1"/>
                </a:solidFill>
              </a:rPr>
              <a:t>THANK YOU</a:t>
            </a:r>
          </a:p>
        </p:txBody>
      </p:sp>
      <p:sp>
        <p:nvSpPr>
          <p:cNvPr id="4" name="Date Placeholder 3">
            <a:extLst>
              <a:ext uri="{FF2B5EF4-FFF2-40B4-BE49-F238E27FC236}">
                <a16:creationId xmlns:a16="http://schemas.microsoft.com/office/drawing/2014/main" id="{31A0E42B-18CF-F3E2-A743-9F0907A55521}"/>
              </a:ext>
            </a:extLst>
          </p:cNvPr>
          <p:cNvSpPr>
            <a:spLocks noGrp="1"/>
          </p:cNvSpPr>
          <p:nvPr>
            <p:ph type="dt" sz="half" idx="10"/>
          </p:nvPr>
        </p:nvSpPr>
        <p:spPr/>
        <p:txBody>
          <a:bodyPr/>
          <a:lstStyle/>
          <a:p>
            <a:fld id="{8B398D59-6EAF-4D65-BB41-5AB4ABF11F40}" type="datetime1">
              <a:rPr lang="en-US" smtClean="0"/>
              <a:t>24-Nov-24</a:t>
            </a:fld>
            <a:endParaRPr lang="en-US" dirty="0"/>
          </a:p>
        </p:txBody>
      </p:sp>
      <p:sp>
        <p:nvSpPr>
          <p:cNvPr id="5" name="Footer Placeholder 4">
            <a:extLst>
              <a:ext uri="{FF2B5EF4-FFF2-40B4-BE49-F238E27FC236}">
                <a16:creationId xmlns:a16="http://schemas.microsoft.com/office/drawing/2014/main" id="{D4B162B1-A23A-0830-7ABC-5C0A6F6B3ECF}"/>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1120846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8ECF3-9C23-42EF-9F4B-B6E3868D87C0}"/>
              </a:ext>
            </a:extLst>
          </p:cNvPr>
          <p:cNvSpPr>
            <a:spLocks noGrp="1"/>
          </p:cNvSpPr>
          <p:nvPr>
            <p:ph idx="1"/>
          </p:nvPr>
        </p:nvSpPr>
        <p:spPr>
          <a:xfrm>
            <a:off x="685800" y="2175933"/>
            <a:ext cx="10820400" cy="1405467"/>
          </a:xfrm>
        </p:spPr>
        <p:txBody>
          <a:bodyPr/>
          <a:lstStyle/>
          <a:p>
            <a:pPr marL="0" indent="0" algn="ctr">
              <a:buNone/>
            </a:pPr>
            <a:endParaRPr lang="en-US" dirty="0">
              <a:hlinkMouseOver r:id="rId2"/>
            </a:endParaRPr>
          </a:p>
          <a:p>
            <a:pPr marL="0" indent="0" algn="ctr">
              <a:buNone/>
            </a:pPr>
            <a:r>
              <a:rPr lang="en-US" dirty="0"/>
              <a:t>Evans Makau</a:t>
            </a:r>
          </a:p>
          <a:p>
            <a:pPr marL="0" indent="0" algn="ctr">
              <a:buNone/>
            </a:pPr>
            <a:r>
              <a:rPr lang="en-US" dirty="0" err="1"/>
              <a:t>Github</a:t>
            </a:r>
            <a:r>
              <a:rPr lang="en-US" dirty="0"/>
              <a:t>: </a:t>
            </a:r>
            <a:r>
              <a:rPr lang="en-US" dirty="0">
                <a:hlinkClick r:id="rId2"/>
              </a:rPr>
              <a:t>https://github.com/makau99</a:t>
            </a:r>
            <a:endParaRPr lang="en-US" dirty="0"/>
          </a:p>
        </p:txBody>
      </p:sp>
      <p:sp>
        <p:nvSpPr>
          <p:cNvPr id="4" name="Date Placeholder 3">
            <a:extLst>
              <a:ext uri="{FF2B5EF4-FFF2-40B4-BE49-F238E27FC236}">
                <a16:creationId xmlns:a16="http://schemas.microsoft.com/office/drawing/2014/main" id="{0679009F-61A0-AAA1-6E28-3FA7C547F9AE}"/>
              </a:ext>
            </a:extLst>
          </p:cNvPr>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a:extLst>
              <a:ext uri="{FF2B5EF4-FFF2-40B4-BE49-F238E27FC236}">
                <a16:creationId xmlns:a16="http://schemas.microsoft.com/office/drawing/2014/main" id="{F5B24B76-2D65-547D-3FF0-E0207D5A9D97}"/>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276470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F87F-3DBF-9812-F593-4435CB7D78BA}"/>
              </a:ext>
            </a:extLst>
          </p:cNvPr>
          <p:cNvSpPr>
            <a:spLocks noGrp="1"/>
          </p:cNvSpPr>
          <p:nvPr>
            <p:ph type="title"/>
          </p:nvPr>
        </p:nvSpPr>
        <p:spPr>
          <a:xfrm>
            <a:off x="2895600" y="-7199"/>
            <a:ext cx="8610600" cy="1293028"/>
          </a:xfrm>
        </p:spPr>
        <p:txBody>
          <a:bodyPr>
            <a:normAutofit/>
          </a:bodyPr>
          <a:lstStyle/>
          <a:p>
            <a:r>
              <a:rPr lang="en-US" sz="5400" b="1" dirty="0"/>
              <a:t>OVERVIEW</a:t>
            </a:r>
          </a:p>
        </p:txBody>
      </p:sp>
      <p:sp>
        <p:nvSpPr>
          <p:cNvPr id="3" name="Content Placeholder 2">
            <a:extLst>
              <a:ext uri="{FF2B5EF4-FFF2-40B4-BE49-F238E27FC236}">
                <a16:creationId xmlns:a16="http://schemas.microsoft.com/office/drawing/2014/main" id="{A1AC84FE-2964-C141-E5B1-989504274D42}"/>
              </a:ext>
            </a:extLst>
          </p:cNvPr>
          <p:cNvSpPr>
            <a:spLocks noGrp="1"/>
          </p:cNvSpPr>
          <p:nvPr>
            <p:ph idx="1"/>
          </p:nvPr>
        </p:nvSpPr>
        <p:spPr>
          <a:xfrm>
            <a:off x="245097" y="2469823"/>
            <a:ext cx="11506200" cy="3952009"/>
          </a:xfrm>
        </p:spPr>
        <p:txBody>
          <a:bodyPr>
            <a:normAutofit/>
          </a:bodyPr>
          <a:lstStyle/>
          <a:p>
            <a:pPr marL="914400" lvl="2" indent="0">
              <a:buNone/>
            </a:pPr>
            <a:endParaRPr lang="en-US" sz="2400" dirty="0"/>
          </a:p>
          <a:p>
            <a:r>
              <a:rPr lang="en-US" sz="2600" dirty="0"/>
              <a:t>This analysis seeks to study aviation data collected over the past years to provide insights into future trends and key aspects to keep in mind when getting into the aviation industry.</a:t>
            </a:r>
            <a:endParaRPr lang="en-US" sz="3500" dirty="0"/>
          </a:p>
          <a:p>
            <a:pPr marL="1371600" lvl="3" indent="0">
              <a:buNone/>
            </a:pPr>
            <a:endParaRPr lang="en-US" dirty="0"/>
          </a:p>
        </p:txBody>
      </p:sp>
      <p:sp>
        <p:nvSpPr>
          <p:cNvPr id="4" name="Date Placeholder 3">
            <a:extLst>
              <a:ext uri="{FF2B5EF4-FFF2-40B4-BE49-F238E27FC236}">
                <a16:creationId xmlns:a16="http://schemas.microsoft.com/office/drawing/2014/main" id="{14551E64-54EA-F707-53C6-6312E0EDC159}"/>
              </a:ext>
            </a:extLst>
          </p:cNvPr>
          <p:cNvSpPr>
            <a:spLocks noGrp="1"/>
          </p:cNvSpPr>
          <p:nvPr>
            <p:ph type="dt" sz="half" idx="10"/>
          </p:nvPr>
        </p:nvSpPr>
        <p:spPr/>
        <p:txBody>
          <a:bodyPr/>
          <a:lstStyle/>
          <a:p>
            <a:fld id="{C7114C36-82EE-4F81-AC69-5131C4B50D5A}" type="datetime1">
              <a:rPr lang="en-US" smtClean="0"/>
              <a:t>24-Nov-24</a:t>
            </a:fld>
            <a:endParaRPr lang="en-US"/>
          </a:p>
        </p:txBody>
      </p:sp>
      <p:sp>
        <p:nvSpPr>
          <p:cNvPr id="5" name="Footer Placeholder 4">
            <a:extLst>
              <a:ext uri="{FF2B5EF4-FFF2-40B4-BE49-F238E27FC236}">
                <a16:creationId xmlns:a16="http://schemas.microsoft.com/office/drawing/2014/main" id="{623314E2-5924-C8C1-C8AB-540960BC3D53}"/>
              </a:ext>
            </a:extLst>
          </p:cNvPr>
          <p:cNvSpPr>
            <a:spLocks noGrp="1"/>
          </p:cNvSpPr>
          <p:nvPr>
            <p:ph type="ftr" sz="quarter" idx="11"/>
          </p:nvPr>
        </p:nvSpPr>
        <p:spPr/>
        <p:txBody>
          <a:bodyPr/>
          <a:lstStyle/>
          <a:p>
            <a:r>
              <a:rPr lang="en-US" dirty="0"/>
              <a:t>Evans Makau</a:t>
            </a:r>
          </a:p>
        </p:txBody>
      </p:sp>
    </p:spTree>
    <p:extLst>
      <p:ext uri="{BB962C8B-B14F-4D97-AF65-F5344CB8AC3E}">
        <p14:creationId xmlns:p14="http://schemas.microsoft.com/office/powerpoint/2010/main" val="186011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3667D-046A-28CA-B82D-AD925C6553DE}"/>
              </a:ext>
            </a:extLst>
          </p:cNvPr>
          <p:cNvSpPr>
            <a:spLocks noGrp="1"/>
          </p:cNvSpPr>
          <p:nvPr>
            <p:ph type="title"/>
          </p:nvPr>
        </p:nvSpPr>
        <p:spPr>
          <a:xfrm>
            <a:off x="3581400" y="-7199"/>
            <a:ext cx="8610600" cy="1293028"/>
          </a:xfrm>
        </p:spPr>
        <p:txBody>
          <a:bodyPr/>
          <a:lstStyle/>
          <a:p>
            <a:r>
              <a:rPr lang="en-US" b="1" dirty="0"/>
              <a:t>Business Understanding</a:t>
            </a:r>
          </a:p>
        </p:txBody>
      </p:sp>
      <p:sp>
        <p:nvSpPr>
          <p:cNvPr id="3" name="Content Placeholder 2">
            <a:extLst>
              <a:ext uri="{FF2B5EF4-FFF2-40B4-BE49-F238E27FC236}">
                <a16:creationId xmlns:a16="http://schemas.microsoft.com/office/drawing/2014/main" id="{71CBBB14-90FD-1A7C-035D-5985E460A85F}"/>
              </a:ext>
            </a:extLst>
          </p:cNvPr>
          <p:cNvSpPr>
            <a:spLocks noGrp="1"/>
          </p:cNvSpPr>
          <p:nvPr>
            <p:ph idx="1"/>
          </p:nvPr>
        </p:nvSpPr>
        <p:spPr>
          <a:xfrm>
            <a:off x="0" y="1206632"/>
            <a:ext cx="12192000" cy="5043340"/>
          </a:xfrm>
        </p:spPr>
        <p:txBody>
          <a:bodyPr/>
          <a:lstStyle/>
          <a:p>
            <a:r>
              <a:rPr lang="en-US" sz="2800" dirty="0"/>
              <a:t>Investors who are considering investments in the aviation industry need a clear understanding of various factors, including </a:t>
            </a:r>
            <a:r>
              <a:rPr lang="en-US" sz="2800" b="1" dirty="0"/>
              <a:t>safety trends</a:t>
            </a:r>
            <a:r>
              <a:rPr lang="en-US" sz="2800" dirty="0"/>
              <a:t>, </a:t>
            </a:r>
            <a:r>
              <a:rPr lang="en-US" sz="2800" b="1" dirty="0"/>
              <a:t>risk factors</a:t>
            </a:r>
            <a:r>
              <a:rPr lang="en-US" sz="2800" dirty="0"/>
              <a:t>, and the </a:t>
            </a:r>
            <a:r>
              <a:rPr lang="en-US" sz="2800" b="1" dirty="0"/>
              <a:t>reliability of equipment</a:t>
            </a:r>
            <a:r>
              <a:rPr lang="en-US" sz="2800" dirty="0"/>
              <a:t>. The aviation sector is capital-intensive, meaning that identifying and analyzing risks is crucial for informed decision-making. Investors must carefully evaluate aspects such as:</a:t>
            </a:r>
          </a:p>
          <a:p>
            <a:pPr marL="0" indent="0">
              <a:buNone/>
            </a:pPr>
            <a:endParaRPr lang="en-US" dirty="0"/>
          </a:p>
          <a:p>
            <a:pPr lvl="2"/>
            <a:r>
              <a:rPr lang="en-US" sz="2400" dirty="0"/>
              <a:t>Aircraft manufacturers to invest in.</a:t>
            </a:r>
          </a:p>
          <a:p>
            <a:pPr lvl="2"/>
            <a:r>
              <a:rPr lang="en-US" sz="2400" dirty="0"/>
              <a:t>Engine models and makes with proven safety records</a:t>
            </a:r>
          </a:p>
          <a:p>
            <a:pPr lvl="2"/>
            <a:r>
              <a:rPr lang="en-US" sz="2400" dirty="0"/>
              <a:t>Accident prone areas</a:t>
            </a:r>
          </a:p>
          <a:p>
            <a:pPr lvl="2"/>
            <a:r>
              <a:rPr lang="en-US" sz="2400" dirty="0"/>
              <a:t>Types of flights</a:t>
            </a:r>
          </a:p>
          <a:p>
            <a:endParaRPr lang="en-US" dirty="0"/>
          </a:p>
        </p:txBody>
      </p:sp>
      <p:sp>
        <p:nvSpPr>
          <p:cNvPr id="4" name="Date Placeholder 3">
            <a:extLst>
              <a:ext uri="{FF2B5EF4-FFF2-40B4-BE49-F238E27FC236}">
                <a16:creationId xmlns:a16="http://schemas.microsoft.com/office/drawing/2014/main" id="{F0684103-1016-251C-DF81-DC4621A72DA6}"/>
              </a:ext>
            </a:extLst>
          </p:cNvPr>
          <p:cNvSpPr>
            <a:spLocks noGrp="1"/>
          </p:cNvSpPr>
          <p:nvPr>
            <p:ph type="dt" sz="half" idx="10"/>
          </p:nvPr>
        </p:nvSpPr>
        <p:spPr/>
        <p:txBody>
          <a:bodyPr/>
          <a:lstStyle/>
          <a:p>
            <a:fld id="{BBB3AC19-53EC-4A24-A8D7-E60EE054BC09}" type="datetime1">
              <a:rPr lang="en-US" smtClean="0"/>
              <a:t>24-Nov-24</a:t>
            </a:fld>
            <a:endParaRPr lang="en-US"/>
          </a:p>
        </p:txBody>
      </p:sp>
      <p:sp>
        <p:nvSpPr>
          <p:cNvPr id="5" name="Footer Placeholder 4">
            <a:extLst>
              <a:ext uri="{FF2B5EF4-FFF2-40B4-BE49-F238E27FC236}">
                <a16:creationId xmlns:a16="http://schemas.microsoft.com/office/drawing/2014/main" id="{EEBA7BF5-AE36-6C25-9941-E0B0FC4E2247}"/>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319208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E0F9F-1DC7-3108-F8C8-7AE348FB6F7B}"/>
              </a:ext>
            </a:extLst>
          </p:cNvPr>
          <p:cNvSpPr>
            <a:spLocks noGrp="1"/>
          </p:cNvSpPr>
          <p:nvPr>
            <p:ph type="title"/>
          </p:nvPr>
        </p:nvSpPr>
        <p:spPr>
          <a:xfrm>
            <a:off x="3581400" y="-7199"/>
            <a:ext cx="8610600" cy="1293028"/>
          </a:xfrm>
        </p:spPr>
        <p:txBody>
          <a:bodyPr>
            <a:normAutofit/>
          </a:bodyPr>
          <a:lstStyle/>
          <a:p>
            <a:r>
              <a:rPr lang="en-US" sz="4800" b="1" dirty="0"/>
              <a:t>DATA UNDERSTANDING</a:t>
            </a:r>
          </a:p>
        </p:txBody>
      </p:sp>
      <p:sp>
        <p:nvSpPr>
          <p:cNvPr id="3" name="Content Placeholder 2">
            <a:extLst>
              <a:ext uri="{FF2B5EF4-FFF2-40B4-BE49-F238E27FC236}">
                <a16:creationId xmlns:a16="http://schemas.microsoft.com/office/drawing/2014/main" id="{79D4E3AC-781F-7F57-E1AA-0B3AFCD8E3C0}"/>
              </a:ext>
            </a:extLst>
          </p:cNvPr>
          <p:cNvSpPr>
            <a:spLocks noGrp="1"/>
          </p:cNvSpPr>
          <p:nvPr>
            <p:ph idx="1"/>
          </p:nvPr>
        </p:nvSpPr>
        <p:spPr>
          <a:xfrm>
            <a:off x="0" y="2133599"/>
            <a:ext cx="12122870" cy="3854865"/>
          </a:xfrm>
        </p:spPr>
        <p:txBody>
          <a:bodyPr/>
          <a:lstStyle/>
          <a:p>
            <a:r>
              <a:rPr lang="en-US" dirty="0"/>
              <a:t>The dataset contains data from the National Transport Safety Board that is comprised of aviation accident data from 1962 u to 2023 in the United States and International Waters.</a:t>
            </a:r>
          </a:p>
          <a:p>
            <a:r>
              <a:rPr lang="en-US" dirty="0"/>
              <a:t>The data contains records such as engine types, engine models, makes, weather conditions leading into the accidents listed. We aim to use this data to visualize the effect these different factors have on the accident rates. </a:t>
            </a:r>
          </a:p>
          <a:p>
            <a:r>
              <a:rPr lang="en-US" dirty="0"/>
              <a:t>The data contains a lot of missing values that we tried to replace where deemed necessary. The formatting however was consistent and there was no need to work on it.</a:t>
            </a:r>
          </a:p>
        </p:txBody>
      </p:sp>
      <p:sp>
        <p:nvSpPr>
          <p:cNvPr id="4" name="Date Placeholder 3">
            <a:extLst>
              <a:ext uri="{FF2B5EF4-FFF2-40B4-BE49-F238E27FC236}">
                <a16:creationId xmlns:a16="http://schemas.microsoft.com/office/drawing/2014/main" id="{4C1FD21C-9E33-4D14-2AD0-3DAB8ACC5A5C}"/>
              </a:ext>
            </a:extLst>
          </p:cNvPr>
          <p:cNvSpPr>
            <a:spLocks noGrp="1"/>
          </p:cNvSpPr>
          <p:nvPr>
            <p:ph type="dt" sz="half" idx="10"/>
          </p:nvPr>
        </p:nvSpPr>
        <p:spPr/>
        <p:txBody>
          <a:bodyPr/>
          <a:lstStyle/>
          <a:p>
            <a:fld id="{8388461D-BE84-4628-85EF-C4DF90F55BF4}" type="datetime1">
              <a:rPr lang="en-US" smtClean="0"/>
              <a:t>24-Nov-24</a:t>
            </a:fld>
            <a:endParaRPr lang="en-US"/>
          </a:p>
        </p:txBody>
      </p:sp>
      <p:sp>
        <p:nvSpPr>
          <p:cNvPr id="5" name="Footer Placeholder 4">
            <a:extLst>
              <a:ext uri="{FF2B5EF4-FFF2-40B4-BE49-F238E27FC236}">
                <a16:creationId xmlns:a16="http://schemas.microsoft.com/office/drawing/2014/main" id="{213F9D23-750C-4E2B-023A-CE3F100309CB}"/>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3615983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E0A4-D263-05B4-BDFF-411A82541D77}"/>
              </a:ext>
            </a:extLst>
          </p:cNvPr>
          <p:cNvSpPr>
            <a:spLocks noGrp="1"/>
          </p:cNvSpPr>
          <p:nvPr>
            <p:ph type="title"/>
          </p:nvPr>
        </p:nvSpPr>
        <p:spPr>
          <a:xfrm>
            <a:off x="3581400" y="0"/>
            <a:ext cx="8610600" cy="1293028"/>
          </a:xfrm>
        </p:spPr>
        <p:txBody>
          <a:bodyPr/>
          <a:lstStyle/>
          <a:p>
            <a:r>
              <a:rPr lang="en-US" b="1" dirty="0"/>
              <a:t>Data analysis</a:t>
            </a:r>
          </a:p>
        </p:txBody>
      </p:sp>
      <p:sp>
        <p:nvSpPr>
          <p:cNvPr id="3" name="Content Placeholder 2">
            <a:extLst>
              <a:ext uri="{FF2B5EF4-FFF2-40B4-BE49-F238E27FC236}">
                <a16:creationId xmlns:a16="http://schemas.microsoft.com/office/drawing/2014/main" id="{334DCFBE-9BAC-0042-34A3-02A1FD67D7EA}"/>
              </a:ext>
            </a:extLst>
          </p:cNvPr>
          <p:cNvSpPr>
            <a:spLocks noGrp="1"/>
          </p:cNvSpPr>
          <p:nvPr>
            <p:ph idx="1"/>
          </p:nvPr>
        </p:nvSpPr>
        <p:spPr>
          <a:xfrm>
            <a:off x="0" y="1293028"/>
            <a:ext cx="12192000" cy="4929972"/>
          </a:xfrm>
        </p:spPr>
        <p:txBody>
          <a:bodyPr/>
          <a:lstStyle/>
          <a:p>
            <a:r>
              <a:rPr lang="en-US" dirty="0"/>
              <a:t>After filling in the missing values, the next task was visualizing the data using various graphs to uncover any insights that could help in decision making. Engine type was one of the factors we were investigating and plotted a bubble plot as shown:</a:t>
            </a:r>
          </a:p>
          <a:p>
            <a:pPr marL="0" indent="0">
              <a:buNone/>
            </a:pPr>
            <a:endParaRPr lang="en-US" dirty="0"/>
          </a:p>
        </p:txBody>
      </p:sp>
      <p:sp>
        <p:nvSpPr>
          <p:cNvPr id="4" name="Date Placeholder 3">
            <a:extLst>
              <a:ext uri="{FF2B5EF4-FFF2-40B4-BE49-F238E27FC236}">
                <a16:creationId xmlns:a16="http://schemas.microsoft.com/office/drawing/2014/main" id="{4CC93FEE-D136-DCCD-9FA2-AF30EB535740}"/>
              </a:ext>
            </a:extLst>
          </p:cNvPr>
          <p:cNvSpPr>
            <a:spLocks noGrp="1"/>
          </p:cNvSpPr>
          <p:nvPr>
            <p:ph type="dt" sz="half" idx="10"/>
          </p:nvPr>
        </p:nvSpPr>
        <p:spPr/>
        <p:txBody>
          <a:bodyPr/>
          <a:lstStyle/>
          <a:p>
            <a:fld id="{CB100968-9836-495C-8B3C-892BB6F6F61A}" type="datetime1">
              <a:rPr lang="en-US" smtClean="0"/>
              <a:t>24-Nov-24</a:t>
            </a:fld>
            <a:endParaRPr lang="en-US"/>
          </a:p>
        </p:txBody>
      </p:sp>
      <p:sp>
        <p:nvSpPr>
          <p:cNvPr id="5" name="Footer Placeholder 4">
            <a:extLst>
              <a:ext uri="{FF2B5EF4-FFF2-40B4-BE49-F238E27FC236}">
                <a16:creationId xmlns:a16="http://schemas.microsoft.com/office/drawing/2014/main" id="{6EA3B8CF-9C71-E167-CB10-B741ED49BD3D}"/>
              </a:ext>
            </a:extLst>
          </p:cNvPr>
          <p:cNvSpPr>
            <a:spLocks noGrp="1"/>
          </p:cNvSpPr>
          <p:nvPr>
            <p:ph type="ftr" sz="quarter" idx="11"/>
          </p:nvPr>
        </p:nvSpPr>
        <p:spPr/>
        <p:txBody>
          <a:bodyPr/>
          <a:lstStyle/>
          <a:p>
            <a:r>
              <a:rPr lang="en-US"/>
              <a:t>Evans Makau</a:t>
            </a:r>
          </a:p>
        </p:txBody>
      </p:sp>
      <p:pic>
        <p:nvPicPr>
          <p:cNvPr id="7" name="Picture 6">
            <a:extLst>
              <a:ext uri="{FF2B5EF4-FFF2-40B4-BE49-F238E27FC236}">
                <a16:creationId xmlns:a16="http://schemas.microsoft.com/office/drawing/2014/main" id="{D709E818-F48C-3DD3-7F48-AE53699F45E0}"/>
              </a:ext>
            </a:extLst>
          </p:cNvPr>
          <p:cNvPicPr>
            <a:picLocks noChangeAspect="1"/>
          </p:cNvPicPr>
          <p:nvPr/>
        </p:nvPicPr>
        <p:blipFill>
          <a:blip r:embed="rId2"/>
          <a:stretch>
            <a:fillRect/>
          </a:stretch>
        </p:blipFill>
        <p:spPr>
          <a:xfrm>
            <a:off x="2788092" y="2316639"/>
            <a:ext cx="6615816" cy="4404331"/>
          </a:xfrm>
          <a:prstGeom prst="rect">
            <a:avLst/>
          </a:prstGeom>
        </p:spPr>
      </p:pic>
    </p:spTree>
    <p:extLst>
      <p:ext uri="{BB962C8B-B14F-4D97-AF65-F5344CB8AC3E}">
        <p14:creationId xmlns:p14="http://schemas.microsoft.com/office/powerpoint/2010/main" val="363466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15364-0163-1116-C91F-0AD4E2830FE8}"/>
              </a:ext>
            </a:extLst>
          </p:cNvPr>
          <p:cNvSpPr>
            <a:spLocks noGrp="1"/>
          </p:cNvSpPr>
          <p:nvPr>
            <p:ph idx="1"/>
          </p:nvPr>
        </p:nvSpPr>
        <p:spPr>
          <a:xfrm>
            <a:off x="0" y="136526"/>
            <a:ext cx="11506200" cy="6082160"/>
          </a:xfrm>
        </p:spPr>
        <p:txBody>
          <a:bodyPr/>
          <a:lstStyle/>
          <a:p>
            <a:r>
              <a:rPr lang="en-US" dirty="0"/>
              <a:t>As per the plot, reciprocating engines had high accident rates followed not closely by Turbo Shaft and Turbo Prop engines.</a:t>
            </a:r>
          </a:p>
          <a:p>
            <a:r>
              <a:rPr lang="en-US" dirty="0"/>
              <a:t>A region plot to uncover high risk locations provided insight into U.S.A. being a high-risk aviation area as per the high number of accidents recorded there.</a:t>
            </a:r>
          </a:p>
          <a:p>
            <a:pPr marL="0" indent="0">
              <a:buNone/>
            </a:pPr>
            <a:endParaRPr lang="en-US" dirty="0"/>
          </a:p>
        </p:txBody>
      </p:sp>
      <p:sp>
        <p:nvSpPr>
          <p:cNvPr id="4" name="Date Placeholder 3">
            <a:extLst>
              <a:ext uri="{FF2B5EF4-FFF2-40B4-BE49-F238E27FC236}">
                <a16:creationId xmlns:a16="http://schemas.microsoft.com/office/drawing/2014/main" id="{7B3BA588-4F74-B1F1-9A2F-206B80383A30}"/>
              </a:ext>
            </a:extLst>
          </p:cNvPr>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a:extLst>
              <a:ext uri="{FF2B5EF4-FFF2-40B4-BE49-F238E27FC236}">
                <a16:creationId xmlns:a16="http://schemas.microsoft.com/office/drawing/2014/main" id="{566DA601-4CB3-E74C-FAB8-AAF94DE4758C}"/>
              </a:ext>
            </a:extLst>
          </p:cNvPr>
          <p:cNvSpPr>
            <a:spLocks noGrp="1"/>
          </p:cNvSpPr>
          <p:nvPr>
            <p:ph type="ftr" sz="quarter" idx="11"/>
          </p:nvPr>
        </p:nvSpPr>
        <p:spPr/>
        <p:txBody>
          <a:bodyPr/>
          <a:lstStyle/>
          <a:p>
            <a:r>
              <a:rPr lang="en-US"/>
              <a:t>Evans Makau</a:t>
            </a:r>
          </a:p>
        </p:txBody>
      </p:sp>
      <p:pic>
        <p:nvPicPr>
          <p:cNvPr id="7" name="Picture 6">
            <a:extLst>
              <a:ext uri="{FF2B5EF4-FFF2-40B4-BE49-F238E27FC236}">
                <a16:creationId xmlns:a16="http://schemas.microsoft.com/office/drawing/2014/main" id="{8D668005-60D9-B9EA-4073-73176A4CBC7E}"/>
              </a:ext>
            </a:extLst>
          </p:cNvPr>
          <p:cNvPicPr>
            <a:picLocks noChangeAspect="1"/>
          </p:cNvPicPr>
          <p:nvPr/>
        </p:nvPicPr>
        <p:blipFill>
          <a:blip r:embed="rId2"/>
          <a:stretch>
            <a:fillRect/>
          </a:stretch>
        </p:blipFill>
        <p:spPr>
          <a:xfrm>
            <a:off x="1930399" y="1754407"/>
            <a:ext cx="7996941" cy="4464279"/>
          </a:xfrm>
          <a:prstGeom prst="rect">
            <a:avLst/>
          </a:prstGeom>
        </p:spPr>
      </p:pic>
    </p:spTree>
    <p:extLst>
      <p:ext uri="{BB962C8B-B14F-4D97-AF65-F5344CB8AC3E}">
        <p14:creationId xmlns:p14="http://schemas.microsoft.com/office/powerpoint/2010/main" val="70012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13F272-3FFF-065E-ACD9-700B39310436}"/>
              </a:ext>
            </a:extLst>
          </p:cNvPr>
          <p:cNvSpPr>
            <a:spLocks noGrp="1"/>
          </p:cNvSpPr>
          <p:nvPr>
            <p:ph idx="1"/>
          </p:nvPr>
        </p:nvSpPr>
        <p:spPr>
          <a:xfrm>
            <a:off x="0" y="457200"/>
            <a:ext cx="11506200" cy="5761485"/>
          </a:xfrm>
        </p:spPr>
        <p:txBody>
          <a:bodyPr/>
          <a:lstStyle/>
          <a:p>
            <a:r>
              <a:rPr lang="en-US" dirty="0"/>
              <a:t>A peek into the effect of engine make and model have on the accident rates revealed that Cessna engines, especially the 152, had a high failure rate making it advisable to avoid and go for other brands that have proven safer.</a:t>
            </a:r>
          </a:p>
          <a:p>
            <a:pPr marL="0" indent="0">
              <a:buNone/>
            </a:pPr>
            <a:endParaRPr lang="en-US" dirty="0"/>
          </a:p>
        </p:txBody>
      </p:sp>
      <p:sp>
        <p:nvSpPr>
          <p:cNvPr id="4" name="Date Placeholder 3">
            <a:extLst>
              <a:ext uri="{FF2B5EF4-FFF2-40B4-BE49-F238E27FC236}">
                <a16:creationId xmlns:a16="http://schemas.microsoft.com/office/drawing/2014/main" id="{7B4F0D73-D242-DE3B-73A1-959236F31829}"/>
              </a:ext>
            </a:extLst>
          </p:cNvPr>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a:extLst>
              <a:ext uri="{FF2B5EF4-FFF2-40B4-BE49-F238E27FC236}">
                <a16:creationId xmlns:a16="http://schemas.microsoft.com/office/drawing/2014/main" id="{A130ECCB-0741-7981-D07B-603F2BADDB46}"/>
              </a:ext>
            </a:extLst>
          </p:cNvPr>
          <p:cNvSpPr>
            <a:spLocks noGrp="1"/>
          </p:cNvSpPr>
          <p:nvPr>
            <p:ph type="ftr" sz="quarter" idx="11"/>
          </p:nvPr>
        </p:nvSpPr>
        <p:spPr/>
        <p:txBody>
          <a:bodyPr/>
          <a:lstStyle/>
          <a:p>
            <a:r>
              <a:rPr lang="en-US"/>
              <a:t>Evans Makau</a:t>
            </a:r>
          </a:p>
        </p:txBody>
      </p:sp>
      <p:pic>
        <p:nvPicPr>
          <p:cNvPr id="7" name="Picture 6">
            <a:extLst>
              <a:ext uri="{FF2B5EF4-FFF2-40B4-BE49-F238E27FC236}">
                <a16:creationId xmlns:a16="http://schemas.microsoft.com/office/drawing/2014/main" id="{ECAD8E98-16C3-E1CE-649A-D1DE4FA89A2C}"/>
              </a:ext>
            </a:extLst>
          </p:cNvPr>
          <p:cNvPicPr>
            <a:picLocks noChangeAspect="1"/>
          </p:cNvPicPr>
          <p:nvPr/>
        </p:nvPicPr>
        <p:blipFill>
          <a:blip r:embed="rId2"/>
          <a:stretch>
            <a:fillRect/>
          </a:stretch>
        </p:blipFill>
        <p:spPr>
          <a:xfrm>
            <a:off x="1862667" y="1566333"/>
            <a:ext cx="8229600" cy="4834467"/>
          </a:xfrm>
          <a:prstGeom prst="rect">
            <a:avLst/>
          </a:prstGeom>
        </p:spPr>
      </p:pic>
    </p:spTree>
    <p:extLst>
      <p:ext uri="{BB962C8B-B14F-4D97-AF65-F5344CB8AC3E}">
        <p14:creationId xmlns:p14="http://schemas.microsoft.com/office/powerpoint/2010/main" val="2163238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2BA0BE-5416-ACA7-95A7-BD7B4282E3F5}"/>
              </a:ext>
            </a:extLst>
          </p:cNvPr>
          <p:cNvSpPr>
            <a:spLocks noGrp="1"/>
          </p:cNvSpPr>
          <p:nvPr>
            <p:ph idx="1"/>
          </p:nvPr>
        </p:nvSpPr>
        <p:spPr>
          <a:xfrm>
            <a:off x="0" y="499534"/>
            <a:ext cx="12192000" cy="5774266"/>
          </a:xfrm>
        </p:spPr>
        <p:txBody>
          <a:bodyPr/>
          <a:lstStyle/>
          <a:p>
            <a:r>
              <a:rPr lang="en-US" dirty="0"/>
              <a:t>Studying the number of engines in the aircraft also unearthed the detail of multiple engine aircraft being more efficient than their single engine counterparts.</a:t>
            </a:r>
          </a:p>
        </p:txBody>
      </p:sp>
      <p:sp>
        <p:nvSpPr>
          <p:cNvPr id="4" name="Date Placeholder 3">
            <a:extLst>
              <a:ext uri="{FF2B5EF4-FFF2-40B4-BE49-F238E27FC236}">
                <a16:creationId xmlns:a16="http://schemas.microsoft.com/office/drawing/2014/main" id="{119C8D2F-D3AA-7C5C-C2E8-DB4DE30FE1C2}"/>
              </a:ext>
            </a:extLst>
          </p:cNvPr>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a:extLst>
              <a:ext uri="{FF2B5EF4-FFF2-40B4-BE49-F238E27FC236}">
                <a16:creationId xmlns:a16="http://schemas.microsoft.com/office/drawing/2014/main" id="{A4CB65F2-F381-B72E-C4A8-FEC4E0DE3BCD}"/>
              </a:ext>
            </a:extLst>
          </p:cNvPr>
          <p:cNvSpPr>
            <a:spLocks noGrp="1"/>
          </p:cNvSpPr>
          <p:nvPr>
            <p:ph type="ftr" sz="quarter" idx="11"/>
          </p:nvPr>
        </p:nvSpPr>
        <p:spPr/>
        <p:txBody>
          <a:bodyPr/>
          <a:lstStyle/>
          <a:p>
            <a:r>
              <a:rPr lang="en-US"/>
              <a:t>Evans Makau</a:t>
            </a:r>
          </a:p>
        </p:txBody>
      </p:sp>
      <p:pic>
        <p:nvPicPr>
          <p:cNvPr id="7" name="Picture 6">
            <a:extLst>
              <a:ext uri="{FF2B5EF4-FFF2-40B4-BE49-F238E27FC236}">
                <a16:creationId xmlns:a16="http://schemas.microsoft.com/office/drawing/2014/main" id="{BFCE3619-4F6F-E0EF-05EC-558FA99085A0}"/>
              </a:ext>
            </a:extLst>
          </p:cNvPr>
          <p:cNvPicPr>
            <a:picLocks noChangeAspect="1"/>
          </p:cNvPicPr>
          <p:nvPr/>
        </p:nvPicPr>
        <p:blipFill>
          <a:blip r:embed="rId2"/>
          <a:stretch>
            <a:fillRect/>
          </a:stretch>
        </p:blipFill>
        <p:spPr>
          <a:xfrm>
            <a:off x="2006600" y="1358793"/>
            <a:ext cx="8034867" cy="4542474"/>
          </a:xfrm>
          <a:prstGeom prst="rect">
            <a:avLst/>
          </a:prstGeom>
        </p:spPr>
      </p:pic>
    </p:spTree>
    <p:extLst>
      <p:ext uri="{BB962C8B-B14F-4D97-AF65-F5344CB8AC3E}">
        <p14:creationId xmlns:p14="http://schemas.microsoft.com/office/powerpoint/2010/main" val="967125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B998-86F6-B953-9420-CEC93D9C7D43}"/>
              </a:ext>
            </a:extLst>
          </p:cNvPr>
          <p:cNvSpPr>
            <a:spLocks noGrp="1"/>
          </p:cNvSpPr>
          <p:nvPr>
            <p:ph type="title"/>
          </p:nvPr>
        </p:nvSpPr>
        <p:spPr>
          <a:xfrm>
            <a:off x="3581400" y="0"/>
            <a:ext cx="8610600" cy="1293028"/>
          </a:xfrm>
        </p:spPr>
        <p:txBody>
          <a:bodyPr/>
          <a:lstStyle/>
          <a:p>
            <a:r>
              <a:rPr lang="en-US" sz="4800" b="1" dirty="0"/>
              <a:t>RECOMMENDATIONS</a:t>
            </a:r>
            <a:endParaRPr lang="en-US" b="1" dirty="0"/>
          </a:p>
        </p:txBody>
      </p:sp>
      <p:sp>
        <p:nvSpPr>
          <p:cNvPr id="3" name="Content Placeholder 2">
            <a:extLst>
              <a:ext uri="{FF2B5EF4-FFF2-40B4-BE49-F238E27FC236}">
                <a16:creationId xmlns:a16="http://schemas.microsoft.com/office/drawing/2014/main" id="{105EEBBE-2C90-17CF-2E27-87E722ADC97B}"/>
              </a:ext>
            </a:extLst>
          </p:cNvPr>
          <p:cNvSpPr>
            <a:spLocks noGrp="1"/>
          </p:cNvSpPr>
          <p:nvPr>
            <p:ph idx="1"/>
          </p:nvPr>
        </p:nvSpPr>
        <p:spPr/>
        <p:txBody>
          <a:bodyPr>
            <a:normAutofit/>
          </a:bodyPr>
          <a:lstStyle/>
          <a:p>
            <a:r>
              <a:rPr lang="en-US" sz="2400" dirty="0"/>
              <a:t>Investment into engine manufacturers with lower accident rates such as Maule and BELL instead of ones with higher rates e.g. Piper, Bell and Cessna.</a:t>
            </a:r>
          </a:p>
          <a:p>
            <a:r>
              <a:rPr lang="en-US" sz="2400" dirty="0"/>
              <a:t>Invest in other areas in the world apart from USA which has a very high accident occurrence rate.</a:t>
            </a:r>
          </a:p>
          <a:p>
            <a:r>
              <a:rPr lang="en-US" sz="2400" dirty="0"/>
              <a:t>Invest in multi engine aircraft which have a lower accident rates compared to single engine aircraft.</a:t>
            </a:r>
          </a:p>
          <a:p>
            <a:r>
              <a:rPr lang="en-US" sz="2400" dirty="0"/>
              <a:t>Invest in engine types with a lower crash rate such as the electric engine, the turbofan and the geared turbofan engine</a:t>
            </a:r>
          </a:p>
        </p:txBody>
      </p:sp>
      <p:sp>
        <p:nvSpPr>
          <p:cNvPr id="4" name="Date Placeholder 3">
            <a:extLst>
              <a:ext uri="{FF2B5EF4-FFF2-40B4-BE49-F238E27FC236}">
                <a16:creationId xmlns:a16="http://schemas.microsoft.com/office/drawing/2014/main" id="{5881CF40-8C19-AA7F-131E-5AC83498C2F9}"/>
              </a:ext>
            </a:extLst>
          </p:cNvPr>
          <p:cNvSpPr>
            <a:spLocks noGrp="1"/>
          </p:cNvSpPr>
          <p:nvPr>
            <p:ph type="dt" sz="half" idx="10"/>
          </p:nvPr>
        </p:nvSpPr>
        <p:spPr/>
        <p:txBody>
          <a:bodyPr/>
          <a:lstStyle/>
          <a:p>
            <a:fld id="{8B398D59-6EAF-4D65-BB41-5AB4ABF11F40}" type="datetime1">
              <a:rPr lang="en-US" smtClean="0"/>
              <a:t>24-Nov-24</a:t>
            </a:fld>
            <a:endParaRPr lang="en-US"/>
          </a:p>
        </p:txBody>
      </p:sp>
      <p:sp>
        <p:nvSpPr>
          <p:cNvPr id="5" name="Footer Placeholder 4">
            <a:extLst>
              <a:ext uri="{FF2B5EF4-FFF2-40B4-BE49-F238E27FC236}">
                <a16:creationId xmlns:a16="http://schemas.microsoft.com/office/drawing/2014/main" id="{FC11E67A-C88B-68D8-9B3C-745C2EA105F7}"/>
              </a:ext>
            </a:extLst>
          </p:cNvPr>
          <p:cNvSpPr>
            <a:spLocks noGrp="1"/>
          </p:cNvSpPr>
          <p:nvPr>
            <p:ph type="ftr" sz="quarter" idx="11"/>
          </p:nvPr>
        </p:nvSpPr>
        <p:spPr/>
        <p:txBody>
          <a:bodyPr/>
          <a:lstStyle/>
          <a:p>
            <a:r>
              <a:rPr lang="en-US"/>
              <a:t>Evans Makau</a:t>
            </a:r>
          </a:p>
        </p:txBody>
      </p:sp>
    </p:spTree>
    <p:extLst>
      <p:ext uri="{BB962C8B-B14F-4D97-AF65-F5344CB8AC3E}">
        <p14:creationId xmlns:p14="http://schemas.microsoft.com/office/powerpoint/2010/main" val="26421377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Vapor Trail</Template>
  <TotalTime>69</TotalTime>
  <Words>562</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Century Gothic</vt:lpstr>
      <vt:lpstr>Vapor Trail</vt:lpstr>
      <vt:lpstr>AVIATION ANALYSIS</vt:lpstr>
      <vt:lpstr>OVERVIEW</vt:lpstr>
      <vt:lpstr>Business Understanding</vt:lpstr>
      <vt:lpstr>DATA UNDERSTANDING</vt:lpstr>
      <vt:lpstr>Data analysis</vt:lpstr>
      <vt:lpstr>PowerPoint Presentation</vt:lpstr>
      <vt:lpstr>PowerPoint Presentation</vt:lpstr>
      <vt:lpstr>PowerPoint Presentation</vt:lpstr>
      <vt:lpstr>RECOMMENDATIONS</vt:lpstr>
      <vt:lpstr>NEXT STEPS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Evans Makau</dc:creator>
  <cp:lastModifiedBy>Evans Makau</cp:lastModifiedBy>
  <cp:revision>1</cp:revision>
  <dcterms:created xsi:type="dcterms:W3CDTF">2024-11-24T19:05:35Z</dcterms:created>
  <dcterms:modified xsi:type="dcterms:W3CDTF">2024-11-24T20:15:35Z</dcterms:modified>
</cp:coreProperties>
</file>