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4"/>
  </p:notes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60"/>
  </p:normalViewPr>
  <p:slideViewPr>
    <p:cSldViewPr snapToGrid="0">
      <p:cViewPr varScale="1">
        <p:scale>
          <a:sx n="113" d="100"/>
          <a:sy n="113"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43D5EA-57FB-4357-BD4D-DDF520F9C53B}" type="datetimeFigureOut">
              <a:rPr lang="en-US" smtClean="0"/>
              <a:t>24-Nov-24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0BC8C8-278C-4944-8A72-AB3EC96E193B}" type="slidenum">
              <a:rPr lang="en-US" smtClean="0"/>
              <a:t>‹#›</a:t>
            </a:fld>
            <a:endParaRPr lang="en-US"/>
          </a:p>
        </p:txBody>
      </p:sp>
    </p:spTree>
    <p:extLst>
      <p:ext uri="{BB962C8B-B14F-4D97-AF65-F5344CB8AC3E}">
        <p14:creationId xmlns:p14="http://schemas.microsoft.com/office/powerpoint/2010/main" val="3018031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7F2D1C9C-280E-4C94-9E00-53CF79615103}" type="datetime1">
              <a:rPr lang="en-US" smtClean="0"/>
              <a:t>24-Nov-24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en-US"/>
              <a:t>Evans Makau</a:t>
            </a:r>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E5FF9313-473F-4F00-91D2-10A97445F2DB}" type="slidenum">
              <a:rPr lang="en-US" smtClean="0"/>
              <a:t>‹#›</a:t>
            </a:fld>
            <a:endParaRPr lang="en-US"/>
          </a:p>
        </p:txBody>
      </p:sp>
    </p:spTree>
    <p:extLst>
      <p:ext uri="{BB962C8B-B14F-4D97-AF65-F5344CB8AC3E}">
        <p14:creationId xmlns:p14="http://schemas.microsoft.com/office/powerpoint/2010/main" val="1168873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C078D-68D3-4649-AEB6-00B00CCC6BEA}" type="datetime1">
              <a:rPr lang="en-US" smtClean="0"/>
              <a:t>24-Nov-24</a:t>
            </a:fld>
            <a:endParaRPr lang="en-US"/>
          </a:p>
        </p:txBody>
      </p:sp>
      <p:sp>
        <p:nvSpPr>
          <p:cNvPr id="5" name="Footer Placeholder 4"/>
          <p:cNvSpPr>
            <a:spLocks noGrp="1"/>
          </p:cNvSpPr>
          <p:nvPr>
            <p:ph type="ftr" sz="quarter" idx="11"/>
          </p:nvPr>
        </p:nvSpPr>
        <p:spPr/>
        <p:txBody>
          <a:bodyPr/>
          <a:lstStyle/>
          <a:p>
            <a:r>
              <a:rPr lang="en-US"/>
              <a:t>Evans Makau</a:t>
            </a:r>
          </a:p>
        </p:txBody>
      </p:sp>
      <p:sp>
        <p:nvSpPr>
          <p:cNvPr id="6" name="Slide Number Placeholder 5"/>
          <p:cNvSpPr>
            <a:spLocks noGrp="1"/>
          </p:cNvSpPr>
          <p:nvPr>
            <p:ph type="sldNum" sz="quarter" idx="12"/>
          </p:nvPr>
        </p:nvSpPr>
        <p:spPr/>
        <p:txBody>
          <a:bodyPr/>
          <a:lstStyle/>
          <a:p>
            <a:fld id="{E5FF9313-473F-4F00-91D2-10A97445F2DB}" type="slidenum">
              <a:rPr lang="en-US" smtClean="0"/>
              <a:t>‹#›</a:t>
            </a:fld>
            <a:endParaRPr lang="en-US"/>
          </a:p>
        </p:txBody>
      </p:sp>
    </p:spTree>
    <p:extLst>
      <p:ext uri="{BB962C8B-B14F-4D97-AF65-F5344CB8AC3E}">
        <p14:creationId xmlns:p14="http://schemas.microsoft.com/office/powerpoint/2010/main" val="1529986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72A37-5A14-499E-96F2-5099FD356331}" type="datetime1">
              <a:rPr lang="en-US" smtClean="0"/>
              <a:t>24-Nov-24</a:t>
            </a:fld>
            <a:endParaRPr lang="en-US"/>
          </a:p>
        </p:txBody>
      </p:sp>
      <p:sp>
        <p:nvSpPr>
          <p:cNvPr id="5" name="Footer Placeholder 4"/>
          <p:cNvSpPr>
            <a:spLocks noGrp="1"/>
          </p:cNvSpPr>
          <p:nvPr>
            <p:ph type="ftr" sz="quarter" idx="11"/>
          </p:nvPr>
        </p:nvSpPr>
        <p:spPr/>
        <p:txBody>
          <a:bodyPr/>
          <a:lstStyle/>
          <a:p>
            <a:r>
              <a:rPr lang="en-US"/>
              <a:t>Evans Makau</a:t>
            </a:r>
          </a:p>
        </p:txBody>
      </p:sp>
      <p:sp>
        <p:nvSpPr>
          <p:cNvPr id="6" name="Slide Number Placeholder 5"/>
          <p:cNvSpPr>
            <a:spLocks noGrp="1"/>
          </p:cNvSpPr>
          <p:nvPr>
            <p:ph type="sldNum" sz="quarter" idx="12"/>
          </p:nvPr>
        </p:nvSpPr>
        <p:spPr/>
        <p:txBody>
          <a:bodyPr/>
          <a:lstStyle/>
          <a:p>
            <a:fld id="{E5FF9313-473F-4F00-91D2-10A97445F2DB}" type="slidenum">
              <a:rPr lang="en-US" smtClean="0"/>
              <a:t>‹#›</a:t>
            </a:fld>
            <a:endParaRPr lang="en-US"/>
          </a:p>
        </p:txBody>
      </p:sp>
    </p:spTree>
    <p:extLst>
      <p:ext uri="{BB962C8B-B14F-4D97-AF65-F5344CB8AC3E}">
        <p14:creationId xmlns:p14="http://schemas.microsoft.com/office/powerpoint/2010/main" val="2242002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398D59-6EAF-4D65-BB41-5AB4ABF11F40}" type="datetime1">
              <a:rPr lang="en-US" smtClean="0"/>
              <a:t>24-Nov-24</a:t>
            </a:fld>
            <a:endParaRPr lang="en-US"/>
          </a:p>
        </p:txBody>
      </p:sp>
      <p:sp>
        <p:nvSpPr>
          <p:cNvPr id="5" name="Footer Placeholder 4"/>
          <p:cNvSpPr>
            <a:spLocks noGrp="1"/>
          </p:cNvSpPr>
          <p:nvPr>
            <p:ph type="ftr" sz="quarter" idx="11"/>
          </p:nvPr>
        </p:nvSpPr>
        <p:spPr/>
        <p:txBody>
          <a:bodyPr/>
          <a:lstStyle/>
          <a:p>
            <a:r>
              <a:rPr lang="en-US"/>
              <a:t>Evans Makau</a:t>
            </a:r>
          </a:p>
        </p:txBody>
      </p:sp>
      <p:sp>
        <p:nvSpPr>
          <p:cNvPr id="6" name="Slide Number Placeholder 5"/>
          <p:cNvSpPr>
            <a:spLocks noGrp="1"/>
          </p:cNvSpPr>
          <p:nvPr>
            <p:ph type="sldNum" sz="quarter" idx="12"/>
          </p:nvPr>
        </p:nvSpPr>
        <p:spPr/>
        <p:txBody>
          <a:bodyPr/>
          <a:lstStyle/>
          <a:p>
            <a:fld id="{E5FF9313-473F-4F00-91D2-10A97445F2DB}" type="slidenum">
              <a:rPr lang="en-US" smtClean="0"/>
              <a:t>‹#›</a:t>
            </a:fld>
            <a:endParaRPr lang="en-US"/>
          </a:p>
        </p:txBody>
      </p:sp>
    </p:spTree>
    <p:extLst>
      <p:ext uri="{BB962C8B-B14F-4D97-AF65-F5344CB8AC3E}">
        <p14:creationId xmlns:p14="http://schemas.microsoft.com/office/powerpoint/2010/main" val="4004564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7900C7-7487-46D0-B6F0-E62A91942C16}" type="datetime1">
              <a:rPr lang="en-US" smtClean="0"/>
              <a:t>24-Nov-24</a:t>
            </a:fld>
            <a:endParaRPr lang="en-US"/>
          </a:p>
        </p:txBody>
      </p:sp>
      <p:sp>
        <p:nvSpPr>
          <p:cNvPr id="5" name="Footer Placeholder 4"/>
          <p:cNvSpPr>
            <a:spLocks noGrp="1"/>
          </p:cNvSpPr>
          <p:nvPr>
            <p:ph type="ftr" sz="quarter" idx="11"/>
          </p:nvPr>
        </p:nvSpPr>
        <p:spPr/>
        <p:txBody>
          <a:bodyPr/>
          <a:lstStyle/>
          <a:p>
            <a:r>
              <a:rPr lang="en-US"/>
              <a:t>Evans Makau</a:t>
            </a:r>
          </a:p>
        </p:txBody>
      </p:sp>
      <p:sp>
        <p:nvSpPr>
          <p:cNvPr id="6" name="Slide Number Placeholder 5"/>
          <p:cNvSpPr>
            <a:spLocks noGrp="1"/>
          </p:cNvSpPr>
          <p:nvPr>
            <p:ph type="sldNum" sz="quarter" idx="12"/>
          </p:nvPr>
        </p:nvSpPr>
        <p:spPr/>
        <p:txBody>
          <a:bodyPr/>
          <a:lstStyle/>
          <a:p>
            <a:fld id="{E5FF9313-473F-4F00-91D2-10A97445F2DB}" type="slidenum">
              <a:rPr lang="en-US" smtClean="0"/>
              <a:t>‹#›</a:t>
            </a:fld>
            <a:endParaRPr lang="en-US"/>
          </a:p>
        </p:txBody>
      </p:sp>
    </p:spTree>
    <p:extLst>
      <p:ext uri="{BB962C8B-B14F-4D97-AF65-F5344CB8AC3E}">
        <p14:creationId xmlns:p14="http://schemas.microsoft.com/office/powerpoint/2010/main" val="2744695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E73319-E721-42B8-A2EE-549415649BF3}" type="datetime1">
              <a:rPr lang="en-US" smtClean="0"/>
              <a:t>24-Nov-24</a:t>
            </a:fld>
            <a:endParaRPr lang="en-US"/>
          </a:p>
        </p:txBody>
      </p:sp>
      <p:sp>
        <p:nvSpPr>
          <p:cNvPr id="6" name="Footer Placeholder 5"/>
          <p:cNvSpPr>
            <a:spLocks noGrp="1"/>
          </p:cNvSpPr>
          <p:nvPr>
            <p:ph type="ftr" sz="quarter" idx="11"/>
          </p:nvPr>
        </p:nvSpPr>
        <p:spPr/>
        <p:txBody>
          <a:bodyPr/>
          <a:lstStyle/>
          <a:p>
            <a:r>
              <a:rPr lang="en-US"/>
              <a:t>Evans Makau</a:t>
            </a:r>
          </a:p>
        </p:txBody>
      </p:sp>
      <p:sp>
        <p:nvSpPr>
          <p:cNvPr id="7" name="Slide Number Placeholder 6"/>
          <p:cNvSpPr>
            <a:spLocks noGrp="1"/>
          </p:cNvSpPr>
          <p:nvPr>
            <p:ph type="sldNum" sz="quarter" idx="12"/>
          </p:nvPr>
        </p:nvSpPr>
        <p:spPr/>
        <p:txBody>
          <a:bodyPr/>
          <a:lstStyle/>
          <a:p>
            <a:fld id="{E5FF9313-473F-4F00-91D2-10A97445F2DB}" type="slidenum">
              <a:rPr lang="en-US" smtClean="0"/>
              <a:t>‹#›</a:t>
            </a:fld>
            <a:endParaRPr lang="en-US"/>
          </a:p>
        </p:txBody>
      </p:sp>
    </p:spTree>
    <p:extLst>
      <p:ext uri="{BB962C8B-B14F-4D97-AF65-F5344CB8AC3E}">
        <p14:creationId xmlns:p14="http://schemas.microsoft.com/office/powerpoint/2010/main" val="1849558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0F13D4-3BED-47EC-B994-58A2C720B740}" type="datetime1">
              <a:rPr lang="en-US" smtClean="0"/>
              <a:t>24-Nov-24</a:t>
            </a:fld>
            <a:endParaRPr lang="en-US"/>
          </a:p>
        </p:txBody>
      </p:sp>
      <p:sp>
        <p:nvSpPr>
          <p:cNvPr id="8" name="Footer Placeholder 7"/>
          <p:cNvSpPr>
            <a:spLocks noGrp="1"/>
          </p:cNvSpPr>
          <p:nvPr>
            <p:ph type="ftr" sz="quarter" idx="11"/>
          </p:nvPr>
        </p:nvSpPr>
        <p:spPr/>
        <p:txBody>
          <a:bodyPr/>
          <a:lstStyle/>
          <a:p>
            <a:r>
              <a:rPr lang="en-US"/>
              <a:t>Evans Makau</a:t>
            </a:r>
          </a:p>
        </p:txBody>
      </p:sp>
      <p:sp>
        <p:nvSpPr>
          <p:cNvPr id="9" name="Slide Number Placeholder 8"/>
          <p:cNvSpPr>
            <a:spLocks noGrp="1"/>
          </p:cNvSpPr>
          <p:nvPr>
            <p:ph type="sldNum" sz="quarter" idx="12"/>
          </p:nvPr>
        </p:nvSpPr>
        <p:spPr/>
        <p:txBody>
          <a:bodyPr/>
          <a:lstStyle/>
          <a:p>
            <a:fld id="{E5FF9313-473F-4F00-91D2-10A97445F2DB}" type="slidenum">
              <a:rPr lang="en-US" smtClean="0"/>
              <a:t>‹#›</a:t>
            </a:fld>
            <a:endParaRPr lang="en-US"/>
          </a:p>
        </p:txBody>
      </p:sp>
    </p:spTree>
    <p:extLst>
      <p:ext uri="{BB962C8B-B14F-4D97-AF65-F5344CB8AC3E}">
        <p14:creationId xmlns:p14="http://schemas.microsoft.com/office/powerpoint/2010/main" val="1012148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5A3359-C11A-46B5-A970-7DD76990BB1F}" type="datetime1">
              <a:rPr lang="en-US" smtClean="0"/>
              <a:t>24-Nov-24</a:t>
            </a:fld>
            <a:endParaRPr lang="en-US"/>
          </a:p>
        </p:txBody>
      </p:sp>
      <p:sp>
        <p:nvSpPr>
          <p:cNvPr id="4" name="Footer Placeholder 3"/>
          <p:cNvSpPr>
            <a:spLocks noGrp="1"/>
          </p:cNvSpPr>
          <p:nvPr>
            <p:ph type="ftr" sz="quarter" idx="11"/>
          </p:nvPr>
        </p:nvSpPr>
        <p:spPr/>
        <p:txBody>
          <a:bodyPr/>
          <a:lstStyle/>
          <a:p>
            <a:r>
              <a:rPr lang="en-US"/>
              <a:t>Evans Makau</a:t>
            </a:r>
          </a:p>
        </p:txBody>
      </p:sp>
      <p:sp>
        <p:nvSpPr>
          <p:cNvPr id="5" name="Slide Number Placeholder 4"/>
          <p:cNvSpPr>
            <a:spLocks noGrp="1"/>
          </p:cNvSpPr>
          <p:nvPr>
            <p:ph type="sldNum" sz="quarter" idx="12"/>
          </p:nvPr>
        </p:nvSpPr>
        <p:spPr/>
        <p:txBody>
          <a:bodyPr/>
          <a:lstStyle/>
          <a:p>
            <a:fld id="{E5FF9313-473F-4F00-91D2-10A97445F2DB}" type="slidenum">
              <a:rPr lang="en-US" smtClean="0"/>
              <a:t>‹#›</a:t>
            </a:fld>
            <a:endParaRPr lang="en-US"/>
          </a:p>
        </p:txBody>
      </p:sp>
    </p:spTree>
    <p:extLst>
      <p:ext uri="{BB962C8B-B14F-4D97-AF65-F5344CB8AC3E}">
        <p14:creationId xmlns:p14="http://schemas.microsoft.com/office/powerpoint/2010/main" val="2044876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8CCF3-2816-49BE-8FB7-66E908415A50}" type="datetime1">
              <a:rPr lang="en-US" smtClean="0"/>
              <a:t>24-Nov-24</a:t>
            </a:fld>
            <a:endParaRPr lang="en-US"/>
          </a:p>
        </p:txBody>
      </p:sp>
      <p:sp>
        <p:nvSpPr>
          <p:cNvPr id="3" name="Footer Placeholder 2"/>
          <p:cNvSpPr>
            <a:spLocks noGrp="1"/>
          </p:cNvSpPr>
          <p:nvPr>
            <p:ph type="ftr" sz="quarter" idx="11"/>
          </p:nvPr>
        </p:nvSpPr>
        <p:spPr/>
        <p:txBody>
          <a:bodyPr/>
          <a:lstStyle/>
          <a:p>
            <a:r>
              <a:rPr lang="en-US"/>
              <a:t>Evans Makau</a:t>
            </a:r>
          </a:p>
        </p:txBody>
      </p:sp>
      <p:sp>
        <p:nvSpPr>
          <p:cNvPr id="4" name="Slide Number Placeholder 3"/>
          <p:cNvSpPr>
            <a:spLocks noGrp="1"/>
          </p:cNvSpPr>
          <p:nvPr>
            <p:ph type="sldNum" sz="quarter" idx="12"/>
          </p:nvPr>
        </p:nvSpPr>
        <p:spPr/>
        <p:txBody>
          <a:bodyPr/>
          <a:lstStyle/>
          <a:p>
            <a:fld id="{E5FF9313-473F-4F00-91D2-10A97445F2DB}" type="slidenum">
              <a:rPr lang="en-US" smtClean="0"/>
              <a:t>‹#›</a:t>
            </a:fld>
            <a:endParaRPr lang="en-US"/>
          </a:p>
        </p:txBody>
      </p:sp>
    </p:spTree>
    <p:extLst>
      <p:ext uri="{BB962C8B-B14F-4D97-AF65-F5344CB8AC3E}">
        <p14:creationId xmlns:p14="http://schemas.microsoft.com/office/powerpoint/2010/main" val="236141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96895126-ACC6-4CF5-8862-9F4C0F01C1EB}" type="datetime1">
              <a:rPr lang="en-US" smtClean="0"/>
              <a:t>24-Nov-24</a:t>
            </a:fld>
            <a:endParaRPr lang="en-US"/>
          </a:p>
        </p:txBody>
      </p:sp>
      <p:sp>
        <p:nvSpPr>
          <p:cNvPr id="6" name="Footer Placeholder 5"/>
          <p:cNvSpPr>
            <a:spLocks noGrp="1"/>
          </p:cNvSpPr>
          <p:nvPr>
            <p:ph type="ftr" sz="quarter" idx="11"/>
          </p:nvPr>
        </p:nvSpPr>
        <p:spPr/>
        <p:txBody>
          <a:bodyPr/>
          <a:lstStyle/>
          <a:p>
            <a:r>
              <a:rPr lang="en-US"/>
              <a:t>Evans Makau</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5FF9313-473F-4F00-91D2-10A97445F2DB}" type="slidenum">
              <a:rPr lang="en-US" smtClean="0"/>
              <a:t>‹#›</a:t>
            </a:fld>
            <a:endParaRPr lang="en-US"/>
          </a:p>
        </p:txBody>
      </p:sp>
    </p:spTree>
    <p:extLst>
      <p:ext uri="{BB962C8B-B14F-4D97-AF65-F5344CB8AC3E}">
        <p14:creationId xmlns:p14="http://schemas.microsoft.com/office/powerpoint/2010/main" val="742251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1531DED-4ACE-45A3-BBCC-1AE18C8375BE}" type="datetime1">
              <a:rPr lang="en-US" smtClean="0"/>
              <a:t>24-Nov-24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en-US"/>
              <a:t>Evans Makau</a:t>
            </a:r>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E5FF9313-473F-4F00-91D2-10A97445F2DB}" type="slidenum">
              <a:rPr lang="en-US" smtClean="0"/>
              <a:t>‹#›</a:t>
            </a:fld>
            <a:endParaRPr lang="en-US"/>
          </a:p>
        </p:txBody>
      </p:sp>
    </p:spTree>
    <p:extLst>
      <p:ext uri="{BB962C8B-B14F-4D97-AF65-F5344CB8AC3E}">
        <p14:creationId xmlns:p14="http://schemas.microsoft.com/office/powerpoint/2010/main" val="155107099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917E37B-80E2-40AA-A233-D6A9760E8E82}" type="datetime1">
              <a:rPr lang="en-US" smtClean="0"/>
              <a:t>24-Nov-24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a:t>Evans Makau</a:t>
            </a: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E5FF9313-473F-4F00-91D2-10A97445F2DB}" type="slidenum">
              <a:rPr lang="en-US" smtClean="0"/>
              <a:t>‹#›</a:t>
            </a:fld>
            <a:endParaRPr lang="en-US"/>
          </a:p>
        </p:txBody>
      </p:sp>
    </p:spTree>
    <p:extLst>
      <p:ext uri="{BB962C8B-B14F-4D97-AF65-F5344CB8AC3E}">
        <p14:creationId xmlns:p14="http://schemas.microsoft.com/office/powerpoint/2010/main" val="61370993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makauevans01@gmail.com" TargetMode="External"/><Relationship Id="rId2" Type="http://schemas.openxmlformats.org/officeDocument/2006/relationships/hyperlink" Target="https://github.com/makau9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406A1-8942-C4A9-EC78-7A3102EDE86E}"/>
              </a:ext>
            </a:extLst>
          </p:cNvPr>
          <p:cNvSpPr>
            <a:spLocks noGrp="1"/>
          </p:cNvSpPr>
          <p:nvPr>
            <p:ph type="ctrTitle"/>
          </p:nvPr>
        </p:nvSpPr>
        <p:spPr>
          <a:xfrm>
            <a:off x="948179" y="1377156"/>
            <a:ext cx="10439399" cy="1825096"/>
          </a:xfrm>
        </p:spPr>
        <p:txBody>
          <a:bodyPr>
            <a:normAutofit/>
          </a:bodyPr>
          <a:lstStyle/>
          <a:p>
            <a:r>
              <a:rPr lang="en-US" sz="7200" b="1" dirty="0"/>
              <a:t>AVIATION ANALYSIS</a:t>
            </a:r>
          </a:p>
        </p:txBody>
      </p:sp>
      <p:sp>
        <p:nvSpPr>
          <p:cNvPr id="3" name="Subtitle 2">
            <a:extLst>
              <a:ext uri="{FF2B5EF4-FFF2-40B4-BE49-F238E27FC236}">
                <a16:creationId xmlns:a16="http://schemas.microsoft.com/office/drawing/2014/main" id="{1C8D2723-9851-BCFD-B30D-9C5075AD93D7}"/>
              </a:ext>
            </a:extLst>
          </p:cNvPr>
          <p:cNvSpPr>
            <a:spLocks noGrp="1"/>
          </p:cNvSpPr>
          <p:nvPr>
            <p:ph type="subTitle" idx="1"/>
          </p:nvPr>
        </p:nvSpPr>
        <p:spPr>
          <a:xfrm>
            <a:off x="1682683" y="3894734"/>
            <a:ext cx="9704895" cy="1213176"/>
          </a:xfrm>
        </p:spPr>
        <p:txBody>
          <a:bodyPr>
            <a:normAutofit/>
          </a:bodyPr>
          <a:lstStyle/>
          <a:p>
            <a:r>
              <a:rPr lang="en-US" sz="2800" dirty="0"/>
              <a:t>A Non-Technical Overview of the Aviation Analysis  Insights</a:t>
            </a:r>
          </a:p>
        </p:txBody>
      </p:sp>
      <p:sp>
        <p:nvSpPr>
          <p:cNvPr id="4" name="Date Placeholder 3">
            <a:extLst>
              <a:ext uri="{FF2B5EF4-FFF2-40B4-BE49-F238E27FC236}">
                <a16:creationId xmlns:a16="http://schemas.microsoft.com/office/drawing/2014/main" id="{F628D6AF-F16A-146F-1FAA-6B7B6578EE7B}"/>
              </a:ext>
            </a:extLst>
          </p:cNvPr>
          <p:cNvSpPr>
            <a:spLocks noGrp="1"/>
          </p:cNvSpPr>
          <p:nvPr>
            <p:ph type="dt" sz="half" idx="10"/>
          </p:nvPr>
        </p:nvSpPr>
        <p:spPr>
          <a:xfrm>
            <a:off x="8779969" y="6197459"/>
            <a:ext cx="3412031" cy="955956"/>
          </a:xfrm>
        </p:spPr>
        <p:txBody>
          <a:bodyPr/>
          <a:lstStyle/>
          <a:p>
            <a:fld id="{E2DD1489-BE3B-4A96-8B63-D21C3B570737}" type="datetime1">
              <a:rPr lang="en-US" sz="2000" b="1" smtClean="0"/>
              <a:t>24-Nov-24</a:t>
            </a:fld>
            <a:endParaRPr lang="en-US" b="1" dirty="0"/>
          </a:p>
        </p:txBody>
      </p:sp>
      <p:sp>
        <p:nvSpPr>
          <p:cNvPr id="5" name="Footer Placeholder 4">
            <a:extLst>
              <a:ext uri="{FF2B5EF4-FFF2-40B4-BE49-F238E27FC236}">
                <a16:creationId xmlns:a16="http://schemas.microsoft.com/office/drawing/2014/main" id="{F7663FD6-5004-164E-4065-754F784CA334}"/>
              </a:ext>
            </a:extLst>
          </p:cNvPr>
          <p:cNvSpPr>
            <a:spLocks noGrp="1"/>
          </p:cNvSpPr>
          <p:nvPr>
            <p:ph type="ftr" sz="quarter" idx="11"/>
          </p:nvPr>
        </p:nvSpPr>
        <p:spPr>
          <a:xfrm>
            <a:off x="0" y="6492875"/>
            <a:ext cx="6400800" cy="365125"/>
          </a:xfrm>
        </p:spPr>
        <p:txBody>
          <a:bodyPr/>
          <a:lstStyle/>
          <a:p>
            <a:r>
              <a:rPr lang="en-US" sz="2400" b="1" dirty="0"/>
              <a:t>Evans Makau</a:t>
            </a:r>
          </a:p>
        </p:txBody>
      </p:sp>
    </p:spTree>
    <p:extLst>
      <p:ext uri="{BB962C8B-B14F-4D97-AF65-F5344CB8AC3E}">
        <p14:creationId xmlns:p14="http://schemas.microsoft.com/office/powerpoint/2010/main" val="2488622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F52F1-458B-453C-5ED9-8A242EB3AE6C}"/>
              </a:ext>
            </a:extLst>
          </p:cNvPr>
          <p:cNvSpPr>
            <a:spLocks noGrp="1"/>
          </p:cNvSpPr>
          <p:nvPr>
            <p:ph type="title"/>
          </p:nvPr>
        </p:nvSpPr>
        <p:spPr>
          <a:xfrm>
            <a:off x="1748218" y="0"/>
            <a:ext cx="8610600" cy="1293028"/>
          </a:xfrm>
        </p:spPr>
        <p:txBody>
          <a:bodyPr>
            <a:normAutofit/>
          </a:bodyPr>
          <a:lstStyle/>
          <a:p>
            <a:pPr algn="ctr"/>
            <a:r>
              <a:rPr lang="en-US" sz="4800" b="1" dirty="0"/>
              <a:t>Next Steps</a:t>
            </a:r>
          </a:p>
        </p:txBody>
      </p:sp>
      <p:sp>
        <p:nvSpPr>
          <p:cNvPr id="3" name="Content Placeholder 2">
            <a:extLst>
              <a:ext uri="{FF2B5EF4-FFF2-40B4-BE49-F238E27FC236}">
                <a16:creationId xmlns:a16="http://schemas.microsoft.com/office/drawing/2014/main" id="{83AD9407-5F2A-ABDB-2B19-DB6E491AF99C}"/>
              </a:ext>
            </a:extLst>
          </p:cNvPr>
          <p:cNvSpPr>
            <a:spLocks noGrp="1"/>
          </p:cNvSpPr>
          <p:nvPr>
            <p:ph idx="1"/>
          </p:nvPr>
        </p:nvSpPr>
        <p:spPr/>
        <p:txBody>
          <a:bodyPr/>
          <a:lstStyle/>
          <a:p>
            <a:r>
              <a:rPr lang="en-US" dirty="0"/>
              <a:t>Including financial details of the various recommendations provided to come up with a good investment model.</a:t>
            </a:r>
          </a:p>
          <a:p>
            <a:r>
              <a:rPr lang="en-US" dirty="0"/>
              <a:t>Predict low risk areas with good profits.</a:t>
            </a:r>
          </a:p>
          <a:p>
            <a:endParaRPr lang="en-US" dirty="0"/>
          </a:p>
        </p:txBody>
      </p:sp>
      <p:sp>
        <p:nvSpPr>
          <p:cNvPr id="4" name="Date Placeholder 3">
            <a:extLst>
              <a:ext uri="{FF2B5EF4-FFF2-40B4-BE49-F238E27FC236}">
                <a16:creationId xmlns:a16="http://schemas.microsoft.com/office/drawing/2014/main" id="{8B1D19E4-0ECA-AD33-CAB4-6DB37DFB9B45}"/>
              </a:ext>
            </a:extLst>
          </p:cNvPr>
          <p:cNvSpPr>
            <a:spLocks noGrp="1"/>
          </p:cNvSpPr>
          <p:nvPr>
            <p:ph type="dt" sz="half" idx="10"/>
          </p:nvPr>
        </p:nvSpPr>
        <p:spPr/>
        <p:txBody>
          <a:bodyPr/>
          <a:lstStyle/>
          <a:p>
            <a:fld id="{8B398D59-6EAF-4D65-BB41-5AB4ABF11F40}" type="datetime1">
              <a:rPr lang="en-US" smtClean="0"/>
              <a:t>24-Nov-24</a:t>
            </a:fld>
            <a:endParaRPr lang="en-US"/>
          </a:p>
        </p:txBody>
      </p:sp>
      <p:sp>
        <p:nvSpPr>
          <p:cNvPr id="5" name="Footer Placeholder 4">
            <a:extLst>
              <a:ext uri="{FF2B5EF4-FFF2-40B4-BE49-F238E27FC236}">
                <a16:creationId xmlns:a16="http://schemas.microsoft.com/office/drawing/2014/main" id="{5D696CC6-37BC-D26A-A8B7-2F2AC909F80A}"/>
              </a:ext>
            </a:extLst>
          </p:cNvPr>
          <p:cNvSpPr>
            <a:spLocks noGrp="1"/>
          </p:cNvSpPr>
          <p:nvPr>
            <p:ph type="ftr" sz="quarter" idx="11"/>
          </p:nvPr>
        </p:nvSpPr>
        <p:spPr/>
        <p:txBody>
          <a:bodyPr/>
          <a:lstStyle/>
          <a:p>
            <a:r>
              <a:rPr lang="en-US"/>
              <a:t>Evans Makau</a:t>
            </a:r>
          </a:p>
        </p:txBody>
      </p:sp>
    </p:spTree>
    <p:extLst>
      <p:ext uri="{BB962C8B-B14F-4D97-AF65-F5344CB8AC3E}">
        <p14:creationId xmlns:p14="http://schemas.microsoft.com/office/powerpoint/2010/main" val="3532440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1A0E42B-18CF-F3E2-A743-9F0907A55521}"/>
              </a:ext>
            </a:extLst>
          </p:cNvPr>
          <p:cNvSpPr>
            <a:spLocks noGrp="1"/>
          </p:cNvSpPr>
          <p:nvPr>
            <p:ph type="dt" sz="half" idx="10"/>
          </p:nvPr>
        </p:nvSpPr>
        <p:spPr/>
        <p:txBody>
          <a:bodyPr/>
          <a:lstStyle/>
          <a:p>
            <a:fld id="{8B398D59-6EAF-4D65-BB41-5AB4ABF11F40}" type="datetime1">
              <a:rPr lang="en-US" smtClean="0"/>
              <a:t>24-Nov-24</a:t>
            </a:fld>
            <a:endParaRPr lang="en-US" dirty="0"/>
          </a:p>
        </p:txBody>
      </p:sp>
      <p:sp>
        <p:nvSpPr>
          <p:cNvPr id="5" name="Footer Placeholder 4">
            <a:extLst>
              <a:ext uri="{FF2B5EF4-FFF2-40B4-BE49-F238E27FC236}">
                <a16:creationId xmlns:a16="http://schemas.microsoft.com/office/drawing/2014/main" id="{D4B162B1-A23A-0830-7ABC-5C0A6F6B3ECF}"/>
              </a:ext>
            </a:extLst>
          </p:cNvPr>
          <p:cNvSpPr>
            <a:spLocks noGrp="1"/>
          </p:cNvSpPr>
          <p:nvPr>
            <p:ph type="ftr" sz="quarter" idx="11"/>
          </p:nvPr>
        </p:nvSpPr>
        <p:spPr/>
        <p:txBody>
          <a:bodyPr/>
          <a:lstStyle/>
          <a:p>
            <a:r>
              <a:rPr lang="en-US"/>
              <a:t>Evans Makau</a:t>
            </a:r>
          </a:p>
        </p:txBody>
      </p:sp>
    </p:spTree>
    <p:extLst>
      <p:ext uri="{BB962C8B-B14F-4D97-AF65-F5344CB8AC3E}">
        <p14:creationId xmlns:p14="http://schemas.microsoft.com/office/powerpoint/2010/main" val="1120846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88ECF3-9C23-42EF-9F4B-B6E3868D87C0}"/>
              </a:ext>
            </a:extLst>
          </p:cNvPr>
          <p:cNvSpPr>
            <a:spLocks noGrp="1"/>
          </p:cNvSpPr>
          <p:nvPr>
            <p:ph idx="1"/>
          </p:nvPr>
        </p:nvSpPr>
        <p:spPr>
          <a:xfrm>
            <a:off x="685800" y="1693333"/>
            <a:ext cx="10820400" cy="2726267"/>
          </a:xfrm>
        </p:spPr>
        <p:txBody>
          <a:bodyPr>
            <a:normAutofit fontScale="92500" lnSpcReduction="20000"/>
          </a:bodyPr>
          <a:lstStyle/>
          <a:p>
            <a:pPr marL="0" indent="0" algn="ctr">
              <a:buNone/>
            </a:pPr>
            <a:endParaRPr lang="en-US" dirty="0">
              <a:hlinkMouseOver r:id="rId2"/>
            </a:endParaRPr>
          </a:p>
          <a:p>
            <a:pPr marL="0" indent="0">
              <a:buNone/>
            </a:pPr>
            <a:r>
              <a:rPr lang="en-US" sz="3200" dirty="0">
                <a:solidFill>
                  <a:schemeClr val="accent1">
                    <a:lumMod val="75000"/>
                  </a:schemeClr>
                </a:solidFill>
                <a:latin typeface="Script MT Bold" panose="03040602040607080904" pitchFamily="66" charset="0"/>
              </a:rPr>
              <a:t>THANK YOU!</a:t>
            </a:r>
          </a:p>
          <a:p>
            <a:pPr marL="0" indent="0">
              <a:buNone/>
            </a:pPr>
            <a:endParaRPr lang="en-US" sz="3200" dirty="0">
              <a:latin typeface="Script MT Bold" panose="03040602040607080904" pitchFamily="66" charset="0"/>
            </a:endParaRPr>
          </a:p>
          <a:p>
            <a:pPr marL="0" indent="0">
              <a:buNone/>
            </a:pPr>
            <a:r>
              <a:rPr lang="en-US" sz="3200" dirty="0">
                <a:solidFill>
                  <a:schemeClr val="accent1">
                    <a:lumMod val="75000"/>
                  </a:schemeClr>
                </a:solidFill>
                <a:latin typeface="Harlow Solid Italic" panose="04030604020F02020D02" pitchFamily="82" charset="0"/>
              </a:rPr>
              <a:t>Evans Makau</a:t>
            </a:r>
          </a:p>
          <a:p>
            <a:pPr marL="0" indent="0">
              <a:buNone/>
            </a:pPr>
            <a:r>
              <a:rPr lang="en-US" sz="3200" dirty="0">
                <a:solidFill>
                  <a:schemeClr val="accent1">
                    <a:lumMod val="75000"/>
                  </a:schemeClr>
                </a:solidFill>
                <a:latin typeface="Harlow Solid Italic" panose="04030604020F02020D02" pitchFamily="82" charset="0"/>
              </a:rPr>
              <a:t>Github: </a:t>
            </a:r>
            <a:r>
              <a:rPr lang="en-US" sz="3200" dirty="0">
                <a:latin typeface="Harlow Solid Italic" panose="04030604020F02020D02" pitchFamily="82" charset="0"/>
                <a:hlinkClick r:id="rId2"/>
              </a:rPr>
              <a:t>https://github.com/makau99</a:t>
            </a:r>
            <a:endParaRPr lang="en-US" sz="3200" dirty="0">
              <a:latin typeface="Harlow Solid Italic" panose="04030604020F02020D02" pitchFamily="82" charset="0"/>
            </a:endParaRPr>
          </a:p>
          <a:p>
            <a:pPr marL="0" indent="0">
              <a:buNone/>
            </a:pPr>
            <a:r>
              <a:rPr lang="en-US" sz="3200" dirty="0">
                <a:solidFill>
                  <a:schemeClr val="accent1">
                    <a:lumMod val="75000"/>
                  </a:schemeClr>
                </a:solidFill>
                <a:latin typeface="Harlow Solid Italic" panose="04030604020F02020D02" pitchFamily="82" charset="0"/>
              </a:rPr>
              <a:t>Email: </a:t>
            </a:r>
            <a:r>
              <a:rPr lang="en-US" sz="3200" dirty="0">
                <a:latin typeface="Harlow Solid Italic" panose="04030604020F02020D02" pitchFamily="82" charset="0"/>
                <a:hlinkClick r:id="rId3"/>
              </a:rPr>
              <a:t>makauevans01@gmail.com</a:t>
            </a:r>
            <a:endParaRPr lang="en-US" sz="3200" dirty="0">
              <a:latin typeface="Harlow Solid Italic" panose="04030604020F02020D02" pitchFamily="82" charset="0"/>
            </a:endParaRPr>
          </a:p>
          <a:p>
            <a:pPr marL="0" indent="0" algn="ctr">
              <a:buNone/>
            </a:pPr>
            <a:endParaRPr lang="en-US" dirty="0"/>
          </a:p>
        </p:txBody>
      </p:sp>
      <p:sp>
        <p:nvSpPr>
          <p:cNvPr id="4" name="Date Placeholder 3">
            <a:extLst>
              <a:ext uri="{FF2B5EF4-FFF2-40B4-BE49-F238E27FC236}">
                <a16:creationId xmlns:a16="http://schemas.microsoft.com/office/drawing/2014/main" id="{0679009F-61A0-AAA1-6E28-3FA7C547F9AE}"/>
              </a:ext>
            </a:extLst>
          </p:cNvPr>
          <p:cNvSpPr>
            <a:spLocks noGrp="1"/>
          </p:cNvSpPr>
          <p:nvPr>
            <p:ph type="dt" sz="half" idx="10"/>
          </p:nvPr>
        </p:nvSpPr>
        <p:spPr/>
        <p:txBody>
          <a:bodyPr/>
          <a:lstStyle/>
          <a:p>
            <a:fld id="{8B398D59-6EAF-4D65-BB41-5AB4ABF11F40}" type="datetime1">
              <a:rPr lang="en-US" smtClean="0"/>
              <a:t>24-Nov-24</a:t>
            </a:fld>
            <a:endParaRPr lang="en-US"/>
          </a:p>
        </p:txBody>
      </p:sp>
      <p:sp>
        <p:nvSpPr>
          <p:cNvPr id="5" name="Footer Placeholder 4">
            <a:extLst>
              <a:ext uri="{FF2B5EF4-FFF2-40B4-BE49-F238E27FC236}">
                <a16:creationId xmlns:a16="http://schemas.microsoft.com/office/drawing/2014/main" id="{F5B24B76-2D65-547D-3FF0-E0207D5A9D97}"/>
              </a:ext>
            </a:extLst>
          </p:cNvPr>
          <p:cNvSpPr>
            <a:spLocks noGrp="1"/>
          </p:cNvSpPr>
          <p:nvPr>
            <p:ph type="ftr" sz="quarter" idx="11"/>
          </p:nvPr>
        </p:nvSpPr>
        <p:spPr/>
        <p:txBody>
          <a:bodyPr/>
          <a:lstStyle/>
          <a:p>
            <a:r>
              <a:rPr lang="en-US"/>
              <a:t>Evans Makau</a:t>
            </a:r>
          </a:p>
        </p:txBody>
      </p:sp>
    </p:spTree>
    <p:extLst>
      <p:ext uri="{BB962C8B-B14F-4D97-AF65-F5344CB8AC3E}">
        <p14:creationId xmlns:p14="http://schemas.microsoft.com/office/powerpoint/2010/main" val="276470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7F87F-3DBF-9812-F593-4435CB7D78BA}"/>
              </a:ext>
            </a:extLst>
          </p:cNvPr>
          <p:cNvSpPr>
            <a:spLocks noGrp="1"/>
          </p:cNvSpPr>
          <p:nvPr>
            <p:ph type="title"/>
          </p:nvPr>
        </p:nvSpPr>
        <p:spPr>
          <a:xfrm>
            <a:off x="2895600" y="-7199"/>
            <a:ext cx="8610600" cy="1293028"/>
          </a:xfrm>
        </p:spPr>
        <p:txBody>
          <a:bodyPr>
            <a:normAutofit/>
          </a:bodyPr>
          <a:lstStyle/>
          <a:p>
            <a:r>
              <a:rPr lang="en-US" sz="5400" b="1" dirty="0"/>
              <a:t>OVERVIEW</a:t>
            </a:r>
          </a:p>
        </p:txBody>
      </p:sp>
      <p:sp>
        <p:nvSpPr>
          <p:cNvPr id="3" name="Content Placeholder 2">
            <a:extLst>
              <a:ext uri="{FF2B5EF4-FFF2-40B4-BE49-F238E27FC236}">
                <a16:creationId xmlns:a16="http://schemas.microsoft.com/office/drawing/2014/main" id="{A1AC84FE-2964-C141-E5B1-989504274D42}"/>
              </a:ext>
            </a:extLst>
          </p:cNvPr>
          <p:cNvSpPr>
            <a:spLocks noGrp="1"/>
          </p:cNvSpPr>
          <p:nvPr>
            <p:ph idx="1"/>
          </p:nvPr>
        </p:nvSpPr>
        <p:spPr>
          <a:xfrm>
            <a:off x="245097" y="2469823"/>
            <a:ext cx="11506200" cy="3952009"/>
          </a:xfrm>
        </p:spPr>
        <p:txBody>
          <a:bodyPr>
            <a:normAutofit/>
          </a:bodyPr>
          <a:lstStyle/>
          <a:p>
            <a:pPr marL="914400" lvl="2" indent="0">
              <a:buNone/>
            </a:pPr>
            <a:endParaRPr lang="en-US" sz="2400" dirty="0"/>
          </a:p>
          <a:p>
            <a:r>
              <a:rPr lang="en-US" sz="2600" dirty="0"/>
              <a:t>This analysis seeks to study aviation data collected over the past years to provide insights into future trends and key aspects to keep in mind when getting into the aviation industry.</a:t>
            </a:r>
            <a:endParaRPr lang="en-US" sz="3500" dirty="0"/>
          </a:p>
          <a:p>
            <a:pPr marL="1371600" lvl="3" indent="0">
              <a:buNone/>
            </a:pPr>
            <a:endParaRPr lang="en-US" dirty="0"/>
          </a:p>
        </p:txBody>
      </p:sp>
      <p:sp>
        <p:nvSpPr>
          <p:cNvPr id="4" name="Date Placeholder 3">
            <a:extLst>
              <a:ext uri="{FF2B5EF4-FFF2-40B4-BE49-F238E27FC236}">
                <a16:creationId xmlns:a16="http://schemas.microsoft.com/office/drawing/2014/main" id="{14551E64-54EA-F707-53C6-6312E0EDC159}"/>
              </a:ext>
            </a:extLst>
          </p:cNvPr>
          <p:cNvSpPr>
            <a:spLocks noGrp="1"/>
          </p:cNvSpPr>
          <p:nvPr>
            <p:ph type="dt" sz="half" idx="10"/>
          </p:nvPr>
        </p:nvSpPr>
        <p:spPr/>
        <p:txBody>
          <a:bodyPr/>
          <a:lstStyle/>
          <a:p>
            <a:fld id="{C7114C36-82EE-4F81-AC69-5131C4B50D5A}" type="datetime1">
              <a:rPr lang="en-US" smtClean="0"/>
              <a:t>24-Nov-24</a:t>
            </a:fld>
            <a:endParaRPr lang="en-US"/>
          </a:p>
        </p:txBody>
      </p:sp>
      <p:sp>
        <p:nvSpPr>
          <p:cNvPr id="5" name="Footer Placeholder 4">
            <a:extLst>
              <a:ext uri="{FF2B5EF4-FFF2-40B4-BE49-F238E27FC236}">
                <a16:creationId xmlns:a16="http://schemas.microsoft.com/office/drawing/2014/main" id="{623314E2-5924-C8C1-C8AB-540960BC3D53}"/>
              </a:ext>
            </a:extLst>
          </p:cNvPr>
          <p:cNvSpPr>
            <a:spLocks noGrp="1"/>
          </p:cNvSpPr>
          <p:nvPr>
            <p:ph type="ftr" sz="quarter" idx="11"/>
          </p:nvPr>
        </p:nvSpPr>
        <p:spPr/>
        <p:txBody>
          <a:bodyPr/>
          <a:lstStyle/>
          <a:p>
            <a:r>
              <a:rPr lang="en-US" dirty="0"/>
              <a:t>Evans Makau</a:t>
            </a:r>
          </a:p>
        </p:txBody>
      </p:sp>
    </p:spTree>
    <p:extLst>
      <p:ext uri="{BB962C8B-B14F-4D97-AF65-F5344CB8AC3E}">
        <p14:creationId xmlns:p14="http://schemas.microsoft.com/office/powerpoint/2010/main" val="1860116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3667D-046A-28CA-B82D-AD925C6553DE}"/>
              </a:ext>
            </a:extLst>
          </p:cNvPr>
          <p:cNvSpPr>
            <a:spLocks noGrp="1"/>
          </p:cNvSpPr>
          <p:nvPr>
            <p:ph type="title"/>
          </p:nvPr>
        </p:nvSpPr>
        <p:spPr>
          <a:xfrm>
            <a:off x="3581400" y="-7199"/>
            <a:ext cx="8610600" cy="1293028"/>
          </a:xfrm>
        </p:spPr>
        <p:txBody>
          <a:bodyPr/>
          <a:lstStyle/>
          <a:p>
            <a:r>
              <a:rPr lang="en-US" b="1" dirty="0"/>
              <a:t>Business Understanding</a:t>
            </a:r>
          </a:p>
        </p:txBody>
      </p:sp>
      <p:sp>
        <p:nvSpPr>
          <p:cNvPr id="3" name="Content Placeholder 2">
            <a:extLst>
              <a:ext uri="{FF2B5EF4-FFF2-40B4-BE49-F238E27FC236}">
                <a16:creationId xmlns:a16="http://schemas.microsoft.com/office/drawing/2014/main" id="{71CBBB14-90FD-1A7C-035D-5985E460A85F}"/>
              </a:ext>
            </a:extLst>
          </p:cNvPr>
          <p:cNvSpPr>
            <a:spLocks noGrp="1"/>
          </p:cNvSpPr>
          <p:nvPr>
            <p:ph idx="1"/>
          </p:nvPr>
        </p:nvSpPr>
        <p:spPr>
          <a:xfrm>
            <a:off x="0" y="2082800"/>
            <a:ext cx="12192000" cy="4167172"/>
          </a:xfrm>
        </p:spPr>
        <p:txBody>
          <a:bodyPr/>
          <a:lstStyle/>
          <a:p>
            <a:pPr marL="0" indent="0">
              <a:buNone/>
            </a:pPr>
            <a:endParaRPr lang="en-US" dirty="0"/>
          </a:p>
          <a:p>
            <a:pPr marL="914400" lvl="2" indent="0">
              <a:buNone/>
            </a:pPr>
            <a:r>
              <a:rPr lang="en-US" sz="2400" dirty="0"/>
              <a:t>We aim to figure out: </a:t>
            </a:r>
          </a:p>
          <a:p>
            <a:pPr marL="914400" lvl="2" indent="0">
              <a:buNone/>
            </a:pPr>
            <a:endParaRPr lang="en-US" sz="2400" dirty="0"/>
          </a:p>
          <a:p>
            <a:pPr lvl="2"/>
            <a:r>
              <a:rPr lang="en-US" sz="2400" dirty="0"/>
              <a:t>Aircraft manufacturers to invest in.</a:t>
            </a:r>
          </a:p>
          <a:p>
            <a:pPr lvl="2"/>
            <a:r>
              <a:rPr lang="en-US" sz="2400" dirty="0"/>
              <a:t>Engine models and makes with proven safety records</a:t>
            </a:r>
          </a:p>
          <a:p>
            <a:pPr lvl="2"/>
            <a:r>
              <a:rPr lang="en-US" sz="2400" dirty="0"/>
              <a:t>Less accident-prone areas</a:t>
            </a:r>
          </a:p>
          <a:p>
            <a:pPr lvl="2"/>
            <a:r>
              <a:rPr lang="en-US" sz="2400" dirty="0"/>
              <a:t>Types of flights e.g. instructional, public flights to invest in.</a:t>
            </a:r>
          </a:p>
          <a:p>
            <a:endParaRPr lang="en-US" dirty="0"/>
          </a:p>
        </p:txBody>
      </p:sp>
      <p:sp>
        <p:nvSpPr>
          <p:cNvPr id="4" name="Date Placeholder 3">
            <a:extLst>
              <a:ext uri="{FF2B5EF4-FFF2-40B4-BE49-F238E27FC236}">
                <a16:creationId xmlns:a16="http://schemas.microsoft.com/office/drawing/2014/main" id="{F0684103-1016-251C-DF81-DC4621A72DA6}"/>
              </a:ext>
            </a:extLst>
          </p:cNvPr>
          <p:cNvSpPr>
            <a:spLocks noGrp="1"/>
          </p:cNvSpPr>
          <p:nvPr>
            <p:ph type="dt" sz="half" idx="10"/>
          </p:nvPr>
        </p:nvSpPr>
        <p:spPr/>
        <p:txBody>
          <a:bodyPr/>
          <a:lstStyle/>
          <a:p>
            <a:fld id="{BBB3AC19-53EC-4A24-A8D7-E60EE054BC09}" type="datetime1">
              <a:rPr lang="en-US" smtClean="0"/>
              <a:t>24-Nov-24</a:t>
            </a:fld>
            <a:endParaRPr lang="en-US"/>
          </a:p>
        </p:txBody>
      </p:sp>
      <p:sp>
        <p:nvSpPr>
          <p:cNvPr id="5" name="Footer Placeholder 4">
            <a:extLst>
              <a:ext uri="{FF2B5EF4-FFF2-40B4-BE49-F238E27FC236}">
                <a16:creationId xmlns:a16="http://schemas.microsoft.com/office/drawing/2014/main" id="{EEBA7BF5-AE36-6C25-9941-E0B0FC4E2247}"/>
              </a:ext>
            </a:extLst>
          </p:cNvPr>
          <p:cNvSpPr>
            <a:spLocks noGrp="1"/>
          </p:cNvSpPr>
          <p:nvPr>
            <p:ph type="ftr" sz="quarter" idx="11"/>
          </p:nvPr>
        </p:nvSpPr>
        <p:spPr/>
        <p:txBody>
          <a:bodyPr/>
          <a:lstStyle/>
          <a:p>
            <a:r>
              <a:rPr lang="en-US" dirty="0"/>
              <a:t>Evans Makau</a:t>
            </a:r>
          </a:p>
        </p:txBody>
      </p:sp>
    </p:spTree>
    <p:extLst>
      <p:ext uri="{BB962C8B-B14F-4D97-AF65-F5344CB8AC3E}">
        <p14:creationId xmlns:p14="http://schemas.microsoft.com/office/powerpoint/2010/main" val="3192088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E0F9F-1DC7-3108-F8C8-7AE348FB6F7B}"/>
              </a:ext>
            </a:extLst>
          </p:cNvPr>
          <p:cNvSpPr>
            <a:spLocks noGrp="1"/>
          </p:cNvSpPr>
          <p:nvPr>
            <p:ph type="title"/>
          </p:nvPr>
        </p:nvSpPr>
        <p:spPr>
          <a:xfrm>
            <a:off x="3581400" y="-7199"/>
            <a:ext cx="8610600" cy="1293028"/>
          </a:xfrm>
        </p:spPr>
        <p:txBody>
          <a:bodyPr>
            <a:normAutofit/>
          </a:bodyPr>
          <a:lstStyle/>
          <a:p>
            <a:r>
              <a:rPr lang="en-US" sz="4800" b="1" dirty="0"/>
              <a:t>Data Understanding</a:t>
            </a:r>
          </a:p>
        </p:txBody>
      </p:sp>
      <p:sp>
        <p:nvSpPr>
          <p:cNvPr id="3" name="Content Placeholder 2">
            <a:extLst>
              <a:ext uri="{FF2B5EF4-FFF2-40B4-BE49-F238E27FC236}">
                <a16:creationId xmlns:a16="http://schemas.microsoft.com/office/drawing/2014/main" id="{79D4E3AC-781F-7F57-E1AA-0B3AFCD8E3C0}"/>
              </a:ext>
            </a:extLst>
          </p:cNvPr>
          <p:cNvSpPr>
            <a:spLocks noGrp="1"/>
          </p:cNvSpPr>
          <p:nvPr>
            <p:ph idx="1"/>
          </p:nvPr>
        </p:nvSpPr>
        <p:spPr>
          <a:xfrm>
            <a:off x="0" y="2133599"/>
            <a:ext cx="12122870" cy="3854865"/>
          </a:xfrm>
        </p:spPr>
        <p:txBody>
          <a:bodyPr/>
          <a:lstStyle/>
          <a:p>
            <a:r>
              <a:rPr lang="en-US" dirty="0"/>
              <a:t>The dataset contains data from the National Transport Safety Board that is comprised of aviation accident data from 1962 to 2023 in the United States and International Waters.</a:t>
            </a:r>
          </a:p>
          <a:p>
            <a:r>
              <a:rPr lang="en-US" dirty="0"/>
              <a:t>The data contains records such as engine types, engine models, makes, weather conditions leading into the accidents listed. We aim to use this data to visualize the effect these different factors have on the accident rates. </a:t>
            </a:r>
          </a:p>
        </p:txBody>
      </p:sp>
      <p:sp>
        <p:nvSpPr>
          <p:cNvPr id="4" name="Date Placeholder 3">
            <a:extLst>
              <a:ext uri="{FF2B5EF4-FFF2-40B4-BE49-F238E27FC236}">
                <a16:creationId xmlns:a16="http://schemas.microsoft.com/office/drawing/2014/main" id="{4C1FD21C-9E33-4D14-2AD0-3DAB8ACC5A5C}"/>
              </a:ext>
            </a:extLst>
          </p:cNvPr>
          <p:cNvSpPr>
            <a:spLocks noGrp="1"/>
          </p:cNvSpPr>
          <p:nvPr>
            <p:ph type="dt" sz="half" idx="10"/>
          </p:nvPr>
        </p:nvSpPr>
        <p:spPr/>
        <p:txBody>
          <a:bodyPr/>
          <a:lstStyle/>
          <a:p>
            <a:fld id="{8388461D-BE84-4628-85EF-C4DF90F55BF4}" type="datetime1">
              <a:rPr lang="en-US" smtClean="0"/>
              <a:t>24-Nov-24</a:t>
            </a:fld>
            <a:endParaRPr lang="en-US"/>
          </a:p>
        </p:txBody>
      </p:sp>
      <p:sp>
        <p:nvSpPr>
          <p:cNvPr id="5" name="Footer Placeholder 4">
            <a:extLst>
              <a:ext uri="{FF2B5EF4-FFF2-40B4-BE49-F238E27FC236}">
                <a16:creationId xmlns:a16="http://schemas.microsoft.com/office/drawing/2014/main" id="{213F9D23-750C-4E2B-023A-CE3F100309CB}"/>
              </a:ext>
            </a:extLst>
          </p:cNvPr>
          <p:cNvSpPr>
            <a:spLocks noGrp="1"/>
          </p:cNvSpPr>
          <p:nvPr>
            <p:ph type="ftr" sz="quarter" idx="11"/>
          </p:nvPr>
        </p:nvSpPr>
        <p:spPr/>
        <p:txBody>
          <a:bodyPr/>
          <a:lstStyle/>
          <a:p>
            <a:r>
              <a:rPr lang="en-US"/>
              <a:t>Evans Makau</a:t>
            </a:r>
          </a:p>
        </p:txBody>
      </p:sp>
    </p:spTree>
    <p:extLst>
      <p:ext uri="{BB962C8B-B14F-4D97-AF65-F5344CB8AC3E}">
        <p14:creationId xmlns:p14="http://schemas.microsoft.com/office/powerpoint/2010/main" val="3615983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FE0A4-D263-05B4-BDFF-411A82541D77}"/>
              </a:ext>
            </a:extLst>
          </p:cNvPr>
          <p:cNvSpPr>
            <a:spLocks noGrp="1"/>
          </p:cNvSpPr>
          <p:nvPr>
            <p:ph type="title"/>
          </p:nvPr>
        </p:nvSpPr>
        <p:spPr>
          <a:xfrm>
            <a:off x="3581400" y="0"/>
            <a:ext cx="8610600" cy="795867"/>
          </a:xfrm>
        </p:spPr>
        <p:txBody>
          <a:bodyPr>
            <a:normAutofit/>
          </a:bodyPr>
          <a:lstStyle/>
          <a:p>
            <a:pPr algn="r"/>
            <a:r>
              <a:rPr lang="en-US" sz="4400" b="1" dirty="0"/>
              <a:t>Results And Conclusions</a:t>
            </a:r>
          </a:p>
        </p:txBody>
      </p:sp>
      <p:sp>
        <p:nvSpPr>
          <p:cNvPr id="4" name="Date Placeholder 3">
            <a:extLst>
              <a:ext uri="{FF2B5EF4-FFF2-40B4-BE49-F238E27FC236}">
                <a16:creationId xmlns:a16="http://schemas.microsoft.com/office/drawing/2014/main" id="{4CC93FEE-D136-DCCD-9FA2-AF30EB535740}"/>
              </a:ext>
            </a:extLst>
          </p:cNvPr>
          <p:cNvSpPr>
            <a:spLocks noGrp="1"/>
          </p:cNvSpPr>
          <p:nvPr>
            <p:ph type="dt" sz="half" idx="10"/>
          </p:nvPr>
        </p:nvSpPr>
        <p:spPr/>
        <p:txBody>
          <a:bodyPr/>
          <a:lstStyle/>
          <a:p>
            <a:fld id="{CB100968-9836-495C-8B3C-892BB6F6F61A}" type="datetime1">
              <a:rPr lang="en-US" smtClean="0"/>
              <a:t>24-Nov-24</a:t>
            </a:fld>
            <a:endParaRPr lang="en-US"/>
          </a:p>
        </p:txBody>
      </p:sp>
      <p:sp>
        <p:nvSpPr>
          <p:cNvPr id="5" name="Footer Placeholder 4">
            <a:extLst>
              <a:ext uri="{FF2B5EF4-FFF2-40B4-BE49-F238E27FC236}">
                <a16:creationId xmlns:a16="http://schemas.microsoft.com/office/drawing/2014/main" id="{6EA3B8CF-9C71-E167-CB10-B741ED49BD3D}"/>
              </a:ext>
            </a:extLst>
          </p:cNvPr>
          <p:cNvSpPr>
            <a:spLocks noGrp="1"/>
          </p:cNvSpPr>
          <p:nvPr>
            <p:ph type="ftr" sz="quarter" idx="11"/>
          </p:nvPr>
        </p:nvSpPr>
        <p:spPr/>
        <p:txBody>
          <a:bodyPr/>
          <a:lstStyle/>
          <a:p>
            <a:r>
              <a:rPr lang="en-US"/>
              <a:t>Evans Makau</a:t>
            </a:r>
          </a:p>
        </p:txBody>
      </p:sp>
      <p:pic>
        <p:nvPicPr>
          <p:cNvPr id="7" name="Picture 6">
            <a:extLst>
              <a:ext uri="{FF2B5EF4-FFF2-40B4-BE49-F238E27FC236}">
                <a16:creationId xmlns:a16="http://schemas.microsoft.com/office/drawing/2014/main" id="{D709E818-F48C-3DD3-7F48-AE53699F45E0}"/>
              </a:ext>
            </a:extLst>
          </p:cNvPr>
          <p:cNvPicPr>
            <a:picLocks noChangeAspect="1"/>
          </p:cNvPicPr>
          <p:nvPr/>
        </p:nvPicPr>
        <p:blipFill>
          <a:blip r:embed="rId2"/>
          <a:stretch>
            <a:fillRect/>
          </a:stretch>
        </p:blipFill>
        <p:spPr>
          <a:xfrm>
            <a:off x="0" y="1293028"/>
            <a:ext cx="6615816" cy="4404331"/>
          </a:xfrm>
          <a:prstGeom prst="rect">
            <a:avLst/>
          </a:prstGeom>
        </p:spPr>
      </p:pic>
      <p:sp>
        <p:nvSpPr>
          <p:cNvPr id="8" name="TextBox 7">
            <a:extLst>
              <a:ext uri="{FF2B5EF4-FFF2-40B4-BE49-F238E27FC236}">
                <a16:creationId xmlns:a16="http://schemas.microsoft.com/office/drawing/2014/main" id="{298FD901-7D14-D35A-5B87-634A3CE1DF9D}"/>
              </a:ext>
            </a:extLst>
          </p:cNvPr>
          <p:cNvSpPr txBox="1"/>
          <p:nvPr/>
        </p:nvSpPr>
        <p:spPr>
          <a:xfrm>
            <a:off x="6779491" y="2848862"/>
            <a:ext cx="5070763" cy="646331"/>
          </a:xfrm>
          <a:prstGeom prst="rect">
            <a:avLst/>
          </a:prstGeom>
          <a:noFill/>
        </p:spPr>
        <p:txBody>
          <a:bodyPr wrap="square" rtlCol="0">
            <a:spAutoFit/>
          </a:bodyPr>
          <a:lstStyle/>
          <a:p>
            <a:r>
              <a:rPr lang="en-US" dirty="0"/>
              <a:t>Reciprocating engines have high accident rates</a:t>
            </a:r>
          </a:p>
        </p:txBody>
      </p:sp>
    </p:spTree>
    <p:extLst>
      <p:ext uri="{BB962C8B-B14F-4D97-AF65-F5344CB8AC3E}">
        <p14:creationId xmlns:p14="http://schemas.microsoft.com/office/powerpoint/2010/main" val="3634661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2673684-319E-2665-7779-F209ABE76839}"/>
              </a:ext>
            </a:extLst>
          </p:cNvPr>
          <p:cNvSpPr>
            <a:spLocks noGrp="1"/>
          </p:cNvSpPr>
          <p:nvPr>
            <p:ph type="title"/>
          </p:nvPr>
        </p:nvSpPr>
        <p:spPr>
          <a:xfrm>
            <a:off x="0" y="216953"/>
            <a:ext cx="12192000" cy="948266"/>
          </a:xfrm>
        </p:spPr>
        <p:txBody>
          <a:bodyPr>
            <a:normAutofit/>
          </a:bodyPr>
          <a:lstStyle/>
          <a:p>
            <a:pPr algn="ctr"/>
            <a:r>
              <a:rPr lang="en-US" sz="4000" b="1" dirty="0"/>
              <a:t>Results And Conclusions</a:t>
            </a:r>
          </a:p>
        </p:txBody>
      </p:sp>
      <p:sp>
        <p:nvSpPr>
          <p:cNvPr id="3" name="Content Placeholder 2">
            <a:extLst>
              <a:ext uri="{FF2B5EF4-FFF2-40B4-BE49-F238E27FC236}">
                <a16:creationId xmlns:a16="http://schemas.microsoft.com/office/drawing/2014/main" id="{BF315364-0163-1116-C91F-0AD4E2830FE8}"/>
              </a:ext>
            </a:extLst>
          </p:cNvPr>
          <p:cNvSpPr>
            <a:spLocks noGrp="1"/>
          </p:cNvSpPr>
          <p:nvPr>
            <p:ph idx="1"/>
          </p:nvPr>
        </p:nvSpPr>
        <p:spPr>
          <a:xfrm>
            <a:off x="0" y="948266"/>
            <a:ext cx="11506200" cy="5270419"/>
          </a:xfrm>
        </p:spPr>
        <p:txBody>
          <a:bodyPr/>
          <a:lstStyle/>
          <a:p>
            <a:pPr marL="0" indent="0">
              <a:buNone/>
            </a:pPr>
            <a:r>
              <a:rPr lang="en-US" dirty="0"/>
              <a:t> </a:t>
            </a:r>
          </a:p>
          <a:p>
            <a:pPr marL="0" indent="0">
              <a:buNone/>
            </a:pPr>
            <a:r>
              <a:rPr lang="en-US" dirty="0"/>
              <a:t>U.S.A. is a high-risk aviation area as per the high number of accidents recorded there.</a:t>
            </a:r>
          </a:p>
          <a:p>
            <a:pPr marL="0" indent="0">
              <a:buNone/>
            </a:pPr>
            <a:endParaRPr lang="en-US" dirty="0"/>
          </a:p>
        </p:txBody>
      </p:sp>
      <p:sp>
        <p:nvSpPr>
          <p:cNvPr id="4" name="Date Placeholder 3">
            <a:extLst>
              <a:ext uri="{FF2B5EF4-FFF2-40B4-BE49-F238E27FC236}">
                <a16:creationId xmlns:a16="http://schemas.microsoft.com/office/drawing/2014/main" id="{7B3BA588-4F74-B1F1-9A2F-206B80383A30}"/>
              </a:ext>
            </a:extLst>
          </p:cNvPr>
          <p:cNvSpPr>
            <a:spLocks noGrp="1"/>
          </p:cNvSpPr>
          <p:nvPr>
            <p:ph type="dt" sz="half" idx="10"/>
          </p:nvPr>
        </p:nvSpPr>
        <p:spPr/>
        <p:txBody>
          <a:bodyPr/>
          <a:lstStyle/>
          <a:p>
            <a:fld id="{8B398D59-6EAF-4D65-BB41-5AB4ABF11F40}" type="datetime1">
              <a:rPr lang="en-US" smtClean="0"/>
              <a:t>25-Nov-24</a:t>
            </a:fld>
            <a:endParaRPr lang="en-US"/>
          </a:p>
        </p:txBody>
      </p:sp>
      <p:sp>
        <p:nvSpPr>
          <p:cNvPr id="5" name="Footer Placeholder 4">
            <a:extLst>
              <a:ext uri="{FF2B5EF4-FFF2-40B4-BE49-F238E27FC236}">
                <a16:creationId xmlns:a16="http://schemas.microsoft.com/office/drawing/2014/main" id="{566DA601-4CB3-E74C-FAB8-AAF94DE4758C}"/>
              </a:ext>
            </a:extLst>
          </p:cNvPr>
          <p:cNvSpPr>
            <a:spLocks noGrp="1"/>
          </p:cNvSpPr>
          <p:nvPr>
            <p:ph type="ftr" sz="quarter" idx="11"/>
          </p:nvPr>
        </p:nvSpPr>
        <p:spPr/>
        <p:txBody>
          <a:bodyPr/>
          <a:lstStyle/>
          <a:p>
            <a:r>
              <a:rPr lang="en-US"/>
              <a:t>Evans Makau</a:t>
            </a:r>
          </a:p>
        </p:txBody>
      </p:sp>
      <p:pic>
        <p:nvPicPr>
          <p:cNvPr id="7" name="Picture 6">
            <a:extLst>
              <a:ext uri="{FF2B5EF4-FFF2-40B4-BE49-F238E27FC236}">
                <a16:creationId xmlns:a16="http://schemas.microsoft.com/office/drawing/2014/main" id="{8D668005-60D9-B9EA-4073-73176A4CBC7E}"/>
              </a:ext>
            </a:extLst>
          </p:cNvPr>
          <p:cNvPicPr>
            <a:picLocks noChangeAspect="1"/>
          </p:cNvPicPr>
          <p:nvPr/>
        </p:nvPicPr>
        <p:blipFill>
          <a:blip r:embed="rId2"/>
          <a:stretch>
            <a:fillRect/>
          </a:stretch>
        </p:blipFill>
        <p:spPr>
          <a:xfrm>
            <a:off x="1921933" y="1896656"/>
            <a:ext cx="7996941" cy="4464279"/>
          </a:xfrm>
          <a:prstGeom prst="rect">
            <a:avLst/>
          </a:prstGeom>
        </p:spPr>
      </p:pic>
    </p:spTree>
    <p:extLst>
      <p:ext uri="{BB962C8B-B14F-4D97-AF65-F5344CB8AC3E}">
        <p14:creationId xmlns:p14="http://schemas.microsoft.com/office/powerpoint/2010/main" val="700126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76F5677-4395-4EE4-CA94-B3D50BEADD93}"/>
              </a:ext>
            </a:extLst>
          </p:cNvPr>
          <p:cNvSpPr>
            <a:spLocks noGrp="1"/>
          </p:cNvSpPr>
          <p:nvPr>
            <p:ph type="title"/>
          </p:nvPr>
        </p:nvSpPr>
        <p:spPr>
          <a:xfrm>
            <a:off x="0" y="0"/>
            <a:ext cx="8255000" cy="923330"/>
          </a:xfrm>
        </p:spPr>
        <p:txBody>
          <a:bodyPr>
            <a:normAutofit/>
          </a:bodyPr>
          <a:lstStyle/>
          <a:p>
            <a:r>
              <a:rPr lang="en-US" sz="4400" b="1" dirty="0"/>
              <a:t>Results And Conclusions</a:t>
            </a:r>
          </a:p>
        </p:txBody>
      </p:sp>
      <p:sp>
        <p:nvSpPr>
          <p:cNvPr id="4" name="Date Placeholder 3">
            <a:extLst>
              <a:ext uri="{FF2B5EF4-FFF2-40B4-BE49-F238E27FC236}">
                <a16:creationId xmlns:a16="http://schemas.microsoft.com/office/drawing/2014/main" id="{7B4F0D73-D242-DE3B-73A1-959236F31829}"/>
              </a:ext>
            </a:extLst>
          </p:cNvPr>
          <p:cNvSpPr>
            <a:spLocks noGrp="1"/>
          </p:cNvSpPr>
          <p:nvPr>
            <p:ph type="dt" sz="half" idx="10"/>
          </p:nvPr>
        </p:nvSpPr>
        <p:spPr/>
        <p:txBody>
          <a:bodyPr/>
          <a:lstStyle/>
          <a:p>
            <a:fld id="{8B398D59-6EAF-4D65-BB41-5AB4ABF11F40}" type="datetime1">
              <a:rPr lang="en-US" smtClean="0"/>
              <a:t>25-Nov-24</a:t>
            </a:fld>
            <a:endParaRPr lang="en-US"/>
          </a:p>
        </p:txBody>
      </p:sp>
      <p:sp>
        <p:nvSpPr>
          <p:cNvPr id="5" name="Footer Placeholder 4">
            <a:extLst>
              <a:ext uri="{FF2B5EF4-FFF2-40B4-BE49-F238E27FC236}">
                <a16:creationId xmlns:a16="http://schemas.microsoft.com/office/drawing/2014/main" id="{A130ECCB-0741-7981-D07B-603F2BADDB46}"/>
              </a:ext>
            </a:extLst>
          </p:cNvPr>
          <p:cNvSpPr>
            <a:spLocks noGrp="1"/>
          </p:cNvSpPr>
          <p:nvPr>
            <p:ph type="ftr" sz="quarter" idx="11"/>
          </p:nvPr>
        </p:nvSpPr>
        <p:spPr/>
        <p:txBody>
          <a:bodyPr/>
          <a:lstStyle/>
          <a:p>
            <a:r>
              <a:rPr lang="en-US"/>
              <a:t>Evans Makau</a:t>
            </a:r>
          </a:p>
        </p:txBody>
      </p:sp>
      <p:pic>
        <p:nvPicPr>
          <p:cNvPr id="7" name="Picture 6">
            <a:extLst>
              <a:ext uri="{FF2B5EF4-FFF2-40B4-BE49-F238E27FC236}">
                <a16:creationId xmlns:a16="http://schemas.microsoft.com/office/drawing/2014/main" id="{ECAD8E98-16C3-E1CE-649A-D1DE4FA89A2C}"/>
              </a:ext>
            </a:extLst>
          </p:cNvPr>
          <p:cNvPicPr>
            <a:picLocks noChangeAspect="1"/>
          </p:cNvPicPr>
          <p:nvPr/>
        </p:nvPicPr>
        <p:blipFill>
          <a:blip r:embed="rId2"/>
          <a:stretch>
            <a:fillRect/>
          </a:stretch>
        </p:blipFill>
        <p:spPr>
          <a:xfrm>
            <a:off x="4707467" y="1011766"/>
            <a:ext cx="7425266" cy="4834467"/>
          </a:xfrm>
          <a:prstGeom prst="rect">
            <a:avLst/>
          </a:prstGeom>
        </p:spPr>
      </p:pic>
      <p:sp>
        <p:nvSpPr>
          <p:cNvPr id="8" name="TextBox 7">
            <a:extLst>
              <a:ext uri="{FF2B5EF4-FFF2-40B4-BE49-F238E27FC236}">
                <a16:creationId xmlns:a16="http://schemas.microsoft.com/office/drawing/2014/main" id="{15F1C528-A212-166A-AD42-AA969A00585A}"/>
              </a:ext>
            </a:extLst>
          </p:cNvPr>
          <p:cNvSpPr txBox="1"/>
          <p:nvPr/>
        </p:nvSpPr>
        <p:spPr>
          <a:xfrm>
            <a:off x="84666" y="2967334"/>
            <a:ext cx="3395133" cy="923330"/>
          </a:xfrm>
          <a:prstGeom prst="rect">
            <a:avLst/>
          </a:prstGeom>
          <a:noFill/>
        </p:spPr>
        <p:txBody>
          <a:bodyPr wrap="square" rtlCol="0">
            <a:spAutoFit/>
          </a:bodyPr>
          <a:lstStyle/>
          <a:p>
            <a:r>
              <a:rPr lang="en-US" dirty="0"/>
              <a:t>CESSNA and piper engines have very high failure rates.</a:t>
            </a:r>
          </a:p>
          <a:p>
            <a:endParaRPr lang="en-US" dirty="0"/>
          </a:p>
        </p:txBody>
      </p:sp>
    </p:spTree>
    <p:extLst>
      <p:ext uri="{BB962C8B-B14F-4D97-AF65-F5344CB8AC3E}">
        <p14:creationId xmlns:p14="http://schemas.microsoft.com/office/powerpoint/2010/main" val="2163238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177966A4-56C1-5100-02AE-F4B34102DC43}"/>
              </a:ext>
            </a:extLst>
          </p:cNvPr>
          <p:cNvSpPr>
            <a:spLocks noGrp="1"/>
          </p:cNvSpPr>
          <p:nvPr>
            <p:ph type="title"/>
          </p:nvPr>
        </p:nvSpPr>
        <p:spPr>
          <a:xfrm>
            <a:off x="3581400" y="0"/>
            <a:ext cx="8610600" cy="948267"/>
          </a:xfrm>
        </p:spPr>
        <p:txBody>
          <a:bodyPr>
            <a:normAutofit/>
          </a:bodyPr>
          <a:lstStyle/>
          <a:p>
            <a:pPr algn="r"/>
            <a:r>
              <a:rPr lang="en-US" sz="4400" b="1" dirty="0"/>
              <a:t>Results And Conclusions</a:t>
            </a:r>
          </a:p>
        </p:txBody>
      </p:sp>
      <p:sp>
        <p:nvSpPr>
          <p:cNvPr id="4" name="Date Placeholder 3">
            <a:extLst>
              <a:ext uri="{FF2B5EF4-FFF2-40B4-BE49-F238E27FC236}">
                <a16:creationId xmlns:a16="http://schemas.microsoft.com/office/drawing/2014/main" id="{119C8D2F-D3AA-7C5C-C2E8-DB4DE30FE1C2}"/>
              </a:ext>
            </a:extLst>
          </p:cNvPr>
          <p:cNvSpPr>
            <a:spLocks noGrp="1"/>
          </p:cNvSpPr>
          <p:nvPr>
            <p:ph type="dt" sz="half" idx="10"/>
          </p:nvPr>
        </p:nvSpPr>
        <p:spPr/>
        <p:txBody>
          <a:bodyPr/>
          <a:lstStyle/>
          <a:p>
            <a:fld id="{8B398D59-6EAF-4D65-BB41-5AB4ABF11F40}" type="datetime1">
              <a:rPr lang="en-US" smtClean="0"/>
              <a:t>25-Nov-24</a:t>
            </a:fld>
            <a:endParaRPr lang="en-US"/>
          </a:p>
        </p:txBody>
      </p:sp>
      <p:sp>
        <p:nvSpPr>
          <p:cNvPr id="5" name="Footer Placeholder 4">
            <a:extLst>
              <a:ext uri="{FF2B5EF4-FFF2-40B4-BE49-F238E27FC236}">
                <a16:creationId xmlns:a16="http://schemas.microsoft.com/office/drawing/2014/main" id="{A4CB65F2-F381-B72E-C4A8-FEC4E0DE3BCD}"/>
              </a:ext>
            </a:extLst>
          </p:cNvPr>
          <p:cNvSpPr>
            <a:spLocks noGrp="1"/>
          </p:cNvSpPr>
          <p:nvPr>
            <p:ph type="ftr" sz="quarter" idx="11"/>
          </p:nvPr>
        </p:nvSpPr>
        <p:spPr/>
        <p:txBody>
          <a:bodyPr/>
          <a:lstStyle/>
          <a:p>
            <a:r>
              <a:rPr lang="en-US"/>
              <a:t>Evans Makau</a:t>
            </a:r>
          </a:p>
        </p:txBody>
      </p:sp>
      <p:pic>
        <p:nvPicPr>
          <p:cNvPr id="7" name="Picture 6">
            <a:extLst>
              <a:ext uri="{FF2B5EF4-FFF2-40B4-BE49-F238E27FC236}">
                <a16:creationId xmlns:a16="http://schemas.microsoft.com/office/drawing/2014/main" id="{BFCE3619-4F6F-E0EF-05EC-558FA99085A0}"/>
              </a:ext>
            </a:extLst>
          </p:cNvPr>
          <p:cNvPicPr>
            <a:picLocks noChangeAspect="1"/>
          </p:cNvPicPr>
          <p:nvPr/>
        </p:nvPicPr>
        <p:blipFill>
          <a:blip r:embed="rId2"/>
          <a:stretch>
            <a:fillRect/>
          </a:stretch>
        </p:blipFill>
        <p:spPr>
          <a:xfrm>
            <a:off x="0" y="1157763"/>
            <a:ext cx="7679267" cy="4542474"/>
          </a:xfrm>
          <a:prstGeom prst="rect">
            <a:avLst/>
          </a:prstGeom>
        </p:spPr>
      </p:pic>
      <p:sp>
        <p:nvSpPr>
          <p:cNvPr id="10" name="TextBox 9">
            <a:extLst>
              <a:ext uri="{FF2B5EF4-FFF2-40B4-BE49-F238E27FC236}">
                <a16:creationId xmlns:a16="http://schemas.microsoft.com/office/drawing/2014/main" id="{38833D7B-4819-1A3A-0880-7506B31219B8}"/>
              </a:ext>
            </a:extLst>
          </p:cNvPr>
          <p:cNvSpPr txBox="1"/>
          <p:nvPr/>
        </p:nvSpPr>
        <p:spPr>
          <a:xfrm>
            <a:off x="7840133" y="2687810"/>
            <a:ext cx="3784600" cy="1200329"/>
          </a:xfrm>
          <a:prstGeom prst="rect">
            <a:avLst/>
          </a:prstGeom>
          <a:noFill/>
        </p:spPr>
        <p:txBody>
          <a:bodyPr wrap="square" rtlCol="0">
            <a:spAutoFit/>
          </a:bodyPr>
          <a:lstStyle/>
          <a:p>
            <a:r>
              <a:rPr lang="en-US" dirty="0"/>
              <a:t>Multiple engine aircraft are more efficient than their single engine counterparts.</a:t>
            </a:r>
          </a:p>
          <a:p>
            <a:endParaRPr lang="en-US" dirty="0"/>
          </a:p>
        </p:txBody>
      </p:sp>
    </p:spTree>
    <p:extLst>
      <p:ext uri="{BB962C8B-B14F-4D97-AF65-F5344CB8AC3E}">
        <p14:creationId xmlns:p14="http://schemas.microsoft.com/office/powerpoint/2010/main" val="967125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B998-86F6-B953-9420-CEC93D9C7D43}"/>
              </a:ext>
            </a:extLst>
          </p:cNvPr>
          <p:cNvSpPr>
            <a:spLocks noGrp="1"/>
          </p:cNvSpPr>
          <p:nvPr>
            <p:ph type="title"/>
          </p:nvPr>
        </p:nvSpPr>
        <p:spPr>
          <a:xfrm>
            <a:off x="3581400" y="0"/>
            <a:ext cx="8610600" cy="1293028"/>
          </a:xfrm>
        </p:spPr>
        <p:txBody>
          <a:bodyPr/>
          <a:lstStyle/>
          <a:p>
            <a:r>
              <a:rPr lang="en-US" sz="4800" b="1" dirty="0"/>
              <a:t>Recommendations</a:t>
            </a:r>
            <a:endParaRPr lang="en-US" b="1" dirty="0"/>
          </a:p>
        </p:txBody>
      </p:sp>
      <p:sp>
        <p:nvSpPr>
          <p:cNvPr id="3" name="Content Placeholder 2">
            <a:extLst>
              <a:ext uri="{FF2B5EF4-FFF2-40B4-BE49-F238E27FC236}">
                <a16:creationId xmlns:a16="http://schemas.microsoft.com/office/drawing/2014/main" id="{105EEBBE-2C90-17CF-2E27-87E722ADC97B}"/>
              </a:ext>
            </a:extLst>
          </p:cNvPr>
          <p:cNvSpPr>
            <a:spLocks noGrp="1"/>
          </p:cNvSpPr>
          <p:nvPr>
            <p:ph idx="1"/>
          </p:nvPr>
        </p:nvSpPr>
        <p:spPr/>
        <p:txBody>
          <a:bodyPr>
            <a:normAutofit/>
          </a:bodyPr>
          <a:lstStyle/>
          <a:p>
            <a:r>
              <a:rPr lang="en-US" sz="2400" dirty="0"/>
              <a:t>Investment into engine manufacturers with lower accident rates such as Maule and BELL instead of ones with higher rates e.g. Piper, Bell and Cessna.</a:t>
            </a:r>
          </a:p>
          <a:p>
            <a:r>
              <a:rPr lang="en-US" sz="2400" dirty="0"/>
              <a:t>Invest in other areas in the world apart from USA which has very high accident rates.</a:t>
            </a:r>
          </a:p>
          <a:p>
            <a:r>
              <a:rPr lang="en-US" sz="2400" dirty="0"/>
              <a:t>Invest in multi engine aircraft which have a lower accident rates compared to single engine aircraft.</a:t>
            </a:r>
          </a:p>
          <a:p>
            <a:r>
              <a:rPr lang="en-US" sz="2400" dirty="0"/>
              <a:t>Invest in engine types with a lower crash rate such as the electric engine, the turbofan and the geared turbofan engine</a:t>
            </a:r>
          </a:p>
        </p:txBody>
      </p:sp>
      <p:sp>
        <p:nvSpPr>
          <p:cNvPr id="4" name="Date Placeholder 3">
            <a:extLst>
              <a:ext uri="{FF2B5EF4-FFF2-40B4-BE49-F238E27FC236}">
                <a16:creationId xmlns:a16="http://schemas.microsoft.com/office/drawing/2014/main" id="{5881CF40-8C19-AA7F-131E-5AC83498C2F9}"/>
              </a:ext>
            </a:extLst>
          </p:cNvPr>
          <p:cNvSpPr>
            <a:spLocks noGrp="1"/>
          </p:cNvSpPr>
          <p:nvPr>
            <p:ph type="dt" sz="half" idx="10"/>
          </p:nvPr>
        </p:nvSpPr>
        <p:spPr/>
        <p:txBody>
          <a:bodyPr/>
          <a:lstStyle/>
          <a:p>
            <a:fld id="{8B398D59-6EAF-4D65-BB41-5AB4ABF11F40}" type="datetime1">
              <a:rPr lang="en-US" smtClean="0"/>
              <a:t>24-Nov-24</a:t>
            </a:fld>
            <a:endParaRPr lang="en-US"/>
          </a:p>
        </p:txBody>
      </p:sp>
      <p:sp>
        <p:nvSpPr>
          <p:cNvPr id="5" name="Footer Placeholder 4">
            <a:extLst>
              <a:ext uri="{FF2B5EF4-FFF2-40B4-BE49-F238E27FC236}">
                <a16:creationId xmlns:a16="http://schemas.microsoft.com/office/drawing/2014/main" id="{FC11E67A-C88B-68D8-9B3C-745C2EA105F7}"/>
              </a:ext>
            </a:extLst>
          </p:cNvPr>
          <p:cNvSpPr>
            <a:spLocks noGrp="1"/>
          </p:cNvSpPr>
          <p:nvPr>
            <p:ph type="ftr" sz="quarter" idx="11"/>
          </p:nvPr>
        </p:nvSpPr>
        <p:spPr/>
        <p:txBody>
          <a:bodyPr/>
          <a:lstStyle/>
          <a:p>
            <a:r>
              <a:rPr lang="en-US"/>
              <a:t>Evans Makau</a:t>
            </a:r>
          </a:p>
        </p:txBody>
      </p:sp>
    </p:spTree>
    <p:extLst>
      <p:ext uri="{BB962C8B-B14F-4D97-AF65-F5344CB8AC3E}">
        <p14:creationId xmlns:p14="http://schemas.microsoft.com/office/powerpoint/2010/main" val="264213772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889</TotalTime>
  <Words>387</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Harlow Solid Italic</vt:lpstr>
      <vt:lpstr>Script MT Bold</vt:lpstr>
      <vt:lpstr>Metropolitan</vt:lpstr>
      <vt:lpstr>AVIATION ANALYSIS</vt:lpstr>
      <vt:lpstr>OVERVIEW</vt:lpstr>
      <vt:lpstr>Business Understanding</vt:lpstr>
      <vt:lpstr>Data Understanding</vt:lpstr>
      <vt:lpstr>Results And Conclusions</vt:lpstr>
      <vt:lpstr>Results And Conclusions</vt:lpstr>
      <vt:lpstr>Results And Conclusions</vt:lpstr>
      <vt:lpstr>Results And Conclusions</vt:lpstr>
      <vt:lpstr>Recommendations</vt:lpstr>
      <vt:lpstr>Next Steps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Evans Makau</dc:creator>
  <cp:lastModifiedBy>Evans Makau</cp:lastModifiedBy>
  <cp:revision>3</cp:revision>
  <dcterms:created xsi:type="dcterms:W3CDTF">2024-11-24T19:05:35Z</dcterms:created>
  <dcterms:modified xsi:type="dcterms:W3CDTF">2024-11-25T09:54:41Z</dcterms:modified>
</cp:coreProperties>
</file>