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7" r:id="rId6"/>
    <p:sldId id="260" r:id="rId7"/>
    <p:sldId id="261" r:id="rId8"/>
    <p:sldId id="262" r:id="rId9"/>
    <p:sldId id="273" r:id="rId10"/>
    <p:sldId id="265" r:id="rId11"/>
    <p:sldId id="270" r:id="rId12"/>
    <p:sldId id="271" r:id="rId13"/>
    <p:sldId id="266" r:id="rId14"/>
    <p:sldId id="2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88A0CF-7515-85EC-85B9-ABCF5DC4AE43}" name="Lydia Mangoa" initials="LM" userId="370a1c2f2997623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2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12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5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88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53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281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92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243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8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3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4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DF580-3AB9-492F-8022-D3F0793D5766}" type="datetimeFigureOut">
              <a:rPr lang="en-US" smtClean="0"/>
              <a:t>25-Jan-25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7FC044-94D2-4F5B-991A-6DFA74DA670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3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kau99/Movie-Data-Analysi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9D34-0A14-3B1C-2766-B39037FC5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02298"/>
            <a:ext cx="12192000" cy="2541431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MOVIE INDUSTRY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E4D74-08EE-F5B0-5651-9832A7D13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51715"/>
            <a:ext cx="12191999" cy="163468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GROUP 10</a:t>
            </a:r>
          </a:p>
          <a:p>
            <a:pPr algn="ctr"/>
            <a:r>
              <a:rPr lang="en-US" sz="3600" cap="none" dirty="0"/>
              <a:t>January 24, 2025</a:t>
            </a:r>
          </a:p>
        </p:txBody>
      </p:sp>
    </p:spTree>
    <p:extLst>
      <p:ext uri="{BB962C8B-B14F-4D97-AF65-F5344CB8AC3E}">
        <p14:creationId xmlns:p14="http://schemas.microsoft.com/office/powerpoint/2010/main" val="191576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8E5B-88FA-967F-02C6-C2E5A1457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5631-7D1B-828A-1CC7-EEE26BB60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989" y="966497"/>
            <a:ext cx="12192000" cy="1049235"/>
          </a:xfrm>
        </p:spPr>
        <p:txBody>
          <a:bodyPr/>
          <a:lstStyle/>
          <a:p>
            <a:pPr algn="ctr"/>
            <a:r>
              <a:rPr lang="en-US" dirty="0"/>
              <a:t>Data ANALYSIS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E69FC-56A2-0131-A7BF-7DBCB84AA092}"/>
              </a:ext>
            </a:extLst>
          </p:cNvPr>
          <p:cNvSpPr txBox="1"/>
          <p:nvPr/>
        </p:nvSpPr>
        <p:spPr>
          <a:xfrm>
            <a:off x="6627043" y="2930132"/>
            <a:ext cx="54989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Budget and Revenue have a high positive correlation, meaning that a high budget movie has a higher chance of raking in high revenue.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214AC0-5DCD-FE9C-D0AC-D7D26AC68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15" y="1895475"/>
            <a:ext cx="5999583" cy="4184650"/>
          </a:xfrm>
        </p:spPr>
      </p:pic>
    </p:spTree>
    <p:extLst>
      <p:ext uri="{BB962C8B-B14F-4D97-AF65-F5344CB8AC3E}">
        <p14:creationId xmlns:p14="http://schemas.microsoft.com/office/powerpoint/2010/main" val="4236993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445B-211F-6859-0965-ED861CD2D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5A3A-9707-AE81-37A8-51748571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 Revenue Genres: Adventure, Fantasy, and Sci-Fi generate higher revenues.</a:t>
            </a:r>
          </a:p>
          <a:p>
            <a:r>
              <a:rPr lang="en-US" dirty="0"/>
              <a:t>Steady Performers: Drama, Comedy, and Thriller offer consistent returns.</a:t>
            </a:r>
          </a:p>
          <a:p>
            <a:r>
              <a:rPr lang="en-US" dirty="0"/>
              <a:t>Budget vs. Return: Adventure, Sci-Fi and Animation need higher budgets but yield big returns.</a:t>
            </a:r>
          </a:p>
          <a:p>
            <a:r>
              <a:rPr lang="en-US" dirty="0"/>
              <a:t>Cost-Effective: Drama and Documentaries balance lower budgets with steady engagement.</a:t>
            </a:r>
          </a:p>
        </p:txBody>
      </p:sp>
    </p:spTree>
    <p:extLst>
      <p:ext uri="{BB962C8B-B14F-4D97-AF65-F5344CB8AC3E}">
        <p14:creationId xmlns:p14="http://schemas.microsoft.com/office/powerpoint/2010/main" val="41472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DEE8-34D4-1BDA-CA89-5F11AE84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9CF2-E77E-E2A1-A773-2B3FF0C93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Genres: Invest in Adventure, Fantasy, and Drama, with Documentaries as a niche.</a:t>
            </a:r>
          </a:p>
          <a:p>
            <a:r>
              <a:rPr lang="en-US" dirty="0"/>
              <a:t>Partner with Directors: Collaborate with top directors for consistency and success.</a:t>
            </a:r>
          </a:p>
          <a:p>
            <a:r>
              <a:rPr lang="en-US" dirty="0"/>
              <a:t>Optimize Runtime: Align with the 90–120-minute preference.</a:t>
            </a:r>
          </a:p>
          <a:p>
            <a:r>
              <a:rPr lang="en-US" dirty="0"/>
              <a:t>Balanced Investment: Prioritize high-revenue genres while diversifying with niche options.</a:t>
            </a:r>
          </a:p>
        </p:txBody>
      </p:sp>
    </p:spTree>
    <p:extLst>
      <p:ext uri="{BB962C8B-B14F-4D97-AF65-F5344CB8AC3E}">
        <p14:creationId xmlns:p14="http://schemas.microsoft.com/office/powerpoint/2010/main" val="800628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FDA4-3165-F28A-23FC-A8B2DF98D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1A90-6DD9-20DA-3427-DB74EC5A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7FEE-7369-D803-D564-C11D77DB6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13510"/>
            <a:ext cx="9603275" cy="4139971"/>
          </a:xfrm>
        </p:spPr>
        <p:txBody>
          <a:bodyPr/>
          <a:lstStyle/>
          <a:p>
            <a:r>
              <a:rPr lang="en-US" dirty="0"/>
              <a:t>Better predict highly profitable sub-genres e.g. action-animation.</a:t>
            </a:r>
          </a:p>
          <a:p>
            <a:r>
              <a:rPr lang="en-US" dirty="0"/>
              <a:t>Build model to analyze movies and recommend related titles.</a:t>
            </a:r>
          </a:p>
        </p:txBody>
      </p:sp>
    </p:spTree>
    <p:extLst>
      <p:ext uri="{BB962C8B-B14F-4D97-AF65-F5344CB8AC3E}">
        <p14:creationId xmlns:p14="http://schemas.microsoft.com/office/powerpoint/2010/main" val="3887154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+A">
            <a:extLst>
              <a:ext uri="{FF2B5EF4-FFF2-40B4-BE49-F238E27FC236}">
                <a16:creationId xmlns:a16="http://schemas.microsoft.com/office/drawing/2014/main" id="{1451A31B-7500-96F1-70DF-67AD25036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7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7578-A56B-C5E3-CA82-9AEE6E53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B0A7-AC9E-E14D-EB93-42148FDA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Job Cheruiyot</a:t>
            </a:r>
          </a:p>
          <a:p>
            <a:pPr marL="0" indent="0">
              <a:buNone/>
            </a:pPr>
            <a:r>
              <a:rPr lang="en-US" dirty="0"/>
              <a:t>Eric </a:t>
            </a:r>
            <a:r>
              <a:rPr lang="en-US" dirty="0" err="1"/>
              <a:t>Mriti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Lydia Mangoa</a:t>
            </a:r>
          </a:p>
          <a:p>
            <a:pPr marL="0" indent="0">
              <a:buNone/>
            </a:pPr>
            <a:r>
              <a:rPr lang="en-US" dirty="0"/>
              <a:t>Evans Makau</a:t>
            </a:r>
          </a:p>
          <a:p>
            <a:pPr marL="0" indent="0">
              <a:buNone/>
            </a:pPr>
            <a:r>
              <a:rPr lang="en-US" dirty="0"/>
              <a:t>Wambui Kariuki</a:t>
            </a:r>
          </a:p>
          <a:p>
            <a:pPr marL="0" indent="0">
              <a:buNone/>
            </a:pPr>
            <a:r>
              <a:rPr lang="en-US" dirty="0"/>
              <a:t>Susan </a:t>
            </a:r>
            <a:r>
              <a:rPr lang="en-US" dirty="0" err="1"/>
              <a:t>Mworia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GitHub Repo: </a:t>
            </a:r>
            <a:r>
              <a:rPr lang="en-US" dirty="0">
                <a:hlinkClick r:id="rId2"/>
              </a:rPr>
              <a:t>https://github.com/makau99/Movie-Data-Analysis.git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9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77C8-60A9-ECF6-E19F-3518806D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8C28-44E8-7038-9F6F-CBFE7E6F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  <a:p>
            <a:r>
              <a:rPr lang="en-US" dirty="0"/>
              <a:t>Business Understanding</a:t>
            </a:r>
          </a:p>
          <a:p>
            <a:r>
              <a:rPr lang="en-US" dirty="0"/>
              <a:t>Data and Methods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7672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41364-3AF8-7954-3B14-04008C624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E42D8-ED73-75E0-E69A-CFE5B614E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Descriptive analysis of movie performance data and production insights to highlight investment niches in the industry to exploit:</a:t>
            </a:r>
          </a:p>
          <a:p>
            <a:r>
              <a:rPr lang="en-US" dirty="0"/>
              <a:t>Genres that require the lowest budget to produce with good revenue returns</a:t>
            </a:r>
          </a:p>
          <a:p>
            <a:r>
              <a:rPr lang="en-US" dirty="0"/>
              <a:t>Genres that produce blockbuster hits often</a:t>
            </a:r>
          </a:p>
          <a:p>
            <a:r>
              <a:rPr lang="en-US" dirty="0"/>
              <a:t>Genres with a good rating average and a significant vote number, both indicators of positive audience feedback.</a:t>
            </a:r>
          </a:p>
        </p:txBody>
      </p:sp>
    </p:spTree>
    <p:extLst>
      <p:ext uri="{BB962C8B-B14F-4D97-AF65-F5344CB8AC3E}">
        <p14:creationId xmlns:p14="http://schemas.microsoft.com/office/powerpoint/2010/main" val="28552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8417-3028-43C3-9A4D-066DB4EB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E655-215A-931B-34EA-41DDBDDEC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Objectives:</a:t>
            </a:r>
          </a:p>
          <a:p>
            <a:r>
              <a:rPr lang="en-US" dirty="0"/>
              <a:t>Identify successful box office hit genres</a:t>
            </a:r>
          </a:p>
          <a:p>
            <a:r>
              <a:rPr lang="en-US" dirty="0"/>
              <a:t>Identify genres with low budget requirements</a:t>
            </a:r>
          </a:p>
          <a:p>
            <a:r>
              <a:rPr lang="en-US" dirty="0"/>
              <a:t>Identify genres with good profit margins</a:t>
            </a:r>
          </a:p>
        </p:txBody>
      </p:sp>
    </p:spTree>
    <p:extLst>
      <p:ext uri="{BB962C8B-B14F-4D97-AF65-F5344CB8AC3E}">
        <p14:creationId xmlns:p14="http://schemas.microsoft.com/office/powerpoint/2010/main" val="3830704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F539A-ADB1-517B-3938-EABF1DF7D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5BF7-FC7A-1512-DF0B-65909635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3F5C-9812-ED9E-7EBF-F86978F4E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Questions:</a:t>
            </a:r>
          </a:p>
          <a:p>
            <a:r>
              <a:rPr lang="en-US" b="0" i="0" dirty="0">
                <a:effectLst/>
                <a:latin typeface="system-ui"/>
              </a:rPr>
              <a:t>What genres require the highest budget?</a:t>
            </a:r>
          </a:p>
          <a:p>
            <a:r>
              <a:rPr lang="en-US" b="0" i="0" dirty="0">
                <a:effectLst/>
                <a:latin typeface="system-ui"/>
              </a:rPr>
              <a:t>What genres have the longest runtime?</a:t>
            </a:r>
          </a:p>
          <a:p>
            <a:r>
              <a:rPr lang="en-US" b="0" i="0" dirty="0">
                <a:effectLst/>
                <a:latin typeface="system-ui"/>
              </a:rPr>
              <a:t>What genres raked in the highest revenue?</a:t>
            </a:r>
          </a:p>
          <a:p>
            <a:r>
              <a:rPr lang="en-US" b="0" i="0" dirty="0">
                <a:effectLst/>
                <a:latin typeface="system-ui"/>
              </a:rPr>
              <a:t>What is the relationship between votes, popularity, and revenue?</a:t>
            </a:r>
          </a:p>
          <a:p>
            <a:r>
              <a:rPr lang="en-US" b="0" i="0" dirty="0">
                <a:effectLst/>
                <a:latin typeface="system-ui"/>
              </a:rPr>
              <a:t>Can we prove several statistical concepts based on our data?</a:t>
            </a:r>
          </a:p>
        </p:txBody>
      </p:sp>
    </p:spTree>
    <p:extLst>
      <p:ext uri="{BB962C8B-B14F-4D97-AF65-F5344CB8AC3E}">
        <p14:creationId xmlns:p14="http://schemas.microsoft.com/office/powerpoint/2010/main" val="342642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0395-E10A-EE3A-5A42-C6878CAE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D139D-AC90-103F-3886-29F78460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IMDB data obtained from a SQL database file for over 140,000 movies for which we use the title basics table</a:t>
            </a:r>
          </a:p>
          <a:p>
            <a:r>
              <a:rPr lang="en-US" dirty="0"/>
              <a:t>TMDB data obtained by scraping the website using API calls. Contains over 26,000 titles.</a:t>
            </a:r>
          </a:p>
          <a:p>
            <a:r>
              <a:rPr lang="en-US" dirty="0"/>
              <a:t>Data includes: movie titles, genres, runtime, popularity, budget, revenue, vote average and vote count</a:t>
            </a:r>
          </a:p>
        </p:txBody>
      </p:sp>
    </p:spTree>
    <p:extLst>
      <p:ext uri="{BB962C8B-B14F-4D97-AF65-F5344CB8AC3E}">
        <p14:creationId xmlns:p14="http://schemas.microsoft.com/office/powerpoint/2010/main" val="117947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6AB1-C65F-5844-BE68-3528DB81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989" y="966497"/>
            <a:ext cx="12192000" cy="1049235"/>
          </a:xfrm>
        </p:spPr>
        <p:txBody>
          <a:bodyPr/>
          <a:lstStyle/>
          <a:p>
            <a:pPr algn="ctr"/>
            <a:r>
              <a:rPr lang="en-US" dirty="0"/>
              <a:t>Data ANALYSIS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9BAA0-928F-A4CF-9B1E-475AC347B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3067"/>
            <a:ext cx="6495068" cy="41666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288160-8070-6CF0-B492-9319B4747159}"/>
              </a:ext>
            </a:extLst>
          </p:cNvPr>
          <p:cNvSpPr txBox="1"/>
          <p:nvPr/>
        </p:nvSpPr>
        <p:spPr>
          <a:xfrm>
            <a:off x="6627043" y="2930132"/>
            <a:ext cx="5498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Genres such as Adventure,  Action, and Comedy had the highest revenue returns.</a:t>
            </a:r>
          </a:p>
        </p:txBody>
      </p:sp>
    </p:spTree>
    <p:extLst>
      <p:ext uri="{BB962C8B-B14F-4D97-AF65-F5344CB8AC3E}">
        <p14:creationId xmlns:p14="http://schemas.microsoft.com/office/powerpoint/2010/main" val="269235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B2AC1-3848-0AC2-A9AA-174AD602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DF9A-90B1-11A7-DB56-310C7419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989" y="966497"/>
            <a:ext cx="12192000" cy="1049235"/>
          </a:xfrm>
        </p:spPr>
        <p:txBody>
          <a:bodyPr/>
          <a:lstStyle/>
          <a:p>
            <a:pPr algn="ctr"/>
            <a:r>
              <a:rPr lang="en-US" dirty="0"/>
              <a:t>Data ANALYSIS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47C83D-897B-75A2-1C6D-A6DBA78C1B24}"/>
              </a:ext>
            </a:extLst>
          </p:cNvPr>
          <p:cNvSpPr txBox="1"/>
          <p:nvPr/>
        </p:nvSpPr>
        <p:spPr>
          <a:xfrm>
            <a:off x="6627043" y="2930132"/>
            <a:ext cx="54989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Genres such as Adventure,  Action, and Fantasy and Animation had the highest returns on input.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DE3F242-FDA9-0E83-7AD9-EB2430C5D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91" y="1885950"/>
            <a:ext cx="6355506" cy="4222750"/>
          </a:xfrm>
        </p:spPr>
      </p:pic>
    </p:spTree>
    <p:extLst>
      <p:ext uri="{BB962C8B-B14F-4D97-AF65-F5344CB8AC3E}">
        <p14:creationId xmlns:p14="http://schemas.microsoft.com/office/powerpoint/2010/main" val="164236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98FE9-A638-A6FE-75CA-63CD469EE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2986-F617-1E2C-7B2E-C6A61043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989" y="966497"/>
            <a:ext cx="12192000" cy="1049235"/>
          </a:xfrm>
        </p:spPr>
        <p:txBody>
          <a:bodyPr/>
          <a:lstStyle/>
          <a:p>
            <a:pPr algn="ctr"/>
            <a:r>
              <a:rPr lang="en-US" dirty="0"/>
              <a:t>Data ANALYSIS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33266-256E-F633-A99F-2D839E4DBFE2}"/>
              </a:ext>
            </a:extLst>
          </p:cNvPr>
          <p:cNvSpPr txBox="1"/>
          <p:nvPr/>
        </p:nvSpPr>
        <p:spPr>
          <a:xfrm>
            <a:off x="6627043" y="2930132"/>
            <a:ext cx="5498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Most titles align with a 90–120-minute preference.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FE6E5E-6BF1-4059-0228-0ECB9A6B0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79" y="1883757"/>
            <a:ext cx="6212264" cy="4215386"/>
          </a:xfrm>
        </p:spPr>
      </p:pic>
    </p:spTree>
    <p:extLst>
      <p:ext uri="{BB962C8B-B14F-4D97-AF65-F5344CB8AC3E}">
        <p14:creationId xmlns:p14="http://schemas.microsoft.com/office/powerpoint/2010/main" val="40528156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1350</TotalTime>
  <Words>449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system-ui</vt:lpstr>
      <vt:lpstr>Gallery</vt:lpstr>
      <vt:lpstr>MOVIE INDUSTRY ANALYSIS</vt:lpstr>
      <vt:lpstr>OUTLINE</vt:lpstr>
      <vt:lpstr>Project goal</vt:lpstr>
      <vt:lpstr>BUSINESS Understanding</vt:lpstr>
      <vt:lpstr>BUSINESS Understanding</vt:lpstr>
      <vt:lpstr>DATA AND METHODS</vt:lpstr>
      <vt:lpstr>Data ANALYSIS </vt:lpstr>
      <vt:lpstr>Data ANALYSIS </vt:lpstr>
      <vt:lpstr>Data ANALYSIS </vt:lpstr>
      <vt:lpstr>Data ANALYSIS </vt:lpstr>
      <vt:lpstr>Conclusions</vt:lpstr>
      <vt:lpstr>Recommendations</vt:lpstr>
      <vt:lpstr>Next steps</vt:lpstr>
      <vt:lpstr>PowerPoint Presentation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Evans Makau</dc:creator>
  <cp:lastModifiedBy>Evans Makau</cp:lastModifiedBy>
  <cp:revision>6</cp:revision>
  <dcterms:created xsi:type="dcterms:W3CDTF">2025-01-25T07:43:46Z</dcterms:created>
  <dcterms:modified xsi:type="dcterms:W3CDTF">2025-01-26T10:54:23Z</dcterms:modified>
</cp:coreProperties>
</file>