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72" r:id="rId15"/>
    <p:sldId id="273" r:id="rId16"/>
    <p:sldId id="274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392" userDrawn="1">
          <p15:clr>
            <a:srgbClr val="A4A3A4"/>
          </p15:clr>
        </p15:guide>
        <p15:guide id="6" pos="7008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orient="horz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1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000"/>
        <p:guide pos="3264"/>
        <p:guide orient="horz" pos="1296"/>
        <p:guide pos="3840"/>
        <p:guide pos="4392"/>
        <p:guide pos="7008"/>
        <p:guide pos="672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4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– Percent (Deaths/Confirmed)</a:t>
            </a:r>
            <a:br>
              <a:rPr lang="en-US" dirty="0"/>
            </a:br>
            <a:r>
              <a:rPr lang="en-US" sz="2200" dirty="0"/>
              <a:t>(Countries with 2M or greater confirmed cases)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1" y="1200839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67209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" y="1479847"/>
            <a:ext cx="4578756" cy="4540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4" y="1608881"/>
            <a:ext cx="4701251" cy="4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2774-A597-4DF6-BCA4-AEA54AA3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657072"/>
            <a:ext cx="4960651" cy="33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4DAAD-D48C-42AB-9831-47EEE396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9" y="1656624"/>
            <a:ext cx="5153681" cy="333968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414C255-562E-4271-8249-5606B21DB05D}"/>
              </a:ext>
            </a:extLst>
          </p:cNvPr>
          <p:cNvSpPr txBox="1">
            <a:spLocks/>
          </p:cNvSpPr>
          <p:nvPr/>
        </p:nvSpPr>
        <p:spPr>
          <a:xfrm>
            <a:off x="2024606" y="1171052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596959A-F775-4ABD-B5C9-78FC3817EBAD}"/>
              </a:ext>
            </a:extLst>
          </p:cNvPr>
          <p:cNvSpPr txBox="1">
            <a:spLocks/>
          </p:cNvSpPr>
          <p:nvPr/>
        </p:nvSpPr>
        <p:spPr>
          <a:xfrm>
            <a:off x="7170452" y="1196705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394635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38081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F8A2B-78AF-4E36-8074-C27EBDFDA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1633840"/>
            <a:ext cx="4759019" cy="332698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5C848E-0ADF-4767-8C04-46FD377E0E28}"/>
              </a:ext>
            </a:extLst>
          </p:cNvPr>
          <p:cNvSpPr txBox="1">
            <a:spLocks/>
          </p:cNvSpPr>
          <p:nvPr/>
        </p:nvSpPr>
        <p:spPr>
          <a:xfrm>
            <a:off x="2209801" y="118000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14BF-DE84-4639-B7C5-6541C1B1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39" y="1633840"/>
            <a:ext cx="4876904" cy="336507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6456C2-DC94-4457-97B6-C96649C7DFFC}"/>
              </a:ext>
            </a:extLst>
          </p:cNvPr>
          <p:cNvSpPr txBox="1">
            <a:spLocks/>
          </p:cNvSpPr>
          <p:nvPr/>
        </p:nvSpPr>
        <p:spPr>
          <a:xfrm>
            <a:off x="7246331" y="118201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27232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C084-6B29-4E93-932E-A109808D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8" y="1460912"/>
            <a:ext cx="7304182" cy="4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30BCE-0EDC-41CC-9A5C-6A2C1F6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" y="1817225"/>
            <a:ext cx="4606236" cy="3240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D8E23-D4CF-4BCD-A474-04B3E7A74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81" y="1817226"/>
            <a:ext cx="4606236" cy="3240912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20614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20614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723417" y="31453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with outliers)</a:t>
            </a:r>
          </a:p>
        </p:txBody>
      </p:sp>
    </p:spTree>
    <p:extLst>
      <p:ext uri="{BB962C8B-B14F-4D97-AF65-F5344CB8AC3E}">
        <p14:creationId xmlns:p14="http://schemas.microsoft.com/office/powerpoint/2010/main" val="34559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18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32189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32189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838200" y="34966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excludes outliers)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45603-71B1-4384-A181-DC2AA9C7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" y="1877152"/>
            <a:ext cx="4585451" cy="319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6597-8A9B-456D-802D-961130F5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98" y="1877152"/>
            <a:ext cx="4676594" cy="31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AEB5F-F639-4224-9DBA-375CFDE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4D911-AECE-4E89-AF4A-97B2710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7BE1-0DB2-4F16-B327-7747F60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CE639-D774-4A38-B6F0-547E053A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4082"/>
            <a:ext cx="10058399" cy="4879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88023-E63B-482B-B33D-1B11BB11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50" y="2579744"/>
            <a:ext cx="825818" cy="917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90CC1-5D24-4A90-A4CE-7F4577A9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679" y="4915136"/>
            <a:ext cx="822515" cy="9775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AFE82-521C-493A-9738-84B4655E10E5}"/>
              </a:ext>
            </a:extLst>
          </p:cNvPr>
          <p:cNvCxnSpPr/>
          <p:nvPr/>
        </p:nvCxnSpPr>
        <p:spPr>
          <a:xfrm flipH="1">
            <a:off x="6595979" y="3528012"/>
            <a:ext cx="123296" cy="21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58AF1-059C-4402-9035-EBCA0D12D3E4}"/>
              </a:ext>
            </a:extLst>
          </p:cNvPr>
          <p:cNvCxnSpPr/>
          <p:nvPr/>
        </p:nvCxnSpPr>
        <p:spPr>
          <a:xfrm flipH="1" flipV="1">
            <a:off x="7110575" y="4869271"/>
            <a:ext cx="71966" cy="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B802F-9812-45B1-B79D-11BB16AF8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980" y="4688846"/>
            <a:ext cx="738663" cy="8778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C36B7-B43D-4D28-BC2A-4B45A8C6A8A1}"/>
              </a:ext>
            </a:extLst>
          </p:cNvPr>
          <p:cNvCxnSpPr>
            <a:cxnSpLocks/>
          </p:cNvCxnSpPr>
          <p:nvPr/>
        </p:nvCxnSpPr>
        <p:spPr>
          <a:xfrm flipV="1">
            <a:off x="3020643" y="4074421"/>
            <a:ext cx="545114" cy="54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>
            <a:extLst>
              <a:ext uri="{FF2B5EF4-FFF2-40B4-BE49-F238E27FC236}">
                <a16:creationId xmlns:a16="http://schemas.microsoft.com/office/drawing/2014/main" id="{E7C07790-CF27-40B5-8659-5A64568497A6}"/>
              </a:ext>
            </a:extLst>
          </p:cNvPr>
          <p:cNvSpPr txBox="1">
            <a:spLocks/>
          </p:cNvSpPr>
          <p:nvPr/>
        </p:nvSpPr>
        <p:spPr>
          <a:xfrm>
            <a:off x="1216995" y="471509"/>
            <a:ext cx="9506686" cy="576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Covid-19 Countries: Bermuda, Israel, Seychelles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29675-33F8-4613-AF2C-2D6A57EE786E}"/>
              </a:ext>
            </a:extLst>
          </p:cNvPr>
          <p:cNvSpPr txBox="1"/>
          <p:nvPr/>
        </p:nvSpPr>
        <p:spPr>
          <a:xfrm>
            <a:off x="2599614" y="962403"/>
            <a:ext cx="659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 GDP,  High Vaccination Rate, and Low Death Rate by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65524" y="1017490"/>
            <a:ext cx="10515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Project Summary/Objectives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Pandas data queries, Matplotlib data visualization charts, and GMAPS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Questions asked by the Team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Which countries are impacted the most and least by the covid 19 outbreak?  </a:t>
            </a:r>
          </a:p>
          <a:p>
            <a:endParaRPr lang="en-US" sz="1700" dirty="0"/>
          </a:p>
          <a:p>
            <a:r>
              <a:rPr lang="en-US" sz="1700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966787" y="2464308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966787" y="151608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83E56-8C91-4D07-B069-DCF6777EC2A8}"/>
              </a:ext>
            </a:extLst>
          </p:cNvPr>
          <p:cNvCxnSpPr>
            <a:cxnSpLocks/>
          </p:cNvCxnSpPr>
          <p:nvPr/>
        </p:nvCxnSpPr>
        <p:spPr>
          <a:xfrm>
            <a:off x="7117359" y="4373026"/>
            <a:ext cx="0" cy="137708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FAFD7-F17B-45D1-AE2D-43C20CEAA64B}"/>
              </a:ext>
            </a:extLst>
          </p:cNvPr>
          <p:cNvCxnSpPr>
            <a:cxnSpLocks/>
          </p:cNvCxnSpPr>
          <p:nvPr/>
        </p:nvCxnSpPr>
        <p:spPr>
          <a:xfrm>
            <a:off x="1835788" y="4363537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E921A9-0C08-419A-9E43-3526E046626B}"/>
              </a:ext>
            </a:extLst>
          </p:cNvPr>
          <p:cNvCxnSpPr>
            <a:cxnSpLocks/>
          </p:cNvCxnSpPr>
          <p:nvPr/>
        </p:nvCxnSpPr>
        <p:spPr>
          <a:xfrm flipV="1">
            <a:off x="1835788" y="5203632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FEDEAE-32FF-4FC8-A130-30D125E4294A}"/>
              </a:ext>
            </a:extLst>
          </p:cNvPr>
          <p:cNvCxnSpPr>
            <a:cxnSpLocks/>
          </p:cNvCxnSpPr>
          <p:nvPr/>
        </p:nvCxnSpPr>
        <p:spPr>
          <a:xfrm flipV="1">
            <a:off x="1810622" y="4777054"/>
            <a:ext cx="528996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30FF9-79BF-472B-90AA-1B351D2CDAEC}"/>
              </a:ext>
            </a:extLst>
          </p:cNvPr>
          <p:cNvSpPr txBox="1"/>
          <p:nvPr/>
        </p:nvSpPr>
        <p:spPr>
          <a:xfrm>
            <a:off x="2004968" y="2792631"/>
            <a:ext cx="592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Confirmed Cases </a:t>
            </a:r>
            <a:r>
              <a:rPr lang="en-US" dirty="0">
                <a:latin typeface="Centaur" panose="02030504050205020304" pitchFamily="18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Active Cases </a:t>
            </a:r>
            <a:r>
              <a:rPr lang="en-US" dirty="0">
                <a:latin typeface="Centaur" panose="02030504050205020304" pitchFamily="18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Recovered Cases  </a:t>
            </a:r>
            <a:r>
              <a:rPr lang="en-US" dirty="0">
                <a:latin typeface="Centaur" panose="02030504050205020304" pitchFamily="18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  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Deaths</a:t>
            </a:r>
          </a:p>
          <a:p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0.502e8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   </a:t>
            </a:r>
            <a:r>
              <a:rPr lang="en-US" dirty="0">
                <a:latin typeface="Centaur" panose="02030504050205020304" pitchFamily="18" charset="0"/>
              </a:rPr>
              <a:t>=   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0.16e8</a:t>
            </a:r>
            <a:r>
              <a:rPr lang="en-US" dirty="0">
                <a:latin typeface="Centaur" panose="02030504050205020304" pitchFamily="18" charset="0"/>
              </a:rPr>
              <a:t>      +     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0.33e8 </a:t>
            </a:r>
            <a:r>
              <a:rPr lang="en-US" dirty="0">
                <a:latin typeface="Centaur" panose="02030504050205020304" pitchFamily="18" charset="0"/>
              </a:rPr>
              <a:t>          +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0.012e8</a:t>
            </a:r>
          </a:p>
          <a:p>
            <a:r>
              <a:rPr lang="en-US" dirty="0">
                <a:solidFill>
                  <a:srgbClr val="0070C0"/>
                </a:solidFill>
                <a:latin typeface="Centaur" panose="02030504050205020304" pitchFamily="18" charset="0"/>
              </a:rPr>
              <a:t>      50.3 M 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    </a:t>
            </a:r>
            <a:r>
              <a:rPr lang="en-US" dirty="0">
                <a:latin typeface="Centaur" panose="02030504050205020304" pitchFamily="18" charset="0"/>
              </a:rPr>
              <a:t>=     </a:t>
            </a:r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16 M</a:t>
            </a:r>
            <a:r>
              <a:rPr lang="en-US" dirty="0">
                <a:latin typeface="Centaur" panose="02030504050205020304" pitchFamily="18" charset="0"/>
              </a:rPr>
              <a:t>        +        </a:t>
            </a:r>
            <a:r>
              <a:rPr lang="en-US" dirty="0">
                <a:solidFill>
                  <a:srgbClr val="00B050"/>
                </a:solidFill>
                <a:latin typeface="Centaur" panose="02030504050205020304" pitchFamily="18" charset="0"/>
              </a:rPr>
              <a:t>33 M </a:t>
            </a:r>
            <a:r>
              <a:rPr lang="en-US" dirty="0">
                <a:latin typeface="Centaur" panose="02030504050205020304" pitchFamily="18" charset="0"/>
              </a:rPr>
              <a:t>           +</a:t>
            </a:r>
            <a:r>
              <a:rPr lang="en-US" dirty="0">
                <a:solidFill>
                  <a:srgbClr val="FFC000"/>
                </a:solidFill>
                <a:latin typeface="Centaur" panose="02030504050205020304" pitchFamily="18" charset="0"/>
              </a:rPr>
              <a:t>    1.3 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186337-0B7E-4095-B788-25F80F4B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849" y="3013733"/>
            <a:ext cx="1571538" cy="2464680"/>
          </a:xfrm>
          <a:prstGeom prst="ellipse">
            <a:avLst/>
          </a:prstGeom>
          <a:ln w="6350" cap="rnd">
            <a:solidFill>
              <a:srgbClr val="7030A0"/>
            </a:solidFill>
            <a:prstDash val="lgDashDotDot"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DD4D6B3-6C45-4997-A67A-439A53D82EC1}"/>
              </a:ext>
            </a:extLst>
          </p:cNvPr>
          <p:cNvSpPr/>
          <p:nvPr/>
        </p:nvSpPr>
        <p:spPr>
          <a:xfrm>
            <a:off x="7550092" y="4202884"/>
            <a:ext cx="603301" cy="100074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B67CAE84-A1A0-4748-8724-60EEE59AA9CB}"/>
              </a:ext>
            </a:extLst>
          </p:cNvPr>
          <p:cNvSpPr/>
          <p:nvPr/>
        </p:nvSpPr>
        <p:spPr>
          <a:xfrm>
            <a:off x="8676665" y="4703255"/>
            <a:ext cx="1530302" cy="42657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60142-80F5-4F31-9045-56E6F0890A70}"/>
              </a:ext>
            </a:extLst>
          </p:cNvPr>
          <p:cNvCxnSpPr>
            <a:cxnSpLocks/>
          </p:cNvCxnSpPr>
          <p:nvPr/>
        </p:nvCxnSpPr>
        <p:spPr>
          <a:xfrm>
            <a:off x="2004969" y="4173759"/>
            <a:ext cx="4954397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3B22D1-F6E3-47B3-A58A-EE64F451DC09}"/>
              </a:ext>
            </a:extLst>
          </p:cNvPr>
          <p:cNvCxnSpPr>
            <a:cxnSpLocks/>
          </p:cNvCxnSpPr>
          <p:nvPr/>
        </p:nvCxnSpPr>
        <p:spPr>
          <a:xfrm>
            <a:off x="6959366" y="4173759"/>
            <a:ext cx="0" cy="162047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FDC95A97-FD5B-4374-B8B5-C5834B27E6E5}"/>
              </a:ext>
            </a:extLst>
          </p:cNvPr>
          <p:cNvSpPr/>
          <p:nvPr/>
        </p:nvSpPr>
        <p:spPr>
          <a:xfrm>
            <a:off x="2868418" y="3674380"/>
            <a:ext cx="2140356" cy="37747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057"/>
              <a:gd name="adj6" fmla="val -396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1.3e6 = 0.012e8</a:t>
            </a:r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65" y="21774"/>
            <a:ext cx="1122527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 - </a:t>
            </a:r>
            <a:r>
              <a:rPr lang="en-US" sz="4000" dirty="0"/>
              <a:t>1M or greater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1264</Words>
  <Application>Microsoft Office PowerPoint</Application>
  <PresentationFormat>Widescreen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Centaur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reported?</vt:lpstr>
      <vt:lpstr>Covid-19 Cumulative Global Cases</vt:lpstr>
      <vt:lpstr>Covid-19 Cumulative Deaths</vt:lpstr>
      <vt:lpstr>Covid-19 Cumulative Recoveries</vt:lpstr>
      <vt:lpstr>Covid-19 China Confirmed Cases</vt:lpstr>
      <vt:lpstr>Covid-19 Confirmed  - 1M or greater cases</vt:lpstr>
      <vt:lpstr>Covid-19 Confirmed (less than 600 cases reported)</vt:lpstr>
      <vt:lpstr>Covid-19 Deaths</vt:lpstr>
      <vt:lpstr>Covid-19 Deaths – Percent (Deaths/Confirmed) (Countries with 2M or greater confirmed cases)</vt:lpstr>
      <vt:lpstr>Covid-19 Fully Vaccinated  (Top Ten and Least Ten Countries)</vt:lpstr>
      <vt:lpstr>Covid-19 Vaccine Percentages</vt:lpstr>
      <vt:lpstr>Covid-19 Vaccine Percentages</vt:lpstr>
      <vt:lpstr>Covid-19 Vaccine Percentages</vt:lpstr>
      <vt:lpstr>PowerPoint Presentation</vt:lpstr>
      <vt:lpstr>PowerPoint Presentation</vt:lpstr>
      <vt:lpstr>PowerPoint Presentation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Morteza Akbari</cp:lastModifiedBy>
  <cp:revision>111</cp:revision>
  <dcterms:created xsi:type="dcterms:W3CDTF">2021-06-03T20:59:49Z</dcterms:created>
  <dcterms:modified xsi:type="dcterms:W3CDTF">2021-06-09T16:04:12Z</dcterms:modified>
</cp:coreProperties>
</file>