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5" r:id="rId2"/>
    <p:sldId id="257" r:id="rId3"/>
    <p:sldId id="286" r:id="rId4"/>
    <p:sldId id="258" r:id="rId5"/>
    <p:sldId id="259" r:id="rId6"/>
    <p:sldId id="261" r:id="rId7"/>
    <p:sldId id="262" r:id="rId8"/>
    <p:sldId id="260" r:id="rId9"/>
    <p:sldId id="263" r:id="rId10"/>
    <p:sldId id="270" r:id="rId11"/>
    <p:sldId id="268" r:id="rId12"/>
    <p:sldId id="272" r:id="rId13"/>
    <p:sldId id="273" r:id="rId14"/>
    <p:sldId id="274" r:id="rId15"/>
    <p:sldId id="277" r:id="rId16"/>
    <p:sldId id="276" r:id="rId17"/>
    <p:sldId id="264" r:id="rId18"/>
    <p:sldId id="269" r:id="rId19"/>
    <p:sldId id="271" r:id="rId20"/>
    <p:sldId id="287" r:id="rId21"/>
    <p:sldId id="282" r:id="rId22"/>
    <p:sldId id="278" r:id="rId23"/>
    <p:sldId id="283" r:id="rId24"/>
    <p:sldId id="281" r:id="rId25"/>
    <p:sldId id="279" r:id="rId26"/>
    <p:sldId id="280" r:id="rId27"/>
    <p:sldId id="284"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86212" autoAdjust="0"/>
  </p:normalViewPr>
  <p:slideViewPr>
    <p:cSldViewPr snapToGrid="0">
      <p:cViewPr varScale="1">
        <p:scale>
          <a:sx n="114" d="100"/>
          <a:sy n="114" d="100"/>
        </p:scale>
        <p:origin x="576" y="102"/>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96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9256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02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15</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16</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17</a:t>
            </a:fld>
            <a:endParaRPr lang="en-US"/>
          </a:p>
        </p:txBody>
      </p:sp>
    </p:spTree>
    <p:extLst>
      <p:ext uri="{BB962C8B-B14F-4D97-AF65-F5344CB8AC3E}">
        <p14:creationId xmlns:p14="http://schemas.microsoft.com/office/powerpoint/2010/main" val="22710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18</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262344"/>
            <a:ext cx="10515600" cy="4708981"/>
          </a:xfrm>
          <a:prstGeom prst="rect">
            <a:avLst/>
          </a:prstGeom>
          <a:noFill/>
        </p:spPr>
        <p:txBody>
          <a:bodyPr wrap="square" rtlCol="0">
            <a:spAutoFit/>
          </a:bodyPr>
          <a:lstStyle/>
          <a:p>
            <a:r>
              <a:rPr lang="en-US" sz="2000" dirty="0"/>
              <a:t>Project Summary/Objectives </a:t>
            </a:r>
          </a:p>
          <a:p>
            <a:endParaRPr lang="en-US" sz="2000" dirty="0"/>
          </a:p>
          <a:p>
            <a:pPr marL="742950" lvl="1" indent="-285750">
              <a:buFont typeface="Arial" panose="020B0604020202020204" pitchFamily="34" charset="0"/>
              <a:buChar char="•"/>
            </a:pPr>
            <a:r>
              <a:rPr lang="en-US" sz="20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2000" dirty="0"/>
              <a:t>Pandas data queries, Matplotlib data visualization charts, and </a:t>
            </a:r>
            <a:r>
              <a:rPr lang="en-US" sz="2000" dirty="0" err="1"/>
              <a:t>GMaps</a:t>
            </a:r>
            <a:r>
              <a:rPr lang="en-US" sz="2000" dirty="0"/>
              <a:t> will be used for analysis.  </a:t>
            </a:r>
          </a:p>
          <a:p>
            <a:pPr marL="742950" lvl="1" indent="-285750">
              <a:buFont typeface="Arial" panose="020B0604020202020204" pitchFamily="34" charset="0"/>
              <a:buChar char="•"/>
            </a:pPr>
            <a:endParaRPr lang="en-US" sz="2000" dirty="0"/>
          </a:p>
          <a:p>
            <a:r>
              <a:rPr lang="en-US" sz="2000" dirty="0"/>
              <a:t>Questions asked by the Team </a:t>
            </a:r>
          </a:p>
          <a:p>
            <a:endParaRPr lang="en-US" sz="2000" dirty="0"/>
          </a:p>
          <a:p>
            <a:pPr marL="742950" lvl="1" indent="-285750">
              <a:buFont typeface="Arial" panose="020B0604020202020204" pitchFamily="34" charset="0"/>
              <a:buChar char="•"/>
            </a:pPr>
            <a:r>
              <a:rPr lang="en-US" sz="2000" dirty="0"/>
              <a:t>Where did the first Covid-19 cases get reported?     </a:t>
            </a:r>
          </a:p>
          <a:p>
            <a:pPr marL="742950" lvl="1" indent="-285750">
              <a:buFont typeface="Arial" panose="020B0604020202020204" pitchFamily="34" charset="0"/>
              <a:buChar char="•"/>
            </a:pPr>
            <a:r>
              <a:rPr lang="en-US" sz="2000" dirty="0"/>
              <a:t>Availability vaccinations by manufacturer and country?   	</a:t>
            </a:r>
          </a:p>
          <a:p>
            <a:pPr marL="742950" lvl="1" indent="-285750">
              <a:buFont typeface="Arial" panose="020B0604020202020204" pitchFamily="34" charset="0"/>
              <a:buChar char="•"/>
            </a:pPr>
            <a:r>
              <a:rPr lang="en-US" sz="2000" dirty="0"/>
              <a:t>Does GDP and population have any impact or influence on the covid 19 outbreak?</a:t>
            </a:r>
          </a:p>
          <a:p>
            <a:pPr marL="742950" lvl="1" indent="-285750">
              <a:buFont typeface="Arial" panose="020B0604020202020204" pitchFamily="34" charset="0"/>
              <a:buChar char="•"/>
            </a:pPr>
            <a:r>
              <a:rPr lang="en-US" sz="2000" dirty="0"/>
              <a:t>Which countries are impacted the most and least by the covid 19 outbreak?  </a:t>
            </a:r>
          </a:p>
          <a:p>
            <a:endParaRPr lang="en-US" sz="2000" dirty="0"/>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29824-25E0-407C-AFFA-649C05CD3C1F}"/>
              </a:ext>
            </a:extLst>
          </p:cNvPr>
          <p:cNvSpPr>
            <a:spLocks noGrp="1"/>
          </p:cNvSpPr>
          <p:nvPr>
            <p:ph idx="1"/>
          </p:nvPr>
        </p:nvSpPr>
        <p:spPr>
          <a:xfrm>
            <a:off x="922090" y="1676260"/>
            <a:ext cx="10515600" cy="4351338"/>
          </a:xfrm>
        </p:spPr>
        <p:txBody>
          <a:bodyPr/>
          <a:lstStyle/>
          <a:p>
            <a:r>
              <a:rPr lang="en-US" dirty="0"/>
              <a:t>Anomalies</a:t>
            </a:r>
          </a:p>
          <a:p>
            <a:pPr lvl="1"/>
            <a:r>
              <a:rPr lang="en-US" dirty="0"/>
              <a:t>High variation of data range</a:t>
            </a:r>
          </a:p>
          <a:p>
            <a:pPr lvl="1"/>
            <a:r>
              <a:rPr lang="en-US" dirty="0"/>
              <a:t>Outlier influence </a:t>
            </a:r>
          </a:p>
          <a:p>
            <a:pPr lvl="1"/>
            <a:endParaRPr lang="en-US" dirty="0"/>
          </a:p>
          <a:p>
            <a:r>
              <a:rPr lang="en-US" dirty="0"/>
              <a:t>Inconsistencies</a:t>
            </a:r>
          </a:p>
          <a:p>
            <a:pPr lvl="1"/>
            <a:r>
              <a:rPr lang="en-US" dirty="0"/>
              <a:t>Not consistent reporting </a:t>
            </a:r>
          </a:p>
          <a:p>
            <a:pPr lvl="1"/>
            <a:r>
              <a:rPr lang="en-US" dirty="0"/>
              <a:t>Country name and reporting method</a:t>
            </a:r>
          </a:p>
          <a:p>
            <a:endParaRPr lang="en-US" dirty="0"/>
          </a:p>
        </p:txBody>
      </p:sp>
      <p:sp>
        <p:nvSpPr>
          <p:cNvPr id="4" name="Date Placeholder 3">
            <a:extLst>
              <a:ext uri="{FF2B5EF4-FFF2-40B4-BE49-F238E27FC236}">
                <a16:creationId xmlns:a16="http://schemas.microsoft.com/office/drawing/2014/main" id="{96FB96E9-1BC3-4D02-966A-92612578EA4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9565093-C688-4B4E-B97F-87D61BC3B588}"/>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DE9DFAF5-D64E-44F0-96D1-35EDC202673C}"/>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9" name="Title 3">
            <a:extLst>
              <a:ext uri="{FF2B5EF4-FFF2-40B4-BE49-F238E27FC236}">
                <a16:creationId xmlns:a16="http://schemas.microsoft.com/office/drawing/2014/main" id="{38209E6C-03DC-403E-9237-A217932430EB}"/>
              </a:ext>
            </a:extLst>
          </p:cNvPr>
          <p:cNvSpPr txBox="1">
            <a:spLocks/>
          </p:cNvSpPr>
          <p:nvPr/>
        </p:nvSpPr>
        <p:spPr>
          <a:xfrm>
            <a:off x="754310" y="236259"/>
            <a:ext cx="10515600" cy="1111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Set Anomalies and Inconsistencies</a:t>
            </a:r>
            <a:endParaRPr lang="en-US" sz="2200" dirty="0"/>
          </a:p>
        </p:txBody>
      </p:sp>
      <p:pic>
        <p:nvPicPr>
          <p:cNvPr id="11" name="Picture 10" descr="Table&#10;&#10;Description automatically generated">
            <a:extLst>
              <a:ext uri="{FF2B5EF4-FFF2-40B4-BE49-F238E27FC236}">
                <a16:creationId xmlns:a16="http://schemas.microsoft.com/office/drawing/2014/main" id="{8B1BB6C1-7D82-42EE-B8AD-8B3F34B7223D}"/>
              </a:ext>
            </a:extLst>
          </p:cNvPr>
          <p:cNvPicPr>
            <a:picLocks noChangeAspect="1"/>
          </p:cNvPicPr>
          <p:nvPr/>
        </p:nvPicPr>
        <p:blipFill rotWithShape="1">
          <a:blip r:embed="rId2">
            <a:extLst>
              <a:ext uri="{28A0092B-C50C-407E-A947-70E740481C1C}">
                <a14:useLocalDpi xmlns:a14="http://schemas.microsoft.com/office/drawing/2010/main" val="0"/>
              </a:ext>
            </a:extLst>
          </a:blip>
          <a:srcRect l="2382" t="1205" r="4452" b="-1"/>
          <a:stretch/>
        </p:blipFill>
        <p:spPr>
          <a:xfrm>
            <a:off x="6937694" y="1736520"/>
            <a:ext cx="4655891" cy="4291077"/>
          </a:xfrm>
          <a:prstGeom prst="rect">
            <a:avLst/>
          </a:prstGeom>
        </p:spPr>
      </p:pic>
    </p:spTree>
    <p:extLst>
      <p:ext uri="{BB962C8B-B14F-4D97-AF65-F5344CB8AC3E}">
        <p14:creationId xmlns:p14="http://schemas.microsoft.com/office/powerpoint/2010/main" val="404142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21</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BC56A6C8-968B-40E2-A678-C7FC0C18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27" y="1551963"/>
            <a:ext cx="7896146" cy="4650029"/>
          </a:xfrm>
          <a:prstGeom prst="rect">
            <a:avLst/>
          </a:prstGeom>
        </p:spPr>
      </p:pic>
    </p:spTree>
    <p:extLst>
      <p:ext uri="{BB962C8B-B14F-4D97-AF65-F5344CB8AC3E}">
        <p14:creationId xmlns:p14="http://schemas.microsoft.com/office/powerpoint/2010/main" val="376870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22</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23</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022CEE68-194C-4406-AD19-A5FCF69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764507"/>
            <a:ext cx="8902700" cy="4191000"/>
          </a:xfrm>
          <a:prstGeom prst="rect">
            <a:avLst/>
          </a:prstGeom>
        </p:spPr>
      </p:pic>
      <p:pic>
        <p:nvPicPr>
          <p:cNvPr id="10" name="Picture 9">
            <a:extLst>
              <a:ext uri="{FF2B5EF4-FFF2-40B4-BE49-F238E27FC236}">
                <a16:creationId xmlns:a16="http://schemas.microsoft.com/office/drawing/2014/main" id="{2306E30F-EF34-47F3-B3D6-B8806013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656557"/>
            <a:ext cx="8540750" cy="4406900"/>
          </a:xfrm>
          <a:prstGeom prst="rect">
            <a:avLst/>
          </a:prstGeom>
        </p:spPr>
      </p:pic>
    </p:spTree>
    <p:extLst>
      <p:ext uri="{BB962C8B-B14F-4D97-AF65-F5344CB8AC3E}">
        <p14:creationId xmlns:p14="http://schemas.microsoft.com/office/powerpoint/2010/main" val="367406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24</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86F8E737-EF8A-4DEF-B88A-97B51772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64507"/>
            <a:ext cx="8293100" cy="4197350"/>
          </a:xfrm>
          <a:prstGeom prst="rect">
            <a:avLst/>
          </a:prstGeom>
        </p:spPr>
      </p:pic>
    </p:spTree>
    <p:extLst>
      <p:ext uri="{BB962C8B-B14F-4D97-AF65-F5344CB8AC3E}">
        <p14:creationId xmlns:p14="http://schemas.microsoft.com/office/powerpoint/2010/main" val="3115977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25</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E8F25FAC-532B-47C4-A2E6-3D8F27F551AA}"/>
              </a:ext>
            </a:extLst>
          </p:cNvPr>
          <p:cNvPicPr>
            <a:picLocks noChangeAspect="1"/>
          </p:cNvPicPr>
          <p:nvPr/>
        </p:nvPicPr>
        <p:blipFill rotWithShape="1">
          <a:blip r:embed="rId2">
            <a:extLst>
              <a:ext uri="{28A0092B-C50C-407E-A947-70E740481C1C}">
                <a14:useLocalDpi xmlns:a14="http://schemas.microsoft.com/office/drawing/2010/main" val="0"/>
              </a:ext>
            </a:extLst>
          </a:blip>
          <a:srcRect l="1728"/>
          <a:stretch/>
        </p:blipFill>
        <p:spPr>
          <a:xfrm>
            <a:off x="2332139" y="1601746"/>
            <a:ext cx="7777694" cy="4649727"/>
          </a:xfrm>
          <a:prstGeom prst="rect">
            <a:avLst/>
          </a:prstGeom>
        </p:spPr>
      </p:pic>
    </p:spTree>
    <p:extLst>
      <p:ext uri="{BB962C8B-B14F-4D97-AF65-F5344CB8AC3E}">
        <p14:creationId xmlns:p14="http://schemas.microsoft.com/office/powerpoint/2010/main" val="38313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26</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94C13E59-6A7B-4462-8111-9860382D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0" y="1764507"/>
            <a:ext cx="6807200" cy="3962400"/>
          </a:xfrm>
          <a:prstGeom prst="rect">
            <a:avLst/>
          </a:prstGeom>
        </p:spPr>
      </p:pic>
    </p:spTree>
    <p:extLst>
      <p:ext uri="{BB962C8B-B14F-4D97-AF65-F5344CB8AC3E}">
        <p14:creationId xmlns:p14="http://schemas.microsoft.com/office/powerpoint/2010/main" val="317663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27</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endParaRPr lang="en-US" sz="2800" b="1" dirty="0"/>
          </a:p>
        </p:txBody>
      </p:sp>
      <p:pic>
        <p:nvPicPr>
          <p:cNvPr id="8" name="Picture 7">
            <a:extLst>
              <a:ext uri="{FF2B5EF4-FFF2-40B4-BE49-F238E27FC236}">
                <a16:creationId xmlns:a16="http://schemas.microsoft.com/office/drawing/2014/main" id="{526FE186-3C81-405A-92B8-2E2BD6D12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562619"/>
            <a:ext cx="10515600" cy="4550083"/>
          </a:xfrm>
          <a:prstGeom prst="rect">
            <a:avLst/>
          </a:prstGeom>
        </p:spPr>
      </p:pic>
    </p:spTree>
    <p:extLst>
      <p:ext uri="{BB962C8B-B14F-4D97-AF65-F5344CB8AC3E}">
        <p14:creationId xmlns:p14="http://schemas.microsoft.com/office/powerpoint/2010/main" val="217990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DB7E6-95CC-4B40-B5A1-52F98B971718}"/>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9C71061-44F4-4298-A2F1-DB7F955F92C4}"/>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417783F-0E52-48D5-AAC7-F8904842DBBC}"/>
              </a:ext>
            </a:extLst>
          </p:cNvPr>
          <p:cNvSpPr>
            <a:spLocks noGrp="1"/>
          </p:cNvSpPr>
          <p:nvPr>
            <p:ph type="sldNum" sz="quarter" idx="12"/>
          </p:nvPr>
        </p:nvSpPr>
        <p:spPr/>
        <p:txBody>
          <a:bodyPr/>
          <a:lstStyle/>
          <a:p>
            <a:fld id="{3AA9003C-6A8E-4863-AB7A-EC3E1B799067}" type="slidenum">
              <a:rPr lang="en-US" smtClean="0"/>
              <a:t>28</a:t>
            </a:fld>
            <a:endParaRPr lang="en-US"/>
          </a:p>
        </p:txBody>
      </p:sp>
      <p:sp>
        <p:nvSpPr>
          <p:cNvPr id="5" name="Title 3">
            <a:extLst>
              <a:ext uri="{FF2B5EF4-FFF2-40B4-BE49-F238E27FC236}">
                <a16:creationId xmlns:a16="http://schemas.microsoft.com/office/drawing/2014/main" id="{985D24A2-3B97-433B-BBB9-027FABED4862}"/>
              </a:ext>
            </a:extLst>
          </p:cNvPr>
          <p:cNvSpPr txBox="1">
            <a:spLocks/>
          </p:cNvSpPr>
          <p:nvPr/>
        </p:nvSpPr>
        <p:spPr>
          <a:xfrm>
            <a:off x="1026691" y="413230"/>
            <a:ext cx="9886950" cy="7229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Recommended Future Analysis </a:t>
            </a:r>
          </a:p>
        </p:txBody>
      </p:sp>
      <p:sp>
        <p:nvSpPr>
          <p:cNvPr id="6" name="Title 3">
            <a:extLst>
              <a:ext uri="{FF2B5EF4-FFF2-40B4-BE49-F238E27FC236}">
                <a16:creationId xmlns:a16="http://schemas.microsoft.com/office/drawing/2014/main" id="{CD225A88-3A01-4291-817F-FB01131825C7}"/>
              </a:ext>
            </a:extLst>
          </p:cNvPr>
          <p:cNvSpPr txBox="1">
            <a:spLocks/>
          </p:cNvSpPr>
          <p:nvPr/>
        </p:nvSpPr>
        <p:spPr>
          <a:xfrm>
            <a:off x="516360" y="1815589"/>
            <a:ext cx="9886950" cy="7229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t>Update …</a:t>
            </a:r>
          </a:p>
          <a:p>
            <a:pPr marL="342900" indent="-342900">
              <a:buFont typeface="Arial" panose="020B0604020202020204" pitchFamily="34" charset="0"/>
              <a:buChar char="•"/>
            </a:pPr>
            <a:r>
              <a:rPr lang="en-US" sz="240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207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39739"/>
            <a:ext cx="10515600" cy="1111250"/>
          </a:xfrm>
        </p:spPr>
        <p:txBody>
          <a:bodyPr>
            <a:normAutofit fontScale="90000"/>
          </a:bodyPr>
          <a:lstStyle/>
          <a:p>
            <a:pPr algn="ctr"/>
            <a:br>
              <a:rPr lang="en-US" sz="4400" dirty="0"/>
            </a:br>
            <a:r>
              <a:rPr lang="en-US" sz="4400" b="1" dirty="0"/>
              <a:t>Novel Corona Virus 2019 – Cont’d</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153287"/>
            <a:ext cx="10515600" cy="4401205"/>
          </a:xfrm>
          <a:prstGeom prst="rect">
            <a:avLst/>
          </a:prstGeom>
          <a:noFill/>
        </p:spPr>
        <p:txBody>
          <a:bodyPr wrap="square" rtlCol="0">
            <a:spAutoFit/>
          </a:bodyPr>
          <a:lstStyle/>
          <a:p>
            <a:r>
              <a:rPr lang="en-US" sz="2000" dirty="0"/>
              <a:t>Team’s considerations:</a:t>
            </a:r>
          </a:p>
          <a:p>
            <a:endParaRPr lang="en-US" sz="2000" dirty="0"/>
          </a:p>
          <a:p>
            <a:r>
              <a:rPr lang="en-US" sz="2000" dirty="0"/>
              <a:t>Were the questions answered to the team's satisfaction?  The team was able to successfully locate the data sources for Covid 19 Cases, Covid 19 Vaccinations, World Population, and GDP it believed would to be reasonably sufficient toward answering the teams' questions.  </a:t>
            </a:r>
          </a:p>
          <a:p>
            <a:endParaRPr lang="en-US" sz="2000" dirty="0"/>
          </a:p>
          <a:p>
            <a:r>
              <a:rPr lang="en-US" sz="2000" dirty="0"/>
              <a:t>During the team's analysis, the following were noted as deviations from what would normally be expected:  </a:t>
            </a:r>
          </a:p>
          <a:p>
            <a:endParaRPr lang="en-US" sz="2000" dirty="0"/>
          </a:p>
          <a:p>
            <a:pPr marL="742950" lvl="1" indent="-285750">
              <a:buFont typeface="Arial" panose="020B0604020202020204" pitchFamily="34" charset="0"/>
              <a:buChar char="•"/>
            </a:pPr>
            <a:r>
              <a:rPr lang="en-US" sz="2000" dirty="0"/>
              <a:t>Mexico - unusually high percent relationship between deaths and the number of confirmed Covid 19 cases.  </a:t>
            </a:r>
          </a:p>
          <a:p>
            <a:pPr marL="742950" lvl="1" indent="-285750">
              <a:buFont typeface="Arial" panose="020B0604020202020204" pitchFamily="34" charset="0"/>
              <a:buChar char="•"/>
            </a:pPr>
            <a:r>
              <a:rPr lang="en-US" sz="2000" dirty="0"/>
              <a:t>US - discontinuance of reporting Covid 19 recoveries in mid December 2020.</a:t>
            </a:r>
          </a:p>
          <a:p>
            <a:pPr marL="742950" lvl="1" indent="-285750">
              <a:buFont typeface="Arial" panose="020B0604020202020204" pitchFamily="34" charset="0"/>
              <a:buChar char="•"/>
            </a:pPr>
            <a:r>
              <a:rPr lang="en-US" sz="20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369680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4</a:t>
            </a:fld>
            <a:endParaRPr lang="en-US"/>
          </a:p>
        </p:txBody>
      </p:sp>
    </p:spTree>
    <p:extLst>
      <p:ext uri="{BB962C8B-B14F-4D97-AF65-F5344CB8AC3E}">
        <p14:creationId xmlns:p14="http://schemas.microsoft.com/office/powerpoint/2010/main" val="268327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2004968" y="2792631"/>
            <a:ext cx="5922625" cy="923330"/>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1.3e6 = 0.012e8</a:t>
            </a:r>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8</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8" y="1133024"/>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1490</Words>
  <Application>Microsoft Office PowerPoint</Application>
  <PresentationFormat>Widescreen</PresentationFormat>
  <Paragraphs>192</Paragraphs>
  <Slides>28</Slides>
  <Notes>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 – Cont’d </vt:lpstr>
      <vt:lpstr>                  Novel Corona Virus 2019</vt:lpstr>
      <vt:lpstr>Covid-19 Cumulative Global Cases</vt:lpstr>
      <vt:lpstr>Covid-19 Cumulative Deaths</vt:lpstr>
      <vt:lpstr>Covid-19 Cumulative Recoveries</vt:lpstr>
      <vt:lpstr>Covid-19 Confirmed  - 1M or greater cases</vt:lpstr>
      <vt:lpstr>Covid-19 Confirmed (less than 600 cases reported)</vt:lpstr>
      <vt:lpstr>Covid-19 Deaths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Covid-19 China Confirmed Cases</vt:lpstr>
      <vt:lpstr>Where did the first Covid-19 cases get reported?</vt:lpstr>
      <vt:lpstr>Covid-19 Deaths – Percent (Deaths/Confirmed) (Countries with 2M or greater confirmed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Morteza Akbari</cp:lastModifiedBy>
  <cp:revision>131</cp:revision>
  <dcterms:created xsi:type="dcterms:W3CDTF">2021-06-03T20:59:49Z</dcterms:created>
  <dcterms:modified xsi:type="dcterms:W3CDTF">2021-06-09T19:02:43Z</dcterms:modified>
</cp:coreProperties>
</file>